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5"/>
  </p:notesMasterIdLst>
  <p:sldIdLst>
    <p:sldId id="256" r:id="rId2"/>
    <p:sldId id="257" r:id="rId3"/>
    <p:sldId id="270" r:id="rId4"/>
    <p:sldId id="281" r:id="rId5"/>
    <p:sldId id="283" r:id="rId6"/>
    <p:sldId id="280" r:id="rId7"/>
    <p:sldId id="285" r:id="rId8"/>
    <p:sldId id="287" r:id="rId9"/>
    <p:sldId id="286" r:id="rId10"/>
    <p:sldId id="288" r:id="rId11"/>
    <p:sldId id="290" r:id="rId12"/>
    <p:sldId id="291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7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Доля моб. Рынка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833-41BC-8D7E-16C5C011E1E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Лист1!$A$2:$A$4</c:f>
              <c:strCache>
                <c:ptCount val="3"/>
                <c:pt idx="0">
                  <c:v>Android</c:v>
                </c:pt>
                <c:pt idx="1">
                  <c:v>IOS</c:v>
                </c:pt>
                <c:pt idx="2">
                  <c:v>Другие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70.75</c:v>
                </c:pt>
                <c:pt idx="1">
                  <c:v>28.53</c:v>
                </c:pt>
                <c:pt idx="2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33-41BC-8D7E-16C5C011E1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UA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Доля моб. Рынка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833-41BC-8D7E-16C5C011E1E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Лист1!$A$2:$A$7</c:f>
              <c:strCache>
                <c:ptCount val="6"/>
                <c:pt idx="0">
                  <c:v>11</c:v>
                </c:pt>
                <c:pt idx="1">
                  <c:v>10</c:v>
                </c:pt>
                <c:pt idx="2">
                  <c:v>9</c:v>
                </c:pt>
                <c:pt idx="3">
                  <c:v>8</c:v>
                </c:pt>
                <c:pt idx="4">
                  <c:v>6</c:v>
                </c:pt>
                <c:pt idx="5">
                  <c:v>Другие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35</c:v>
                </c:pt>
                <c:pt idx="1">
                  <c:v>28.3</c:v>
                </c:pt>
                <c:pt idx="2">
                  <c:v>13.85</c:v>
                </c:pt>
                <c:pt idx="3">
                  <c:v>11</c:v>
                </c:pt>
                <c:pt idx="4">
                  <c:v>3.3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33-41BC-8D7E-16C5C011E1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47B5-EF1D-41BD-9CC3-7AD4E8DDF9BA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173F-29FA-4915-87A1-BBA533A03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7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173F-29FA-4915-87A1-BBA533A0301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600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173F-29FA-4915-87A1-BBA533A0301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246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8D1148-AA36-4684-835C-5806DCFCF7AA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0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51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2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86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936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59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99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838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52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04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2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7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56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24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33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1148-AA36-4684-835C-5806DCFCF7AA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819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.xml"/><Relationship Id="rId5" Type="http://schemas.openxmlformats.org/officeDocument/2006/relationships/hyperlink" Target="https://ru.wikipedia.org/wiki/%D0%98%D1%81%D1%82%D0%BE%D1%80%D0%B8%D1%8F_%D0%B2%D0%B5%D1%80%D1%81%D0%B8%D0%B9_Android" TargetMode="External"/><Relationship Id="rId4" Type="http://schemas.openxmlformats.org/officeDocument/2006/relationships/hyperlink" Target="https://upload.wikimedia.org/wikipedia/ru/timeline/n9qiuvc6564v0yvy65iorlzz4wr0ypc.pn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hyperlink" Target="https://source.android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DD11-901D-451A-845C-4F3280890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3036741"/>
            <a:ext cx="8791575" cy="784518"/>
          </a:xfrm>
        </p:spPr>
        <p:txBody>
          <a:bodyPr/>
          <a:lstStyle/>
          <a:p>
            <a:pPr algn="ctr"/>
            <a:r>
              <a:rPr lang="en-US" sz="4800" b="0" strike="noStrike" cap="all" spc="-1" dirty="0">
                <a:solidFill>
                  <a:srgbClr val="FFFFFF"/>
                </a:solidFill>
                <a:latin typeface="Tw Cen MT"/>
              </a:rPr>
              <a:t>Android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1DC7-0F1A-4A01-86AE-4D874C1B8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2134263"/>
            <a:ext cx="8791575" cy="70363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BDCAD1"/>
                </a:solidFill>
              </a:rPr>
              <a:t>«Операционные системы»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E2003-DE86-4410-AEB0-BC6E98A9E98D}"/>
              </a:ext>
            </a:extLst>
          </p:cNvPr>
          <p:cNvSpPr txBox="1"/>
          <p:nvPr/>
        </p:nvSpPr>
        <p:spPr>
          <a:xfrm>
            <a:off x="4200614" y="1180156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2"/>
                </a:solidFill>
              </a:rPr>
              <a:t>Лекция №</a:t>
            </a:r>
            <a:r>
              <a:rPr lang="en-US" sz="2800">
                <a:solidFill>
                  <a:schemeClr val="tx2"/>
                </a:solidFill>
              </a:rPr>
              <a:t>11</a:t>
            </a:r>
            <a:endParaRPr lang="ru-RU" sz="2800" dirty="0">
              <a:solidFill>
                <a:schemeClr val="tx2"/>
              </a:solidFill>
            </a:endParaRPr>
          </a:p>
          <a:p>
            <a:pPr algn="ctr"/>
            <a:r>
              <a:rPr lang="ru-RU" sz="2800" dirty="0">
                <a:solidFill>
                  <a:schemeClr val="tx2"/>
                </a:solidFill>
              </a:rPr>
              <a:t>по дисциплине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CD020-3D6C-4FD9-B578-3EF6C5DB3A63}"/>
              </a:ext>
            </a:extLst>
          </p:cNvPr>
          <p:cNvSpPr txBox="1"/>
          <p:nvPr/>
        </p:nvSpPr>
        <p:spPr>
          <a:xfrm>
            <a:off x="8550675" y="5017363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2"/>
                </a:solidFill>
              </a:rPr>
              <a:t>Преподаватель:</a:t>
            </a:r>
          </a:p>
          <a:p>
            <a:r>
              <a:rPr lang="ru-RU" sz="2800" dirty="0">
                <a:solidFill>
                  <a:schemeClr val="tx2"/>
                </a:solidFill>
              </a:rPr>
              <a:t>Золотоверх Д.О.</a:t>
            </a:r>
          </a:p>
        </p:txBody>
      </p:sp>
    </p:spTree>
    <p:extLst>
      <p:ext uri="{BB962C8B-B14F-4D97-AF65-F5344CB8AC3E}">
        <p14:creationId xmlns:p14="http://schemas.microsoft.com/office/powerpoint/2010/main" val="253357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4680" cy="147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uk-UA" spc="-1" dirty="0" err="1">
                <a:latin typeface="Arial"/>
              </a:rPr>
              <a:t>Жизненн</a:t>
            </a:r>
            <a:r>
              <a:rPr lang="ru-RU" spc="-1" dirty="0" err="1">
                <a:latin typeface="Arial"/>
              </a:rPr>
              <a:t>ый</a:t>
            </a:r>
            <a:r>
              <a:rPr lang="ru-RU" spc="-1" dirty="0">
                <a:latin typeface="Arial"/>
              </a:rPr>
              <a:t> цикл приложений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1141560" y="1847160"/>
            <a:ext cx="7678440" cy="4651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just">
              <a:spcBef>
                <a:spcPts val="1001"/>
              </a:spcBef>
              <a:buClr>
                <a:srgbClr val="FFFFFF"/>
              </a:buClr>
            </a:pPr>
            <a:r>
              <a:rPr lang="ru-RU" spc="-1" dirty="0">
                <a:solidFill>
                  <a:schemeClr val="accent4"/>
                </a:solidFill>
                <a:latin typeface="Arial"/>
              </a:rPr>
              <a:t>Ж</a:t>
            </a:r>
            <a:r>
              <a:rPr lang="ru-RU" sz="2400" b="0" strike="noStrike" spc="-1" dirty="0">
                <a:solidFill>
                  <a:schemeClr val="accent4"/>
                </a:solidFill>
                <a:latin typeface="Arial"/>
              </a:rPr>
              <a:t>ёстко контролируется системой</a:t>
            </a:r>
            <a:r>
              <a:rPr lang="ru-RU" sz="2400" b="0" strike="noStrike" spc="-1" dirty="0">
                <a:latin typeface="Arial"/>
              </a:rPr>
              <a:t> и зависит от нужд пользователя, доступных ресурсов и т. д. </a:t>
            </a:r>
          </a:p>
          <a:p>
            <a:pPr algn="just">
              <a:spcBef>
                <a:spcPts val="1001"/>
              </a:spcBef>
              <a:buClr>
                <a:srgbClr val="FFFFFF"/>
              </a:buClr>
            </a:pPr>
            <a:r>
              <a:rPr lang="ru-RU" sz="2400" b="0" strike="noStrike" spc="-1" dirty="0">
                <a:latin typeface="Arial"/>
              </a:rPr>
              <a:t>Решение о запуске приложения </a:t>
            </a:r>
            <a:r>
              <a:rPr lang="ru-RU" sz="2400" b="0" strike="noStrike" spc="-1" dirty="0">
                <a:solidFill>
                  <a:schemeClr val="accent4"/>
                </a:solidFill>
                <a:latin typeface="Arial"/>
              </a:rPr>
              <a:t>принимает система</a:t>
            </a:r>
            <a:r>
              <a:rPr lang="ru-RU" sz="2400" b="0" strike="noStrike" spc="-1" dirty="0">
                <a:latin typeface="Arial"/>
              </a:rPr>
              <a:t>.</a:t>
            </a:r>
          </a:p>
          <a:p>
            <a:pPr algn="just">
              <a:spcBef>
                <a:spcPts val="1001"/>
              </a:spcBef>
              <a:buClr>
                <a:srgbClr val="FFFFFF"/>
              </a:buClr>
            </a:pPr>
            <a:r>
              <a:rPr lang="ru-RU" sz="2400" b="0" strike="noStrike" spc="-1" dirty="0">
                <a:latin typeface="Arial"/>
              </a:rPr>
              <a:t>Если работает с определённым окном, система даёт </a:t>
            </a:r>
            <a:r>
              <a:rPr lang="ru-RU" sz="2400" b="0" strike="noStrike" spc="-1" dirty="0">
                <a:solidFill>
                  <a:schemeClr val="accent4"/>
                </a:solidFill>
                <a:latin typeface="Arial"/>
              </a:rPr>
              <a:t>приоритет</a:t>
            </a:r>
            <a:r>
              <a:rPr lang="ru-RU" sz="2400" b="0" strike="noStrike" spc="-1" dirty="0">
                <a:latin typeface="Arial"/>
              </a:rPr>
              <a:t> соответствующему приложению.</a:t>
            </a:r>
          </a:p>
          <a:p>
            <a:pPr algn="just">
              <a:spcBef>
                <a:spcPts val="1001"/>
              </a:spcBef>
              <a:buClr>
                <a:srgbClr val="FFFFFF"/>
              </a:buClr>
            </a:pPr>
            <a:r>
              <a:rPr lang="ru-RU" sz="2400" b="0" strike="noStrike" spc="-1" dirty="0">
                <a:latin typeface="Arial"/>
              </a:rPr>
              <a:t>И наоборот, система решает, что работу приложения </a:t>
            </a:r>
            <a:r>
              <a:rPr lang="ru-RU" sz="2400" b="0" strike="noStrike" spc="-1" dirty="0">
                <a:solidFill>
                  <a:schemeClr val="accent4"/>
                </a:solidFill>
                <a:latin typeface="Arial"/>
              </a:rPr>
              <a:t>необходимо остановить</a:t>
            </a:r>
            <a:r>
              <a:rPr lang="ru-RU" sz="2400" b="0" strike="noStrike" spc="-1" dirty="0">
                <a:latin typeface="Arial"/>
              </a:rPr>
              <a:t>.</a:t>
            </a:r>
          </a:p>
          <a:p>
            <a:pPr algn="just">
              <a:spcBef>
                <a:spcPts val="1001"/>
              </a:spcBef>
              <a:buClr>
                <a:srgbClr val="FFFFFF"/>
              </a:buClr>
            </a:pPr>
            <a:r>
              <a:rPr lang="ru-RU" sz="2400" b="0" strike="noStrike" spc="-1" dirty="0">
                <a:latin typeface="Arial"/>
              </a:rPr>
              <a:t>В </a:t>
            </a:r>
            <a:r>
              <a:rPr lang="ru-RU" sz="2400" b="0" strike="noStrike" spc="-1" dirty="0" err="1">
                <a:latin typeface="Arial"/>
              </a:rPr>
              <a:t>Android</a:t>
            </a:r>
            <a:r>
              <a:rPr lang="ru-RU" sz="2400" b="0" strike="noStrike" spc="-1" dirty="0">
                <a:latin typeface="Arial"/>
              </a:rPr>
              <a:t> ресурсы более </a:t>
            </a:r>
            <a:r>
              <a:rPr lang="ru-RU" sz="2400" b="0" strike="noStrike" spc="-1" dirty="0">
                <a:solidFill>
                  <a:schemeClr val="accent4"/>
                </a:solidFill>
                <a:latin typeface="Arial"/>
              </a:rPr>
              <a:t>ограниченны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7A5796B-C1C0-4407-8FD2-3A4552C5B0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994" y="2825619"/>
            <a:ext cx="3534578" cy="353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89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1141560" y="370080"/>
            <a:ext cx="9904680" cy="147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spc="-1" dirty="0">
                <a:latin typeface="Arial"/>
              </a:rPr>
              <a:t>Версии</a:t>
            </a: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1141560" y="1847160"/>
            <a:ext cx="6484358" cy="4390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None/>
            </a:pPr>
            <a:r>
              <a:rPr lang="ru-RU" sz="2000" spc="-1" dirty="0">
                <a:latin typeface="Arial"/>
              </a:rPr>
              <a:t> Каждая версия системы, начиная с версии 1.5 и до 11, получает собственное кодовое </a:t>
            </a:r>
            <a:r>
              <a:rPr lang="ru-RU" sz="2000" spc="-1" dirty="0">
                <a:solidFill>
                  <a:schemeClr val="accent4"/>
                </a:solidFill>
                <a:latin typeface="Arial"/>
              </a:rPr>
              <a:t>имя на тему сладостей</a:t>
            </a:r>
            <a:r>
              <a:rPr lang="ru-RU" sz="2000" spc="-1" dirty="0">
                <a:latin typeface="Arial"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None/>
            </a:pPr>
            <a:r>
              <a:rPr lang="ru-RU" sz="2000" spc="-1" dirty="0">
                <a:latin typeface="Arial"/>
              </a:rPr>
              <a:t>Начиная с версии 3.1, обновления будут выходят </a:t>
            </a:r>
            <a:r>
              <a:rPr lang="ru-RU" sz="2000" spc="-1" dirty="0">
                <a:solidFill>
                  <a:schemeClr val="accent4"/>
                </a:solidFill>
                <a:latin typeface="Arial"/>
              </a:rPr>
              <a:t>раз в 6 месяцев</a:t>
            </a:r>
            <a:r>
              <a:rPr lang="ru-RU" sz="2000" spc="-1" dirty="0">
                <a:latin typeface="Arial"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None/>
            </a:pPr>
            <a:endParaRPr lang="ru-RU" sz="2000" spc="-1" dirty="0">
              <a:latin typeface="Arial"/>
            </a:endParaRPr>
          </a:p>
          <a:p>
            <a:pPr>
              <a:spcBef>
                <a:spcPts val="1001"/>
              </a:spcBef>
              <a:buClr>
                <a:srgbClr val="FFFFFF"/>
              </a:buClr>
            </a:pPr>
            <a:r>
              <a:rPr lang="ru-RU" sz="2000" spc="-1" dirty="0">
                <a:solidFill>
                  <a:schemeClr val="accent1"/>
                </a:solidFill>
                <a:latin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ТЫК</a:t>
            </a:r>
            <a:endParaRPr lang="ru-RU" sz="2000" spc="-1" dirty="0">
              <a:solidFill>
                <a:schemeClr val="accent1"/>
              </a:solidFill>
              <a:latin typeface="Arial"/>
            </a:endParaRPr>
          </a:p>
          <a:p>
            <a:pPr>
              <a:spcBef>
                <a:spcPts val="1001"/>
              </a:spcBef>
              <a:buClr>
                <a:srgbClr val="FFFFFF"/>
              </a:buClr>
            </a:pPr>
            <a:r>
              <a:rPr lang="ru-RU" sz="2000" spc="-1" dirty="0">
                <a:solidFill>
                  <a:schemeClr val="accent1"/>
                </a:solidFill>
                <a:latin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ТЫК</a:t>
            </a:r>
            <a:endParaRPr lang="ru-RU" sz="2000" spc="-1" dirty="0">
              <a:solidFill>
                <a:schemeClr val="accent1"/>
              </a:solidFill>
              <a:latin typeface="Arial"/>
            </a:endParaRPr>
          </a:p>
          <a:p>
            <a:pPr marL="0" indent="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None/>
            </a:pPr>
            <a:endParaRPr lang="ru-RU" sz="2000" spc="-1" dirty="0">
              <a:latin typeface="Arial"/>
            </a:endParaRP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B032CE92-55C4-4A14-A18D-EF6E69C6E6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31270"/>
              </p:ext>
            </p:extLst>
          </p:nvPr>
        </p:nvGraphicFramePr>
        <p:xfrm>
          <a:off x="7625918" y="1580225"/>
          <a:ext cx="4566082" cy="4785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100623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4680" cy="147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pc="-1" dirty="0">
                <a:latin typeface="Arial"/>
              </a:rPr>
              <a:t>*Открытость проекта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1141560" y="1847160"/>
            <a:ext cx="7678440" cy="4651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just">
              <a:spcBef>
                <a:spcPts val="1001"/>
              </a:spcBef>
              <a:buClr>
                <a:srgbClr val="FFFFFF"/>
              </a:buClr>
            </a:pPr>
            <a:r>
              <a:rPr lang="ru-RU" sz="2400" b="0" strike="noStrike" spc="-1" dirty="0">
                <a:latin typeface="Arial"/>
              </a:rPr>
              <a:t>Исходный код Андроида доступен на сайте проекта </a:t>
            </a:r>
            <a:r>
              <a:rPr lang="ru-RU" sz="2400" b="0" strike="noStrike" spc="-1" dirty="0" err="1">
                <a:latin typeface="Arial"/>
              </a:rPr>
              <a:t>Android</a:t>
            </a:r>
            <a:r>
              <a:rPr lang="ru-RU" sz="2400" b="0" strike="noStrike" spc="-1" dirty="0">
                <a:latin typeface="Arial"/>
              </a:rPr>
              <a:t> – </a:t>
            </a:r>
            <a:r>
              <a:rPr lang="ru-RU" sz="2400" b="0" strike="noStrike" spc="-1" dirty="0">
                <a:solidFill>
                  <a:schemeClr val="accent1"/>
                </a:solidFill>
                <a:latin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 Source Project (AOSP)</a:t>
            </a:r>
            <a:endParaRPr lang="ru-RU" sz="2400" b="0" strike="noStrike" spc="-1" dirty="0">
              <a:solidFill>
                <a:schemeClr val="accent1"/>
              </a:solidFill>
              <a:latin typeface="Arial"/>
            </a:endParaRPr>
          </a:p>
          <a:p>
            <a:pPr algn="just">
              <a:spcBef>
                <a:spcPts val="1001"/>
              </a:spcBef>
              <a:buClr>
                <a:srgbClr val="FFFFFF"/>
              </a:buClr>
            </a:pPr>
            <a:r>
              <a:rPr lang="ru-RU" sz="2400" b="0" strike="noStrike" spc="-1" dirty="0">
                <a:latin typeface="Arial"/>
              </a:rPr>
              <a:t>Код </a:t>
            </a:r>
            <a:r>
              <a:rPr lang="ru-RU" sz="2400" b="0" strike="noStrike" spc="-1" dirty="0">
                <a:solidFill>
                  <a:schemeClr val="accent4"/>
                </a:solidFill>
                <a:latin typeface="Arial"/>
              </a:rPr>
              <a:t>дорабатывается производителями</a:t>
            </a:r>
            <a:r>
              <a:rPr lang="ru-RU" sz="2400" b="0" strike="noStrike" spc="-1" dirty="0">
                <a:latin typeface="Arial"/>
              </a:rPr>
              <a:t>, чтобы иметь совместимость с их аппаратурой</a:t>
            </a:r>
          </a:p>
          <a:p>
            <a:pPr algn="just">
              <a:spcBef>
                <a:spcPts val="1001"/>
              </a:spcBef>
              <a:buClr>
                <a:srgbClr val="FFFFFF"/>
              </a:buClr>
            </a:pPr>
            <a:r>
              <a:rPr lang="ru-RU" sz="2400" b="0" strike="noStrike" spc="-1" dirty="0">
                <a:latin typeface="Arial"/>
              </a:rPr>
              <a:t>В результате, реальные устройства на Андроид содержат </a:t>
            </a:r>
            <a:r>
              <a:rPr lang="ru-RU" sz="2400" b="0" strike="noStrike" spc="-1" dirty="0">
                <a:solidFill>
                  <a:schemeClr val="accent4"/>
                </a:solidFill>
                <a:latin typeface="Arial"/>
              </a:rPr>
              <a:t>смесь</a:t>
            </a:r>
            <a:r>
              <a:rPr lang="ru-RU" sz="2400" b="0" strike="noStrike" spc="-1" dirty="0">
                <a:latin typeface="Arial"/>
              </a:rPr>
              <a:t> из </a:t>
            </a:r>
            <a:r>
              <a:rPr lang="ru-RU" sz="2400" b="0" strike="noStrike" spc="-1" dirty="0">
                <a:solidFill>
                  <a:schemeClr val="accent4"/>
                </a:solidFill>
                <a:latin typeface="Arial"/>
              </a:rPr>
              <a:t>открытого</a:t>
            </a:r>
            <a:r>
              <a:rPr lang="ru-RU" sz="2400" b="0" strike="noStrike" spc="-1" dirty="0">
                <a:latin typeface="Arial"/>
              </a:rPr>
              <a:t> и </a:t>
            </a:r>
            <a:r>
              <a:rPr lang="ru-RU" sz="2400" b="0" strike="noStrike" spc="-1" dirty="0">
                <a:solidFill>
                  <a:schemeClr val="accent4"/>
                </a:solidFill>
                <a:latin typeface="Arial"/>
              </a:rPr>
              <a:t>закрытого</a:t>
            </a:r>
            <a:r>
              <a:rPr lang="ru-RU" sz="2400" b="0" strike="noStrike" spc="-1" dirty="0">
                <a:latin typeface="Arial"/>
              </a:rPr>
              <a:t> </a:t>
            </a:r>
            <a:r>
              <a:rPr lang="ru-RU" sz="2400" b="0" strike="noStrike" spc="-1" dirty="0">
                <a:solidFill>
                  <a:schemeClr val="accent4"/>
                </a:solidFill>
                <a:latin typeface="Arial"/>
              </a:rPr>
              <a:t>ПО</a:t>
            </a:r>
          </a:p>
          <a:p>
            <a:pPr algn="just">
              <a:spcBef>
                <a:spcPts val="1001"/>
              </a:spcBef>
              <a:buClr>
                <a:srgbClr val="FFFFFF"/>
              </a:buClr>
            </a:pPr>
            <a:r>
              <a:rPr lang="ru-RU" spc="-1" dirty="0">
                <a:latin typeface="Arial"/>
              </a:rPr>
              <a:t>Также большинство приложений, что являются встроенными или загружаются из сервисов </a:t>
            </a:r>
            <a:r>
              <a:rPr lang="en-US" spc="-1" dirty="0">
                <a:latin typeface="Arial"/>
              </a:rPr>
              <a:t>Play </a:t>
            </a:r>
            <a:r>
              <a:rPr lang="uk-UA" spc="-1" dirty="0" err="1">
                <a:latin typeface="Arial"/>
              </a:rPr>
              <a:t>являются</a:t>
            </a:r>
            <a:r>
              <a:rPr lang="uk-UA" spc="-1" dirty="0">
                <a:latin typeface="Arial"/>
              </a:rPr>
              <a:t> </a:t>
            </a:r>
            <a:r>
              <a:rPr lang="uk-UA" spc="-1" dirty="0" err="1">
                <a:solidFill>
                  <a:schemeClr val="accent4"/>
                </a:solidFill>
                <a:latin typeface="Arial"/>
              </a:rPr>
              <a:t>закрытыми</a:t>
            </a:r>
            <a:r>
              <a:rPr lang="uk-UA" spc="-1" dirty="0">
                <a:latin typeface="Arial"/>
              </a:rPr>
              <a:t>.</a:t>
            </a:r>
            <a:endParaRPr lang="ru-RU" sz="2400" b="0" strike="noStrike" spc="-1" dirty="0">
              <a:latin typeface="Arial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831120-7189-4070-8945-AF7A6BC9ED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413" y="2858610"/>
            <a:ext cx="3501587" cy="3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50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3960" cy="147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400" b="0" strike="noStrike" cap="all" spc="-1">
                <a:solidFill>
                  <a:srgbClr val="FFFFFF"/>
                </a:solidFill>
                <a:latin typeface="Tw Cen MT"/>
              </a:rPr>
              <a:t>Спасибо за внимание!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409" name="Picture 7"/>
          <p:cNvPicPr/>
          <p:nvPr/>
        </p:nvPicPr>
        <p:blipFill>
          <a:blip r:embed="rId4"/>
          <a:stretch/>
        </p:blipFill>
        <p:spPr>
          <a:xfrm>
            <a:off x="3307680" y="2304000"/>
            <a:ext cx="5571360" cy="4048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4680" cy="147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pc="-1" dirty="0">
                <a:solidFill>
                  <a:srgbClr val="FFFFFF"/>
                </a:solidFill>
                <a:latin typeface="Tw Cen MT"/>
              </a:rPr>
              <a:t>android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1141560" y="1847160"/>
            <a:ext cx="7678440" cy="4390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None/>
            </a:pPr>
            <a:r>
              <a:rPr lang="ru-RU" spc="-1" dirty="0">
                <a:solidFill>
                  <a:schemeClr val="accent4"/>
                </a:solidFill>
                <a:latin typeface="Arial"/>
              </a:rPr>
              <a:t>операционная система </a:t>
            </a:r>
            <a:r>
              <a:rPr lang="ru-RU" spc="-1" dirty="0">
                <a:latin typeface="Arial"/>
              </a:rPr>
              <a:t>для смартфонов, планшетов, электронных книг, цифровых проигрывателей, наручных часов, фитнес-браслетов, игровых приставок, ноутбуков, нетбуков, </a:t>
            </a:r>
            <a:r>
              <a:rPr lang="ru-RU" spc="-1" dirty="0" err="1">
                <a:latin typeface="Arial"/>
              </a:rPr>
              <a:t>смартбуков</a:t>
            </a:r>
            <a:r>
              <a:rPr lang="ru-RU" spc="-1" dirty="0">
                <a:latin typeface="Arial"/>
              </a:rPr>
              <a:t>, телевизоров, проекторов и других устройств.</a:t>
            </a:r>
            <a:endParaRPr lang="ru-RU" sz="2400" b="0" strike="noStrike" spc="-1" dirty="0">
              <a:latin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CD3B00E-B341-46E7-932C-4AF11FF0F9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568" y="3604334"/>
            <a:ext cx="3250266" cy="32536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1141560" y="370080"/>
            <a:ext cx="9904680" cy="147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spc="-1" dirty="0">
                <a:latin typeface="Arial"/>
              </a:rPr>
              <a:t>особенности</a:t>
            </a: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1141560" y="1847160"/>
            <a:ext cx="6484358" cy="4390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None/>
            </a:pPr>
            <a:r>
              <a:rPr lang="en-US" sz="2000" spc="-1" dirty="0">
                <a:latin typeface="Arial"/>
              </a:rPr>
              <a:t>- </a:t>
            </a:r>
            <a:r>
              <a:rPr lang="ru-RU" sz="2000" spc="-1" dirty="0">
                <a:latin typeface="Arial"/>
              </a:rPr>
              <a:t>Изначально разрабатывалась компанией </a:t>
            </a:r>
            <a:r>
              <a:rPr lang="ru-RU" sz="2000" spc="-1" dirty="0" err="1">
                <a:latin typeface="Arial"/>
              </a:rPr>
              <a:t>Android</a:t>
            </a:r>
            <a:r>
              <a:rPr lang="ru-RU" sz="2000" spc="-1" dirty="0">
                <a:latin typeface="Arial"/>
              </a:rPr>
              <a:t>, Inc., которую затем приобрела Google.</a:t>
            </a:r>
            <a:endParaRPr lang="en-US" sz="2000" spc="-1" dirty="0">
              <a:latin typeface="Arial"/>
            </a:endParaRPr>
          </a:p>
          <a:p>
            <a:pPr marL="0" indent="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None/>
            </a:pPr>
            <a:endParaRPr lang="en-US" sz="2000" spc="-1" dirty="0">
              <a:latin typeface="Arial"/>
            </a:endParaRPr>
          </a:p>
          <a:p>
            <a:pPr marL="0" indent="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None/>
            </a:pPr>
            <a:r>
              <a:rPr lang="en-US" sz="2000" spc="-1" dirty="0">
                <a:latin typeface="Arial"/>
              </a:rPr>
              <a:t>- </a:t>
            </a:r>
            <a:r>
              <a:rPr lang="ru-RU" sz="2000" spc="-1" dirty="0">
                <a:latin typeface="Arial"/>
              </a:rPr>
              <a:t>Основана на </a:t>
            </a:r>
            <a:r>
              <a:rPr lang="ru-RU" sz="2000" spc="-1" dirty="0">
                <a:solidFill>
                  <a:schemeClr val="accent4"/>
                </a:solidFill>
                <a:latin typeface="Arial"/>
              </a:rPr>
              <a:t>ядре Linux </a:t>
            </a:r>
            <a:r>
              <a:rPr lang="ru-RU" sz="2000" spc="-1" dirty="0">
                <a:latin typeface="Arial"/>
              </a:rPr>
              <a:t>и собственной реализации </a:t>
            </a:r>
            <a:r>
              <a:rPr lang="ru-RU" sz="2000" spc="-1" dirty="0">
                <a:solidFill>
                  <a:schemeClr val="accent4"/>
                </a:solidFill>
                <a:latin typeface="Arial"/>
              </a:rPr>
              <a:t>виртуальной машины Java</a:t>
            </a:r>
            <a:r>
              <a:rPr lang="ru-RU" sz="2000" spc="-1" dirty="0">
                <a:latin typeface="Arial"/>
              </a:rPr>
              <a:t>.</a:t>
            </a:r>
            <a:endParaRPr lang="en-US" sz="2000" spc="-1" dirty="0">
              <a:latin typeface="Arial"/>
            </a:endParaRPr>
          </a:p>
          <a:p>
            <a:pPr marL="0" indent="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None/>
            </a:pPr>
            <a:endParaRPr lang="ru-RU" sz="2000" spc="-1" dirty="0">
              <a:latin typeface="Arial"/>
            </a:endParaRPr>
          </a:p>
          <a:p>
            <a:pPr marL="0" indent="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None/>
            </a:pPr>
            <a:r>
              <a:rPr lang="en-US" sz="2000" spc="-1" dirty="0">
                <a:latin typeface="Arial"/>
              </a:rPr>
              <a:t>- </a:t>
            </a:r>
            <a:r>
              <a:rPr lang="ru-RU" sz="2000" spc="-1" dirty="0">
                <a:latin typeface="Arial"/>
              </a:rPr>
              <a:t>Есть возможность запускать </a:t>
            </a:r>
            <a:r>
              <a:rPr lang="ru-RU" sz="2000" spc="-1" dirty="0">
                <a:solidFill>
                  <a:schemeClr val="accent4"/>
                </a:solidFill>
                <a:latin typeface="Arial"/>
              </a:rPr>
              <a:t>Java-приложения</a:t>
            </a:r>
            <a:r>
              <a:rPr lang="ru-RU" sz="2000" spc="-1" dirty="0">
                <a:latin typeface="Arial"/>
              </a:rPr>
              <a:t>, управляющие устройством через разработанные Google библиотеки</a:t>
            </a:r>
            <a:r>
              <a:rPr lang="en-US" sz="2000" spc="-1" dirty="0">
                <a:latin typeface="Arial"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None/>
            </a:pPr>
            <a:endParaRPr lang="en-US" sz="2000" spc="-1" dirty="0">
              <a:latin typeface="Arial"/>
            </a:endParaRPr>
          </a:p>
          <a:p>
            <a:pPr marL="0" indent="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None/>
            </a:pPr>
            <a:r>
              <a:rPr lang="en-US" sz="2000" spc="-1" dirty="0">
                <a:latin typeface="Arial"/>
              </a:rPr>
              <a:t>- </a:t>
            </a:r>
            <a:r>
              <a:rPr lang="ru-RU" sz="2000" spc="-1" dirty="0">
                <a:latin typeface="Arial"/>
              </a:rPr>
              <a:t>Является открытой ОС*</a:t>
            </a: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B032CE92-55C4-4A14-A18D-EF6E69C6E6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6583481"/>
              </p:ext>
            </p:extLst>
          </p:nvPr>
        </p:nvGraphicFramePr>
        <p:xfrm>
          <a:off x="7625918" y="1580225"/>
          <a:ext cx="4566082" cy="4785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2645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4680" cy="147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pc="-1" dirty="0">
                <a:solidFill>
                  <a:srgbClr val="FFFFFF"/>
                </a:solidFill>
                <a:latin typeface="Tw Cen MT"/>
              </a:rPr>
              <a:t>java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1141560" y="1847160"/>
            <a:ext cx="7678440" cy="4390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None/>
            </a:pPr>
            <a:r>
              <a:rPr lang="ru-RU" spc="-1" dirty="0">
                <a:solidFill>
                  <a:schemeClr val="accent4"/>
                </a:solidFill>
                <a:latin typeface="Arial"/>
              </a:rPr>
              <a:t>строго типизированный объектно-ориентированный</a:t>
            </a:r>
            <a:r>
              <a:rPr lang="ru-RU" spc="-1" dirty="0">
                <a:latin typeface="Arial"/>
              </a:rPr>
              <a:t> язык программирования общего назначения</a:t>
            </a:r>
            <a:r>
              <a:rPr lang="en-US" spc="-1" dirty="0">
                <a:latin typeface="Arial"/>
              </a:rPr>
              <a:t>.</a:t>
            </a:r>
            <a:endParaRPr lang="ru-RU" spc="-1" dirty="0">
              <a:latin typeface="Arial"/>
            </a:endParaRPr>
          </a:p>
          <a:p>
            <a:pPr marL="0" indent="0" algn="just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None/>
            </a:pPr>
            <a:endParaRPr lang="en-US" spc="-1" dirty="0">
              <a:latin typeface="Arial"/>
            </a:endParaRPr>
          </a:p>
          <a:p>
            <a:pPr marL="0" indent="0" algn="just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None/>
            </a:pPr>
            <a:r>
              <a:rPr lang="ru-RU" sz="2400" b="0" strike="noStrike" spc="-1" dirty="0">
                <a:latin typeface="Arial"/>
              </a:rPr>
              <a:t>Приложения Java обычно транслируются в </a:t>
            </a:r>
            <a:r>
              <a:rPr lang="ru-RU" sz="2400" b="0" strike="noStrike" spc="-1" dirty="0">
                <a:solidFill>
                  <a:schemeClr val="accent4"/>
                </a:solidFill>
                <a:latin typeface="Arial"/>
              </a:rPr>
              <a:t>специальный байт-код</a:t>
            </a:r>
            <a:r>
              <a:rPr lang="ru-RU" sz="2400" b="0" strike="noStrike" spc="-1" dirty="0">
                <a:latin typeface="Arial"/>
              </a:rPr>
              <a:t>, поэтому они могут работать на любой компьютерной архитектуре, для которой существует реализация виртуальной </a:t>
            </a:r>
            <a:r>
              <a:rPr lang="ru-RU" sz="2400" b="0" strike="noStrike" spc="-1" dirty="0">
                <a:solidFill>
                  <a:schemeClr val="accent4"/>
                </a:solidFill>
                <a:latin typeface="Arial"/>
              </a:rPr>
              <a:t>Java-машины</a:t>
            </a:r>
            <a:r>
              <a:rPr lang="ru-RU" sz="2400" b="0" strike="noStrike" spc="-1" dirty="0">
                <a:latin typeface="Arial"/>
              </a:rPr>
              <a:t>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2619EC-008B-418E-9A2F-4806B9D85F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763" y="3077736"/>
            <a:ext cx="3100420" cy="310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4680" cy="147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pc="-1" dirty="0" err="1">
                <a:solidFill>
                  <a:srgbClr val="FFFFFF"/>
                </a:solidFill>
                <a:latin typeface="Tw Cen MT"/>
              </a:rPr>
              <a:t>jvm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1141560" y="1847160"/>
            <a:ext cx="7678440" cy="4390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None/>
            </a:pPr>
            <a:r>
              <a:rPr lang="ru-RU" spc="-1" dirty="0">
                <a:solidFill>
                  <a:schemeClr val="accent1"/>
                </a:solidFill>
                <a:latin typeface="Arial"/>
              </a:rPr>
              <a:t>Java Virtual Machine </a:t>
            </a:r>
            <a:r>
              <a:rPr lang="ru-RU" spc="-1" dirty="0">
                <a:latin typeface="Arial"/>
              </a:rPr>
              <a:t>— </a:t>
            </a:r>
            <a:r>
              <a:rPr lang="ru-RU" spc="-1" dirty="0">
                <a:solidFill>
                  <a:schemeClr val="accent4"/>
                </a:solidFill>
                <a:latin typeface="Arial"/>
              </a:rPr>
              <a:t>виртуальная машина</a:t>
            </a:r>
            <a:r>
              <a:rPr lang="ru-RU" spc="-1" dirty="0">
                <a:latin typeface="Arial"/>
              </a:rPr>
              <a:t> Java — основная часть исполняющей системы Java</a:t>
            </a:r>
            <a:r>
              <a:rPr lang="uk-UA" spc="-1" dirty="0">
                <a:latin typeface="Arial"/>
              </a:rPr>
              <a:t>, </a:t>
            </a:r>
            <a:r>
              <a:rPr lang="ru-RU" spc="-1" dirty="0">
                <a:latin typeface="Arial"/>
              </a:rPr>
              <a:t>исполняет </a:t>
            </a:r>
            <a:r>
              <a:rPr lang="ru-RU" spc="-1" dirty="0">
                <a:solidFill>
                  <a:schemeClr val="accent4"/>
                </a:solidFill>
                <a:latin typeface="Arial"/>
              </a:rPr>
              <a:t>байт-код</a:t>
            </a:r>
            <a:r>
              <a:rPr lang="ru-RU" spc="-1" dirty="0">
                <a:latin typeface="Arial"/>
              </a:rPr>
              <a:t> Java, предварительно созданный из </a:t>
            </a:r>
            <a:r>
              <a:rPr lang="ru-RU" spc="-1" dirty="0">
                <a:solidFill>
                  <a:schemeClr val="accent4"/>
                </a:solidFill>
                <a:latin typeface="Arial"/>
              </a:rPr>
              <a:t>исходного кода.</a:t>
            </a:r>
          </a:p>
          <a:p>
            <a:pPr marL="0" indent="0" algn="just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None/>
            </a:pPr>
            <a:r>
              <a:rPr lang="ru-RU" sz="2400" b="0" strike="noStrike" spc="-1" dirty="0">
                <a:latin typeface="Arial"/>
              </a:rPr>
              <a:t>Виртуальные машины Java обычно содержат </a:t>
            </a:r>
            <a:r>
              <a:rPr lang="ru-RU" sz="2400" b="0" strike="noStrike" spc="-1" dirty="0">
                <a:solidFill>
                  <a:schemeClr val="accent4"/>
                </a:solidFill>
                <a:latin typeface="Arial"/>
              </a:rPr>
              <a:t>интерпретатор</a:t>
            </a:r>
            <a:r>
              <a:rPr lang="ru-RU" sz="2400" b="0" strike="noStrike" spc="-1" dirty="0">
                <a:latin typeface="Arial"/>
              </a:rPr>
              <a:t> </a:t>
            </a:r>
            <a:r>
              <a:rPr lang="ru-RU" sz="2400" b="0" strike="noStrike" spc="-1" dirty="0">
                <a:solidFill>
                  <a:schemeClr val="accent4"/>
                </a:solidFill>
                <a:latin typeface="Arial"/>
              </a:rPr>
              <a:t>байт-кода</a:t>
            </a:r>
            <a:r>
              <a:rPr lang="ru-RU" sz="2400" b="0" strike="noStrike" spc="-1" dirty="0">
                <a:latin typeface="Arial"/>
              </a:rPr>
              <a:t>, однако, для повышения производительности во многих машинах также применяется </a:t>
            </a:r>
            <a:r>
              <a:rPr lang="ru-RU" sz="2400" b="0" strike="noStrike" spc="-1" dirty="0">
                <a:solidFill>
                  <a:schemeClr val="accent4"/>
                </a:solidFill>
                <a:latin typeface="Arial"/>
              </a:rPr>
              <a:t>JIT-компиляция</a:t>
            </a:r>
            <a:r>
              <a:rPr lang="ru-RU" sz="2400" b="0" strike="noStrike" spc="-1" dirty="0">
                <a:latin typeface="Arial"/>
              </a:rPr>
              <a:t> часто </a:t>
            </a:r>
            <a:r>
              <a:rPr lang="ru-RU" sz="2400" b="0" strike="noStrike" spc="-1" dirty="0">
                <a:solidFill>
                  <a:schemeClr val="accent4"/>
                </a:solidFill>
                <a:latin typeface="Arial"/>
              </a:rPr>
              <a:t>исполняемых фрагментов</a:t>
            </a:r>
            <a:r>
              <a:rPr lang="ru-RU" sz="2400" b="0" strike="noStrike" spc="-1" dirty="0">
                <a:latin typeface="Arial"/>
              </a:rPr>
              <a:t> байт-кода в машинный код.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2619EC-008B-418E-9A2F-4806B9D85F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763" y="3077736"/>
            <a:ext cx="3100420" cy="310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8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DC508A-E687-4E3A-8DC5-EBD1F677A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32191"/>
            <a:ext cx="9905998" cy="1478570"/>
          </a:xfrm>
        </p:spPr>
        <p:txBody>
          <a:bodyPr/>
          <a:lstStyle/>
          <a:p>
            <a:r>
              <a:rPr lang="ru-RU" dirty="0"/>
              <a:t>«Традиционные» ОС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8D62E2-2F4B-4669-B48E-B2B30AD345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12" y="1002843"/>
            <a:ext cx="10218987" cy="56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10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DC508A-E687-4E3A-8DC5-EBD1F677A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32191"/>
            <a:ext cx="9905998" cy="1478570"/>
          </a:xfrm>
        </p:spPr>
        <p:txBody>
          <a:bodyPr/>
          <a:lstStyle/>
          <a:p>
            <a:r>
              <a:rPr lang="ru-RU" dirty="0"/>
              <a:t>ОС</a:t>
            </a:r>
            <a:r>
              <a:rPr lang="en-US" dirty="0"/>
              <a:t> Android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3125D24-7496-4D7C-AED2-171C5FF7A5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67" y="1226688"/>
            <a:ext cx="6604265" cy="555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44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4680" cy="147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latin typeface="Arial"/>
              </a:rPr>
              <a:t>Android runtime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1141560" y="1847160"/>
            <a:ext cx="7678440" cy="4390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lnSpcReduction="10000"/>
          </a:bodyPr>
          <a:lstStyle/>
          <a:p>
            <a:pPr marL="0" indent="0" algn="just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None/>
            </a:pPr>
            <a:r>
              <a:rPr lang="ru-RU" spc="-1" dirty="0">
                <a:solidFill>
                  <a:schemeClr val="accent4"/>
                </a:solidFill>
                <a:latin typeface="Arial"/>
              </a:rPr>
              <a:t>Среда</a:t>
            </a:r>
            <a:r>
              <a:rPr lang="ru-RU" spc="-1" dirty="0">
                <a:latin typeface="Arial"/>
              </a:rPr>
              <a:t> </a:t>
            </a:r>
            <a:r>
              <a:rPr lang="ru-RU" spc="-1" dirty="0">
                <a:solidFill>
                  <a:schemeClr val="accent4"/>
                </a:solidFill>
                <a:latin typeface="Arial"/>
              </a:rPr>
              <a:t>выполнения </a:t>
            </a:r>
            <a:r>
              <a:rPr lang="ru-RU" spc="-1" dirty="0" err="1">
                <a:solidFill>
                  <a:schemeClr val="accent4"/>
                </a:solidFill>
                <a:latin typeface="Arial"/>
              </a:rPr>
              <a:t>Android</a:t>
            </a:r>
            <a:r>
              <a:rPr lang="ru-RU" spc="-1" dirty="0">
                <a:solidFill>
                  <a:schemeClr val="accent4"/>
                </a:solidFill>
                <a:latin typeface="Arial"/>
              </a:rPr>
              <a:t>-приложений</a:t>
            </a:r>
            <a:r>
              <a:rPr lang="en-US" spc="-1" dirty="0">
                <a:latin typeface="Arial"/>
              </a:rPr>
              <a:t>. </a:t>
            </a:r>
            <a:r>
              <a:rPr lang="ru-RU" spc="-1" dirty="0">
                <a:latin typeface="Arial"/>
              </a:rPr>
              <a:t>В отличии</a:t>
            </a:r>
            <a:r>
              <a:rPr lang="en-US" spc="-1" dirty="0">
                <a:latin typeface="Arial"/>
              </a:rPr>
              <a:t> </a:t>
            </a:r>
            <a:r>
              <a:rPr lang="ru-RU" spc="-1" dirty="0">
                <a:latin typeface="Arial"/>
              </a:rPr>
              <a:t>от </a:t>
            </a:r>
            <a:r>
              <a:rPr lang="ru-RU" spc="-1" dirty="0" err="1">
                <a:solidFill>
                  <a:schemeClr val="accent1"/>
                </a:solidFill>
                <a:latin typeface="Arial"/>
              </a:rPr>
              <a:t>Dalvik</a:t>
            </a:r>
            <a:r>
              <a:rPr lang="ru-RU" spc="-1" dirty="0">
                <a:latin typeface="Arial"/>
              </a:rPr>
              <a:t> или </a:t>
            </a:r>
            <a:r>
              <a:rPr lang="en-US" spc="-1" dirty="0">
                <a:solidFill>
                  <a:schemeClr val="accent1"/>
                </a:solidFill>
                <a:latin typeface="Arial"/>
              </a:rPr>
              <a:t>JVM</a:t>
            </a:r>
            <a:r>
              <a:rPr lang="ru-RU" spc="-1" dirty="0">
                <a:latin typeface="Arial"/>
              </a:rPr>
              <a:t>, который использует </a:t>
            </a:r>
            <a:r>
              <a:rPr lang="ru-RU" spc="-1" dirty="0">
                <a:solidFill>
                  <a:schemeClr val="accent4"/>
                </a:solidFill>
                <a:latin typeface="Arial"/>
              </a:rPr>
              <a:t>JIT-компиляцию</a:t>
            </a:r>
            <a:r>
              <a:rPr lang="ru-RU" spc="-1" dirty="0">
                <a:latin typeface="Arial"/>
              </a:rPr>
              <a:t> (во время выполнения приложения), </a:t>
            </a:r>
            <a:r>
              <a:rPr lang="ru-RU" spc="-1" dirty="0">
                <a:solidFill>
                  <a:schemeClr val="accent1"/>
                </a:solidFill>
                <a:latin typeface="Arial"/>
              </a:rPr>
              <a:t>ART</a:t>
            </a:r>
            <a:r>
              <a:rPr lang="ru-RU" spc="-1" dirty="0">
                <a:latin typeface="Arial"/>
              </a:rPr>
              <a:t> </a:t>
            </a:r>
            <a:r>
              <a:rPr lang="ru-RU" spc="-1" dirty="0">
                <a:solidFill>
                  <a:schemeClr val="accent4"/>
                </a:solidFill>
                <a:latin typeface="Arial"/>
              </a:rPr>
              <a:t>компилирует</a:t>
            </a:r>
            <a:r>
              <a:rPr lang="ru-RU" spc="-1" dirty="0">
                <a:latin typeface="Arial"/>
              </a:rPr>
              <a:t> приложение во время его </a:t>
            </a:r>
            <a:r>
              <a:rPr lang="ru-RU" spc="-1" dirty="0">
                <a:solidFill>
                  <a:schemeClr val="accent3"/>
                </a:solidFill>
                <a:latin typeface="Arial"/>
              </a:rPr>
              <a:t>установки</a:t>
            </a:r>
            <a:r>
              <a:rPr lang="ru-RU" spc="-1" dirty="0">
                <a:latin typeface="Arial"/>
              </a:rPr>
              <a:t>. </a:t>
            </a:r>
          </a:p>
          <a:p>
            <a:pPr marL="0" indent="0" algn="just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None/>
            </a:pPr>
            <a:r>
              <a:rPr lang="ru-RU" spc="-1" dirty="0">
                <a:latin typeface="Arial"/>
              </a:rPr>
              <a:t>За счет этого </a:t>
            </a:r>
            <a:r>
              <a:rPr lang="uk-UA" spc="-1" dirty="0" err="1">
                <a:latin typeface="Arial"/>
              </a:rPr>
              <a:t>происходит</a:t>
            </a:r>
            <a:r>
              <a:rPr lang="uk-UA" spc="-1" dirty="0">
                <a:latin typeface="Arial"/>
              </a:rPr>
              <a:t> </a:t>
            </a:r>
            <a:r>
              <a:rPr lang="ru-RU" spc="-1" dirty="0">
                <a:latin typeface="Arial"/>
              </a:rPr>
              <a:t>повышение скорости работы программ и одновременно увеличение времени работы от батареи. </a:t>
            </a:r>
          </a:p>
          <a:p>
            <a:pPr marL="0" indent="0" algn="just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None/>
            </a:pPr>
            <a:r>
              <a:rPr lang="ru-RU" spc="-1" dirty="0">
                <a:latin typeface="Arial"/>
              </a:rPr>
              <a:t>Недостатком является более долгая загрузка устройства.</a:t>
            </a:r>
            <a:endParaRPr lang="ru-RU" sz="2400" b="0" strike="noStrike" spc="-1" dirty="0">
              <a:latin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0EE644-A119-4A20-9C36-E7EFE03E2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352" y="3844031"/>
            <a:ext cx="2394049" cy="239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67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4680" cy="147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pc="-1" dirty="0">
                <a:latin typeface="Arial"/>
              </a:rPr>
              <a:t>Android </a:t>
            </a:r>
            <a:r>
              <a:rPr lang="uk-UA" spc="-1" dirty="0" err="1">
                <a:latin typeface="Arial"/>
              </a:rPr>
              <a:t>приложение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1141560" y="1847160"/>
            <a:ext cx="7678440" cy="4651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None/>
            </a:pPr>
            <a:r>
              <a:rPr lang="en-US" sz="2400" b="0" strike="noStrike" spc="-1" dirty="0">
                <a:solidFill>
                  <a:schemeClr val="accent1"/>
                </a:solidFill>
                <a:latin typeface="Arial"/>
              </a:rPr>
              <a:t>Activity </a:t>
            </a:r>
            <a:r>
              <a:rPr lang="ru-RU" spc="-1" dirty="0">
                <a:latin typeface="Arial"/>
              </a:rPr>
              <a:t>– </a:t>
            </a:r>
            <a:r>
              <a:rPr lang="uk-UA" sz="2400" b="0" strike="noStrike" spc="-1" dirty="0">
                <a:latin typeface="Arial"/>
              </a:rPr>
              <a:t>компонент </a:t>
            </a:r>
            <a:r>
              <a:rPr lang="ru-RU" sz="2400" b="0" strike="noStrike" spc="-1" dirty="0">
                <a:latin typeface="Arial"/>
              </a:rPr>
              <a:t>графического интерфейса, что зачастую занимает один экран</a:t>
            </a:r>
            <a:endParaRPr lang="en-US" sz="2400" b="0" strike="noStrike" spc="-1" dirty="0">
              <a:solidFill>
                <a:schemeClr val="accent1"/>
              </a:solidFill>
              <a:latin typeface="Arial"/>
            </a:endParaRPr>
          </a:p>
          <a:p>
            <a:pPr marL="0" indent="0" algn="just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None/>
            </a:pPr>
            <a:r>
              <a:rPr lang="en-US" sz="2400" b="0" strike="noStrike" spc="-1" dirty="0">
                <a:solidFill>
                  <a:schemeClr val="accent1"/>
                </a:solidFill>
                <a:latin typeface="Arial"/>
              </a:rPr>
              <a:t>Intent</a:t>
            </a:r>
            <a:r>
              <a:rPr lang="ru-RU" sz="2400" b="0" strike="noStrike" spc="-1" dirty="0">
                <a:solidFill>
                  <a:schemeClr val="accent1"/>
                </a:solidFill>
                <a:latin typeface="Arial"/>
              </a:rPr>
              <a:t> </a:t>
            </a:r>
            <a:r>
              <a:rPr lang="en-US" sz="2400" b="0" strike="noStrike" spc="-1" dirty="0">
                <a:solidFill>
                  <a:schemeClr val="accent1"/>
                </a:solidFill>
                <a:latin typeface="Arial"/>
              </a:rPr>
              <a:t>Receiver</a:t>
            </a:r>
            <a:r>
              <a:rPr lang="uk-UA" sz="2400" b="0" strike="noStrike" spc="-1" dirty="0">
                <a:latin typeface="Arial"/>
              </a:rPr>
              <a:t> </a:t>
            </a:r>
            <a:r>
              <a:rPr lang="ru-RU" spc="-1" dirty="0">
                <a:latin typeface="Arial"/>
              </a:rPr>
              <a:t>– </a:t>
            </a:r>
            <a:r>
              <a:rPr lang="uk-UA" spc="-1" dirty="0" err="1">
                <a:latin typeface="Arial"/>
              </a:rPr>
              <a:t>программный</a:t>
            </a:r>
            <a:r>
              <a:rPr lang="uk-UA" spc="-1" dirty="0">
                <a:latin typeface="Arial"/>
              </a:rPr>
              <a:t> </a:t>
            </a:r>
            <a:r>
              <a:rPr lang="uk-UA" sz="2400" b="0" strike="noStrike" spc="-1" dirty="0">
                <a:latin typeface="Arial"/>
              </a:rPr>
              <a:t>компонент, </a:t>
            </a:r>
            <a:r>
              <a:rPr lang="uk-UA" sz="2400" b="0" strike="noStrike" spc="-1" dirty="0" err="1">
                <a:latin typeface="Arial"/>
              </a:rPr>
              <a:t>который</a:t>
            </a:r>
            <a:r>
              <a:rPr lang="uk-UA" sz="2400" b="0" strike="noStrike" spc="-1" dirty="0">
                <a:latin typeface="Arial"/>
              </a:rPr>
              <a:t> </a:t>
            </a:r>
            <a:r>
              <a:rPr lang="uk-UA" sz="2400" b="0" strike="noStrike" spc="-1" dirty="0" err="1">
                <a:latin typeface="Arial"/>
              </a:rPr>
              <a:t>следит</a:t>
            </a:r>
            <a:r>
              <a:rPr lang="uk-UA" sz="2400" b="0" strike="noStrike" spc="-1" dirty="0">
                <a:latin typeface="Arial"/>
              </a:rPr>
              <a:t> за </a:t>
            </a:r>
            <a:r>
              <a:rPr lang="uk-UA" sz="2400" b="0" strike="noStrike" spc="-1" dirty="0" err="1">
                <a:latin typeface="Arial"/>
              </a:rPr>
              <a:t>событиями</a:t>
            </a:r>
            <a:r>
              <a:rPr lang="uk-UA" sz="2400" b="0" strike="noStrike" spc="-1" dirty="0">
                <a:latin typeface="Arial"/>
              </a:rPr>
              <a:t>, </a:t>
            </a:r>
            <a:r>
              <a:rPr lang="uk-UA" sz="2400" b="0" strike="noStrike" spc="-1" dirty="0" err="1">
                <a:latin typeface="Arial"/>
              </a:rPr>
              <a:t>что</a:t>
            </a:r>
            <a:r>
              <a:rPr lang="uk-UA" sz="2400" b="0" strike="noStrike" spc="-1" dirty="0">
                <a:latin typeface="Arial"/>
              </a:rPr>
              <a:t> </a:t>
            </a:r>
            <a:r>
              <a:rPr lang="uk-UA" sz="2400" b="0" strike="noStrike" spc="-1" dirty="0" err="1">
                <a:latin typeface="Arial"/>
              </a:rPr>
              <a:t>запускают</a:t>
            </a:r>
            <a:r>
              <a:rPr lang="uk-UA" sz="2400" b="0" strike="noStrike" spc="-1" dirty="0">
                <a:latin typeface="Arial"/>
              </a:rPr>
              <a:t> </a:t>
            </a:r>
            <a:r>
              <a:rPr lang="uk-UA" sz="2400" b="0" strike="noStrike" spc="-1" dirty="0" err="1">
                <a:latin typeface="Arial"/>
              </a:rPr>
              <a:t>приложение</a:t>
            </a:r>
            <a:endParaRPr lang="en-US" sz="2400" b="0" strike="noStrike" spc="-1" dirty="0">
              <a:solidFill>
                <a:schemeClr val="accent1"/>
              </a:solidFill>
              <a:latin typeface="Arial"/>
            </a:endParaRPr>
          </a:p>
          <a:p>
            <a:pPr marL="0" indent="0" algn="just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None/>
            </a:pPr>
            <a:r>
              <a:rPr lang="en-US" spc="-1" dirty="0">
                <a:solidFill>
                  <a:schemeClr val="accent1"/>
                </a:solidFill>
                <a:latin typeface="Arial"/>
              </a:rPr>
              <a:t>Service</a:t>
            </a:r>
            <a:r>
              <a:rPr lang="ru-RU" spc="-1" dirty="0">
                <a:latin typeface="Arial"/>
              </a:rPr>
              <a:t> – долгосрочная задача, что открыта в фоновом режиме и не имеет интерфейса</a:t>
            </a:r>
            <a:endParaRPr lang="en-US" spc="-1" dirty="0">
              <a:solidFill>
                <a:schemeClr val="accent1"/>
              </a:solidFill>
              <a:latin typeface="Arial"/>
            </a:endParaRPr>
          </a:p>
          <a:p>
            <a:pPr marL="0" indent="0" algn="just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None/>
            </a:pPr>
            <a:r>
              <a:rPr lang="en-US" sz="2400" b="0" strike="noStrike" spc="-1" dirty="0">
                <a:solidFill>
                  <a:schemeClr val="accent1"/>
                </a:solidFill>
                <a:latin typeface="Arial"/>
              </a:rPr>
              <a:t>Content Provider</a:t>
            </a:r>
            <a:r>
              <a:rPr lang="ru-RU" spc="-1" dirty="0">
                <a:latin typeface="Arial"/>
              </a:rPr>
              <a:t> – </a:t>
            </a:r>
            <a:r>
              <a:rPr lang="uk-UA" spc="-1" dirty="0" err="1">
                <a:latin typeface="Arial"/>
              </a:rPr>
              <a:t>программный</a:t>
            </a:r>
            <a:r>
              <a:rPr lang="uk-UA" spc="-1" dirty="0">
                <a:latin typeface="Arial"/>
              </a:rPr>
              <a:t> </a:t>
            </a:r>
            <a:r>
              <a:rPr lang="uk-UA" sz="2400" b="0" strike="noStrike" spc="-1" dirty="0">
                <a:latin typeface="Arial"/>
              </a:rPr>
              <a:t>компонент, </a:t>
            </a:r>
            <a:r>
              <a:rPr lang="uk-UA" sz="2400" b="0" strike="noStrike" spc="-1" dirty="0" err="1">
                <a:latin typeface="Arial"/>
              </a:rPr>
              <a:t>что</a:t>
            </a:r>
            <a:r>
              <a:rPr lang="uk-UA" sz="2400" b="0" strike="noStrike" spc="-1" dirty="0">
                <a:latin typeface="Arial"/>
              </a:rPr>
              <a:t> </a:t>
            </a:r>
            <a:r>
              <a:rPr lang="uk-UA" sz="2400" b="0" strike="noStrike" spc="-1" dirty="0" err="1">
                <a:latin typeface="Arial"/>
              </a:rPr>
              <a:t>позволяет</a:t>
            </a:r>
            <a:r>
              <a:rPr lang="uk-UA" sz="2400" b="0" strike="noStrike" spc="-1" dirty="0">
                <a:latin typeface="Arial"/>
              </a:rPr>
              <a:t> </a:t>
            </a:r>
            <a:r>
              <a:rPr lang="uk-UA" sz="2400" b="0" strike="noStrike" spc="-1" dirty="0" err="1">
                <a:latin typeface="Arial"/>
              </a:rPr>
              <a:t>обмениваться</a:t>
            </a:r>
            <a:r>
              <a:rPr lang="uk-UA" sz="2400" b="0" strike="noStrike" spc="-1" dirty="0">
                <a:latin typeface="Arial"/>
              </a:rPr>
              <a:t> </a:t>
            </a:r>
            <a:r>
              <a:rPr lang="uk-UA" sz="2400" b="0" strike="noStrike" spc="-1" dirty="0" err="1">
                <a:latin typeface="Arial"/>
              </a:rPr>
              <a:t>информацией</a:t>
            </a:r>
            <a:r>
              <a:rPr lang="uk-UA" sz="2400" b="0" strike="noStrike" spc="-1" dirty="0">
                <a:latin typeface="Arial"/>
              </a:rPr>
              <a:t> </a:t>
            </a:r>
            <a:r>
              <a:rPr lang="uk-UA" sz="2400" b="0" strike="noStrike" spc="-1" dirty="0" err="1">
                <a:latin typeface="Arial"/>
              </a:rPr>
              <a:t>между</a:t>
            </a:r>
            <a:r>
              <a:rPr lang="uk-UA" sz="2400" b="0" strike="noStrike" spc="-1" dirty="0">
                <a:latin typeface="Arial"/>
              </a:rPr>
              <a:t> </a:t>
            </a:r>
            <a:r>
              <a:rPr lang="uk-UA" sz="2400" b="0" strike="noStrike" spc="-1" dirty="0" err="1">
                <a:latin typeface="Arial"/>
              </a:rPr>
              <a:t>приложениями</a:t>
            </a:r>
            <a:endParaRPr lang="ru-RU" sz="2400" b="0" strike="noStrike" spc="-1" dirty="0">
              <a:solidFill>
                <a:schemeClr val="accent1"/>
              </a:solidFill>
              <a:latin typeface="Arial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BA9F717-E7B6-4870-AF6A-610FCADA8B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413" y="2858610"/>
            <a:ext cx="3501587" cy="3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21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931</TotalTime>
  <Words>457</Words>
  <Application>Microsoft Office PowerPoint</Application>
  <PresentationFormat>Широкоэкранный</PresentationFormat>
  <Paragraphs>56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Tw Cen MT</vt:lpstr>
      <vt:lpstr>Circuit</vt:lpstr>
      <vt:lpstr>Android</vt:lpstr>
      <vt:lpstr>android</vt:lpstr>
      <vt:lpstr>особенности</vt:lpstr>
      <vt:lpstr>java</vt:lpstr>
      <vt:lpstr>jvm</vt:lpstr>
      <vt:lpstr>«Традиционные» ОС</vt:lpstr>
      <vt:lpstr>ОС Android</vt:lpstr>
      <vt:lpstr>Android runtime</vt:lpstr>
      <vt:lpstr>Android приложение</vt:lpstr>
      <vt:lpstr>Жизненный цикл приложений</vt:lpstr>
      <vt:lpstr>Версии</vt:lpstr>
      <vt:lpstr>*Открытость проекта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Пониятие компьютера и ОС</dc:title>
  <dc:creator>Den</dc:creator>
  <cp:lastModifiedBy>den</cp:lastModifiedBy>
  <cp:revision>29</cp:revision>
  <dcterms:created xsi:type="dcterms:W3CDTF">2021-08-20T15:58:16Z</dcterms:created>
  <dcterms:modified xsi:type="dcterms:W3CDTF">2021-12-15T22:56:19Z</dcterms:modified>
</cp:coreProperties>
</file>