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4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6" r:id="rId15"/>
    <p:sldId id="269" r:id="rId16"/>
    <p:sldId id="270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88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14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435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AA3353C-33F8-479E-8CBB-B2C47D8861AB}" type="slidenum">
              <a:rPr lang="ru-RU" sz="1200" b="0" strike="noStrike" spc="-1">
                <a:latin typeface="Times New Roman"/>
              </a:rPr>
              <a:t>15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9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4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6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7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0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80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9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3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ru-RU" sz="4800" b="0" strike="noStrike" cap="all" spc="-1" dirty="0">
                <a:solidFill>
                  <a:srgbClr val="FFFFFF"/>
                </a:solidFill>
                <a:latin typeface="Tw Cen MT"/>
              </a:rPr>
              <a:t>процессы в ос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№3</a:t>
            </a:r>
            <a:endParaRPr lang="en-US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47B7A0-2E81-4560-801B-566C1E17EA22}"/>
              </a:ext>
            </a:extLst>
          </p:cNvPr>
          <p:cNvSpPr txBox="1">
            <a:spLocks/>
          </p:cNvSpPr>
          <p:nvPr/>
        </p:nvSpPr>
        <p:spPr>
          <a:xfrm>
            <a:off x="1143001" y="1810761"/>
            <a:ext cx="6288838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При работе ОС возникает много процессов</a:t>
            </a:r>
            <a:endParaRPr lang="ru-RU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Для их запуска необходима очередь </a:t>
            </a:r>
            <a:endParaRPr lang="ru-RU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C508A-E687-4E3A-8DC5-EBD1F677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19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Очередь</a:t>
            </a:r>
            <a:endParaRPr lang="ru-RU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6DBDD7B-F984-42FD-92CE-24C1D211061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643999" y="3429000"/>
            <a:ext cx="9405000" cy="3089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5654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47B7A0-2E81-4560-801B-566C1E17EA22}"/>
              </a:ext>
            </a:extLst>
          </p:cNvPr>
          <p:cNvSpPr txBox="1">
            <a:spLocks/>
          </p:cNvSpPr>
          <p:nvPr/>
        </p:nvSpPr>
        <p:spPr>
          <a:xfrm>
            <a:off x="1143001" y="1695352"/>
            <a:ext cx="5888114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 dirty="0">
                <a:solidFill>
                  <a:srgbClr val="FFFFFF"/>
                </a:solidFill>
                <a:latin typeface="Tw Cen MT"/>
              </a:rPr>
              <a:t>Новый (не готов)</a:t>
            </a:r>
            <a:endParaRPr lang="ru-RU" sz="3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 dirty="0">
                <a:solidFill>
                  <a:srgbClr val="FFFFFF"/>
                </a:solidFill>
                <a:latin typeface="Tw Cen MT"/>
              </a:rPr>
              <a:t>Готов</a:t>
            </a:r>
            <a:endParaRPr lang="ru-RU" sz="3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 dirty="0">
                <a:solidFill>
                  <a:srgbClr val="FFFFFF"/>
                </a:solidFill>
                <a:latin typeface="Tw Cen MT"/>
              </a:rPr>
              <a:t>Запущен</a:t>
            </a:r>
            <a:endParaRPr lang="ru-RU" sz="3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 dirty="0">
                <a:solidFill>
                  <a:srgbClr val="FFFFFF"/>
                </a:solidFill>
                <a:latin typeface="Tw Cen MT"/>
              </a:rPr>
              <a:t>Заблокирован</a:t>
            </a:r>
            <a:endParaRPr lang="ru-RU" sz="32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 dirty="0">
                <a:solidFill>
                  <a:srgbClr val="FFFFFF"/>
                </a:solidFill>
                <a:latin typeface="Tw Cen MT"/>
              </a:rPr>
              <a:t>Завершен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 не может быть готовым, пока не произошло определенное событие. Также при длительном выполнении ОС может приостановить процесс (Тайм-аут)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C508A-E687-4E3A-8DC5-EBD1F677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19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5 состояний процесса</a:t>
            </a:r>
            <a:endParaRPr lang="ru-RU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18EE6E1-D75B-4A6F-ADA1-45B6006CB21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58936" y="1289758"/>
            <a:ext cx="7171406" cy="337426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9261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47B7A0-2E81-4560-801B-566C1E17EA22}"/>
              </a:ext>
            </a:extLst>
          </p:cNvPr>
          <p:cNvSpPr txBox="1">
            <a:spLocks/>
          </p:cNvSpPr>
          <p:nvPr/>
        </p:nvSpPr>
        <p:spPr>
          <a:xfrm>
            <a:off x="1143001" y="1739289"/>
            <a:ext cx="9634490" cy="114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Нет необходимости заблокированным процессам быть в одной очереди с готовыми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C508A-E687-4E3A-8DC5-EBD1F677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19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Множественная очередь</a:t>
            </a:r>
            <a:endParaRPr lang="ru-RU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9F81C23-E9F1-4319-B173-832B9134CEB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27500" y="2884792"/>
            <a:ext cx="10737000" cy="620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3781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47B7A0-2E81-4560-801B-566C1E17EA22}"/>
              </a:ext>
            </a:extLst>
          </p:cNvPr>
          <p:cNvSpPr txBox="1">
            <a:spLocks/>
          </p:cNvSpPr>
          <p:nvPr/>
        </p:nvSpPr>
        <p:spPr>
          <a:xfrm>
            <a:off x="1143001" y="1477952"/>
            <a:ext cx="9905998" cy="114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Разные процессы ждут разные события, нет смысла им быть в одной очереди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C508A-E687-4E3A-8DC5-EBD1F677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19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Множественная очередь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4186-B6FC-4B65-B084-ED867962D28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016840" y="2139479"/>
            <a:ext cx="8158320" cy="4717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8421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Жизненный цикл процесса</a:t>
            </a:r>
            <a:endParaRPr lang="ru-R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47B7A0-2E81-4560-801B-566C1E17EA22}"/>
              </a:ext>
            </a:extLst>
          </p:cNvPr>
          <p:cNvSpPr txBox="1">
            <a:spLocks/>
          </p:cNvSpPr>
          <p:nvPr/>
        </p:nvSpPr>
        <p:spPr>
          <a:xfrm>
            <a:off x="1141413" y="1837719"/>
            <a:ext cx="7716261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 может долго ждать устройства входа\выхода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Их можно перенести на менее ценные ресурсы хранения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Таким образом освобождаются ценные ресурсы ОЗУ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Заблокированный процесс становится приостановленный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Два новых состояния:</a:t>
            </a:r>
            <a:endParaRPr lang="ru-RU" sz="24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Заблокирован приостановлен</a:t>
            </a:r>
            <a:endParaRPr lang="ru-RU" sz="20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Заблокирован готов</a:t>
            </a:r>
            <a:endParaRPr lang="ru-RU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23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Устройства хранения информации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871" name="Content Placeholder 13"/>
          <p:cNvPicPr/>
          <p:nvPr/>
        </p:nvPicPr>
        <p:blipFill>
          <a:blip r:embed="rId5"/>
          <a:stretch/>
        </p:blipFill>
        <p:spPr>
          <a:xfrm>
            <a:off x="2174760" y="2107440"/>
            <a:ext cx="7838280" cy="4758840"/>
          </a:xfrm>
          <a:prstGeom prst="rect">
            <a:avLst/>
          </a:prstGeom>
          <a:ln w="0">
            <a:noFill/>
          </a:ln>
        </p:spPr>
      </p:pic>
      <p:sp>
        <p:nvSpPr>
          <p:cNvPr id="872" name="Content Placeholder 3"/>
          <p:cNvSpPr/>
          <p:nvPr/>
        </p:nvSpPr>
        <p:spPr>
          <a:xfrm>
            <a:off x="1141560" y="1598760"/>
            <a:ext cx="8783280" cy="14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DejaVu Sans"/>
              </a:rPr>
              <a:t>Выше – быстрее, но дороже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6 состояний процесса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1052280" y="1607400"/>
            <a:ext cx="4619520" cy="465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000" lnSpcReduction="1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Новый (не готов)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Готов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Запущен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Заблокирован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Завершен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Приостановлен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Tw Cen MT"/>
              </a:rPr>
              <a:t>Приостановленный процесс может быть снова готовым, если произошло нужное событие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875" name="Picture 4"/>
          <p:cNvPicPr/>
          <p:nvPr/>
        </p:nvPicPr>
        <p:blipFill>
          <a:blip r:embed="rId4"/>
          <a:stretch/>
        </p:blipFill>
        <p:spPr>
          <a:xfrm>
            <a:off x="3724977" y="1284694"/>
            <a:ext cx="8384968" cy="360101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Причины приостановки процесса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141560" y="1513440"/>
            <a:ext cx="4814640" cy="318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>
                <a:solidFill>
                  <a:srgbClr val="FFFFFF"/>
                </a:solidFill>
                <a:latin typeface="Tw Cen MT"/>
              </a:rPr>
              <a:t>Решение ОС</a:t>
            </a:r>
            <a:endParaRPr lang="ru-RU" sz="32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>
                <a:solidFill>
                  <a:srgbClr val="FFFFFF"/>
                </a:solidFill>
                <a:latin typeface="Tw Cen MT"/>
              </a:rPr>
              <a:t>Решение пользователя</a:t>
            </a:r>
            <a:endParaRPr lang="ru-RU" sz="32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3200" b="0" strike="noStrike" spc="-1">
                <a:solidFill>
                  <a:srgbClr val="FFFFFF"/>
                </a:solidFill>
                <a:latin typeface="Tw Cen MT"/>
              </a:rPr>
              <a:t>Решение родительского процесса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878" name="Picture 3"/>
          <p:cNvPicPr/>
          <p:nvPr/>
        </p:nvPicPr>
        <p:blipFill>
          <a:blip r:embed="rId4"/>
          <a:stretch/>
        </p:blipFill>
        <p:spPr>
          <a:xfrm>
            <a:off x="7795440" y="2421000"/>
            <a:ext cx="3251160" cy="3251160"/>
          </a:xfrm>
          <a:prstGeom prst="rect">
            <a:avLst/>
          </a:prstGeom>
          <a:ln w="0">
            <a:noFill/>
          </a:ln>
        </p:spPr>
      </p:pic>
      <p:sp>
        <p:nvSpPr>
          <p:cNvPr id="879" name="Content Placeholder 2"/>
          <p:cNvSpPr/>
          <p:nvPr/>
        </p:nvSpPr>
        <p:spPr>
          <a:xfrm>
            <a:off x="1141560" y="4259160"/>
            <a:ext cx="4814640" cy="31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FFFFFF"/>
                </a:solidFill>
                <a:latin typeface="Tw Cen MT"/>
                <a:ea typeface="DejaVu Sans"/>
              </a:rPr>
              <a:t>Память процесса переходит на жесткий диск / </a:t>
            </a:r>
            <a:r>
              <a:rPr lang="en-US" sz="3200" b="0" strike="noStrike" spc="-1">
                <a:solidFill>
                  <a:srgbClr val="FFFFFF"/>
                </a:solidFill>
                <a:latin typeface="Tw Cen MT"/>
                <a:ea typeface="DejaVu Sans"/>
              </a:rPr>
              <a:t>SSD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0" strike="noStrike" cap="all" spc="-1">
                <a:solidFill>
                  <a:srgbClr val="FFFFFF"/>
                </a:solidFill>
                <a:latin typeface="Tw Cen MT"/>
              </a:rPr>
              <a:t>Контрольные структуры ос о процессе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141560" y="1980000"/>
            <a:ext cx="6418080" cy="318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ОС должна иметь информацию о текущем статусе процессов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Создается таблица, в которой представлены все процессы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882" name="Рисунок 881"/>
          <p:cNvPicPr/>
          <p:nvPr/>
        </p:nvPicPr>
        <p:blipFill>
          <a:blip r:embed="rId4"/>
          <a:stretch/>
        </p:blipFill>
        <p:spPr>
          <a:xfrm>
            <a:off x="8100000" y="1980000"/>
            <a:ext cx="3167640" cy="316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0" strike="noStrike" cap="all" spc="-1">
                <a:solidFill>
                  <a:srgbClr val="FFFFFF"/>
                </a:solidFill>
                <a:latin typeface="Tw Cen MT"/>
              </a:rPr>
              <a:t>Режимы работы процесса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/>
          </p:nvPr>
        </p:nvSpPr>
        <p:spPr>
          <a:xfrm>
            <a:off x="1141560" y="2340000"/>
            <a:ext cx="6058080" cy="395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Пользовательский режим</a:t>
            </a:r>
            <a:endParaRPr lang="ru-RU" sz="28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находится под надзором ОС</a:t>
            </a:r>
            <a:endParaRPr lang="ru-RU" sz="28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нет абсолютного контроля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Системный режим</a:t>
            </a:r>
            <a:endParaRPr lang="ru-RU" sz="28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имеет полный доступ ко всем ресурсам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885" name="Рисунок 884"/>
          <p:cNvPicPr/>
          <p:nvPr/>
        </p:nvPicPr>
        <p:blipFill>
          <a:blip r:embed="rId4"/>
          <a:stretch/>
        </p:blipFill>
        <p:spPr>
          <a:xfrm>
            <a:off x="7825320" y="2425320"/>
            <a:ext cx="3514320" cy="351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ЗАДАЧИ ОС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A17AF6A-E22F-4531-B907-349583DB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Управлять запуском нескольких процессов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Предоставлять необходимые ресурсы процессу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Защищать ресурсы процесса от других процессов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Позволять процессам обмениваться информацией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Позволять процессам синхронизироваться</a:t>
            </a: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0" strike="noStrike" cap="all" spc="-1">
                <a:solidFill>
                  <a:srgbClr val="FFFFFF"/>
                </a:solidFill>
                <a:latin typeface="Tw Cen MT"/>
              </a:rPr>
              <a:t>Создание процесса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141560" y="1980000"/>
            <a:ext cx="6418080" cy="431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Присвоение уникального идентификатора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Предоставление ресурсов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Инициализация контрольного блока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Создание или изменение сущ. структур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</p:txBody>
      </p:sp>
      <p:pic>
        <p:nvPicPr>
          <p:cNvPr id="888" name="Рисунок 887"/>
          <p:cNvPicPr/>
          <p:nvPr/>
        </p:nvPicPr>
        <p:blipFill>
          <a:blip r:embed="rId4"/>
          <a:stretch/>
        </p:blipFill>
        <p:spPr>
          <a:xfrm>
            <a:off x="8640000" y="2340000"/>
            <a:ext cx="2699640" cy="269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0" strike="noStrike" cap="all" spc="-1">
                <a:solidFill>
                  <a:srgbClr val="FFFFFF"/>
                </a:solidFill>
                <a:latin typeface="Tw Cen MT"/>
              </a:rPr>
              <a:t>Переключение процесса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1141560" y="1980000"/>
            <a:ext cx="6418080" cy="431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5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Сохранить состояния процесса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Обновить контрольный блок процесса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Перенести процесс в соотв. очередь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Выбрать другой процесс для выполнения</a:t>
            </a:r>
            <a:endParaRPr lang="ru-RU" sz="2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>
                <a:solidFill>
                  <a:srgbClr val="FFFFFF"/>
                </a:solidFill>
                <a:latin typeface="Tw Cen MT"/>
              </a:rPr>
              <a:t>Обновить структуры данных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</p:txBody>
      </p:sp>
      <p:pic>
        <p:nvPicPr>
          <p:cNvPr id="891" name="Рисунок 890"/>
          <p:cNvPicPr/>
          <p:nvPr/>
        </p:nvPicPr>
        <p:blipFill>
          <a:blip r:embed="rId4"/>
          <a:stretch/>
        </p:blipFill>
        <p:spPr>
          <a:xfrm>
            <a:off x="7795440" y="2520000"/>
            <a:ext cx="3004200" cy="300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893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2800" cy="404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Не забываем, что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668D099-846C-4D03-9684-BDA7CF03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Компьютер состоит из нескольких типов ресурсов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ОС должна предоставлять доступ к ресурсам 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Все ресурсы кроме процессора являются медленными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Приложения не должны писаться под конкретное «железо»</a:t>
            </a: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1191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Понятие процесса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0E3937-4451-491E-B854-2F6425BB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22868" cy="3541714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Программа – совокупность инструкций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 – непосредственное выполнение этих инструкций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Процессу могут принадлежать некоторые ресурсы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 имеет определенное состояние</a:t>
            </a: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EE0EED53-875A-4DA4-A3D1-4FA5672DF46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947235" y="1460859"/>
            <a:ext cx="4899960" cy="4643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716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27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Компоненты процесса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FD3F6C-A234-4DD8-B65D-1BC73B5A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490860" cy="3541714"/>
          </a:xfrm>
        </p:spPr>
        <p:txBody>
          <a:bodyPr numCol="2"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Идентификатор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Контекст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Состояние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Приоритет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Счетчик команд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Указатель на память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Информация о статусе устройств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Другая информация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594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Отображение процессов в ОС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2F74B-97D2-4532-A7EB-57AC80D2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ОС 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Windows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(</a:t>
            </a:r>
            <a:r>
              <a:rPr lang="uk-UA" sz="2400" b="0" strike="noStrike" spc="-1" dirty="0">
                <a:solidFill>
                  <a:srgbClr val="FFFFFF"/>
                </a:solidFill>
                <a:latin typeface="Tw Cen MT"/>
              </a:rPr>
              <a:t>Диспетчер задач, 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команда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w Cen MT"/>
              </a:rPr>
              <a:t>tasklist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 </a:t>
            </a:r>
            <a:r>
              <a:rPr lang="ru-RU" sz="2400" b="0" strike="noStrike" spc="-1" dirty="0" err="1">
                <a:solidFill>
                  <a:srgbClr val="FFFFFF"/>
                </a:solidFill>
                <a:latin typeface="Tw Cen MT"/>
              </a:rPr>
              <a:t>ключем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/v)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Linux (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Команда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w Cen MT"/>
              </a:rPr>
              <a:t>ps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 aux, 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утилита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Tw Cen MT"/>
              </a:rPr>
              <a:t>htop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)</a:t>
            </a:r>
            <a:endParaRPr lang="ru-RU" sz="2400" b="0" strike="noStrike" spc="-1" dirty="0">
              <a:latin typeface="Arial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70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Состояния процесса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5778"/>
            <a:ext cx="6262563" cy="43922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С точки зрения процесса:</a:t>
            </a:r>
            <a:endParaRPr lang="ru-RU" sz="20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Tw Cen MT"/>
              </a:rPr>
              <a:t>Возникновение – он хранится в памяти, но не запущен</a:t>
            </a:r>
            <a:endParaRPr lang="ru-RU" sz="18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Tw Cen MT"/>
              </a:rPr>
              <a:t>ОС может его запустить</a:t>
            </a:r>
            <a:endParaRPr lang="ru-RU" sz="18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Tw Cen MT"/>
              </a:rPr>
              <a:t>Также ОС может приостановить его выполнение</a:t>
            </a:r>
            <a:endParaRPr lang="ru-RU" sz="18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 dirty="0">
                <a:solidFill>
                  <a:srgbClr val="FFFFFF"/>
                </a:solidFill>
                <a:latin typeface="Tw Cen MT"/>
              </a:rPr>
              <a:t>После выполнения задачи процесс становится завершенным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3460F4B-A207-48EC-9DBF-E2D75C851ED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719765" y="3397320"/>
            <a:ext cx="8223120" cy="3460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636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Мультипрограммирование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498CDE-8E4A-4A97-A7A7-923BE1DB4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2961449"/>
            <a:ext cx="11431442" cy="3278784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47B7A0-2E81-4560-801B-566C1E17EA22}"/>
              </a:ext>
            </a:extLst>
          </p:cNvPr>
          <p:cNvSpPr txBox="1">
            <a:spLocks/>
          </p:cNvSpPr>
          <p:nvPr/>
        </p:nvSpPr>
        <p:spPr>
          <a:xfrm>
            <a:off x="1141413" y="1948874"/>
            <a:ext cx="7716261" cy="429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Выполнение нескольких программ (процессов) «Одновременно»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4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Жизненный цикл процесса</a:t>
            </a:r>
            <a:endParaRPr lang="ru-R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47B7A0-2E81-4560-801B-566C1E17EA22}"/>
              </a:ext>
            </a:extLst>
          </p:cNvPr>
          <p:cNvSpPr txBox="1">
            <a:spLocks/>
          </p:cNvSpPr>
          <p:nvPr/>
        </p:nvSpPr>
        <p:spPr>
          <a:xfrm>
            <a:off x="1141413" y="1837719"/>
            <a:ext cx="7716261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Создание:</a:t>
            </a:r>
            <a:endParaRPr lang="ru-RU" sz="28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 возникает из-за ОС или как дочерний процесс 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(process spawning)</a:t>
            </a:r>
            <a:endParaRPr lang="ru-RU" sz="24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ОС создает структуру данных для процесса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Уничтожение:</a:t>
            </a:r>
            <a:endParaRPr lang="ru-RU" sz="28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Сигнал 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HALT</a:t>
            </a:r>
            <a:endParaRPr lang="ru-RU" sz="24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Ошибка</a:t>
            </a:r>
            <a:endParaRPr lang="ru-RU" sz="24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Завершение родительского процесса</a:t>
            </a:r>
            <a:endParaRPr lang="ru-RU" sz="2400" b="0" strike="noStrike" spc="-1" dirty="0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Действие пользователя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>
              <a:latin typeface="Arial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01F97188-F582-4EBF-8FD8-6187524923A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121600" y="3326494"/>
            <a:ext cx="2925811" cy="292581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4493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642</TotalTime>
  <Words>471</Words>
  <Application>Microsoft Office PowerPoint</Application>
  <PresentationFormat>Широкоэкранный</PresentationFormat>
  <Paragraphs>127</Paragraphs>
  <Slides>22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Tw Cen MT</vt:lpstr>
      <vt:lpstr>Circuit</vt:lpstr>
      <vt:lpstr>процессы в ос</vt:lpstr>
      <vt:lpstr>ЗАДАЧИ ОС</vt:lpstr>
      <vt:lpstr>Не забываем, что</vt:lpstr>
      <vt:lpstr>Понятие процесса</vt:lpstr>
      <vt:lpstr>Компоненты процесса</vt:lpstr>
      <vt:lpstr>Отображение процессов в ОС</vt:lpstr>
      <vt:lpstr>Состояния процесса</vt:lpstr>
      <vt:lpstr>Мультипрограммирование</vt:lpstr>
      <vt:lpstr>Жизненный цикл процесса</vt:lpstr>
      <vt:lpstr>Очередь</vt:lpstr>
      <vt:lpstr>5 состояний процесса</vt:lpstr>
      <vt:lpstr>Множественная очередь</vt:lpstr>
      <vt:lpstr>Множественная очередь</vt:lpstr>
      <vt:lpstr>Жизненный цикл процесса</vt:lpstr>
      <vt:lpstr>Устройства хранения информации</vt:lpstr>
      <vt:lpstr>6 состояний процесса</vt:lpstr>
      <vt:lpstr>Причины приостановки процесса</vt:lpstr>
      <vt:lpstr>Контрольные структуры ос о процессе</vt:lpstr>
      <vt:lpstr>Режимы работы процесса</vt:lpstr>
      <vt:lpstr>Создание процесса</vt:lpstr>
      <vt:lpstr>Переключение процесса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15</cp:revision>
  <dcterms:created xsi:type="dcterms:W3CDTF">2021-08-20T15:58:16Z</dcterms:created>
  <dcterms:modified xsi:type="dcterms:W3CDTF">2021-10-28T18:50:46Z</dcterms:modified>
</cp:coreProperties>
</file>