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5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59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097EFBD-F02B-4F2A-A163-C9779191EEE4}" type="slidenum">
              <a:rPr lang="ru-RU" sz="1200" b="0" strike="noStrike" spc="-1">
                <a:latin typeface="Times New Roman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5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59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7D929F2-7026-462C-B8C2-D7ED3041589F}" type="slidenum">
              <a:rPr lang="ru-RU" sz="1200" b="0" strike="noStrike" spc="-1">
                <a:latin typeface="Times New Roman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6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0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5490B232-DF67-48E1-8ADD-5C881186A066}" type="slidenum">
              <a:rPr lang="ru-RU" sz="1200" b="0" strike="noStrike" spc="-1">
                <a:latin typeface="Times New Roman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6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0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7C87131D-D203-4B9A-9808-362280F26D3B}" type="slidenum">
              <a:rPr lang="ru-RU" sz="1200" b="0" strike="noStrike" spc="-1">
                <a:latin typeface="Times New Roman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6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0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1B0F3F1-C5C3-4332-A252-A5A439C5C35A}" type="slidenum">
              <a:rPr lang="ru-RU" sz="1200" b="0" strike="noStrike" spc="-1">
                <a:latin typeface="Times New Roman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6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1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9211BBD-B522-4874-BEBD-BEBC4CAD31C1}" type="slidenum">
              <a:rPr lang="ru-RU" sz="1200" b="0" strike="noStrike" spc="-1">
                <a:latin typeface="Times New Roman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6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1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0362789-292C-4369-97FD-2C6508E265C4}" type="slidenum">
              <a:rPr lang="ru-RU" sz="1200" b="0" strike="noStrike" spc="-1">
                <a:latin typeface="Times New Roman"/>
              </a:rPr>
              <a:t>8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6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1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E2B32ABE-AF5C-4DF8-AD84-1BC960CAFA57}" type="slidenum">
              <a:rPr lang="ru-RU" sz="1200" b="0" strike="noStrike" spc="-1">
                <a:latin typeface="Times New Roman"/>
              </a:rPr>
              <a:t>9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pPr algn="ctr"/>
            <a:r>
              <a:rPr lang="ru-RU" sz="4800" b="0" strike="noStrike" cap="all" spc="-1" dirty="0">
                <a:solidFill>
                  <a:srgbClr val="FFFFFF"/>
                </a:solidFill>
                <a:latin typeface="Tw Cen MT"/>
              </a:rPr>
              <a:t>Проблемы Параллелизма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№6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1592" name="Picture 7"/>
          <p:cNvPicPr/>
          <p:nvPr/>
        </p:nvPicPr>
        <p:blipFill>
          <a:blip r:embed="rId4"/>
          <a:stretch/>
        </p:blipFill>
        <p:spPr>
          <a:xfrm>
            <a:off x="3307680" y="2304000"/>
            <a:ext cx="5572440" cy="404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Многопроцессорность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68" name="PlaceHolder 2"/>
          <p:cNvSpPr>
            <a:spLocks noGrp="1"/>
          </p:cNvSpPr>
          <p:nvPr>
            <p:ph/>
          </p:nvPr>
        </p:nvSpPr>
        <p:spPr>
          <a:xfrm>
            <a:off x="1141560" y="2466000"/>
            <a:ext cx="605772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Соединение процессоров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</a:rPr>
              <a:t>Потоки команд и данных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Использование множества физических процессоров (ядер) в одной компьютерной системе </a:t>
            </a:r>
            <a:endParaRPr lang="ru-RU" sz="18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18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Без многопроцессорности в любой момент времени выполняется только одна инструкция.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569" name="Рисунок 1568"/>
          <p:cNvPicPr/>
          <p:nvPr/>
        </p:nvPicPr>
        <p:blipFill>
          <a:blip r:embed="rId5"/>
          <a:stretch/>
        </p:blipFill>
        <p:spPr>
          <a:xfrm>
            <a:off x="6660000" y="1980000"/>
            <a:ext cx="4679280" cy="424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Свойства системы с мног.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/>
          </p:nvPr>
        </p:nvSpPr>
        <p:spPr>
          <a:xfrm>
            <a:off x="1141560" y="2466000"/>
            <a:ext cx="551844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Несколько пользователей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Общие ресурсы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Правила доступа к этим ресурсам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72" name="Рисунок 1571"/>
          <p:cNvPicPr/>
          <p:nvPr/>
        </p:nvPicPr>
        <p:blipFill>
          <a:blip r:embed="rId5"/>
          <a:stretch/>
        </p:blipFill>
        <p:spPr>
          <a:xfrm>
            <a:off x="7380000" y="2219400"/>
            <a:ext cx="3180600" cy="318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Задачи ОС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74" name="PlaceHolder 2"/>
          <p:cNvSpPr>
            <a:spLocks noGrp="1"/>
          </p:cNvSpPr>
          <p:nvPr>
            <p:ph/>
          </p:nvPr>
        </p:nvSpPr>
        <p:spPr>
          <a:xfrm>
            <a:off x="1141560" y="2466000"/>
            <a:ext cx="551844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Следить за процессами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Давать и освобождать ресурсы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Защищать ресурсы от других процессов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Результаты не зависят от времени выполнения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75" name="Рисунок 1574"/>
          <p:cNvPicPr/>
          <p:nvPr/>
        </p:nvPicPr>
        <p:blipFill>
          <a:blip r:embed="rId5"/>
          <a:stretch/>
        </p:blipFill>
        <p:spPr>
          <a:xfrm>
            <a:off x="7380360" y="2219760"/>
            <a:ext cx="3180600" cy="318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Замок (Lock)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77" name="PlaceHolder 2"/>
          <p:cNvSpPr>
            <a:spLocks noGrp="1"/>
          </p:cNvSpPr>
          <p:nvPr>
            <p:ph/>
          </p:nvPr>
        </p:nvSpPr>
        <p:spPr>
          <a:xfrm>
            <a:off x="1141560" y="1800000"/>
            <a:ext cx="605844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5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Механизм, позволяющий ограничить доступ к ресурсу, что нужен нескольким процессам (потокам)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Ресурс может быть использоваться одним процессом в один момент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Примеры реализаций:</a:t>
            </a:r>
            <a:endParaRPr lang="ru-RU" sz="2400" b="0" strike="noStrike" spc="-1">
              <a:latin typeface="Arial"/>
            </a:endParaRPr>
          </a:p>
          <a:p>
            <a:pPr marL="864000" lvl="1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Семафор</a:t>
            </a:r>
            <a:endParaRPr lang="ru-RU" sz="2400" b="0" strike="noStrike" spc="-1">
              <a:latin typeface="Arial"/>
            </a:endParaRPr>
          </a:p>
          <a:p>
            <a:pPr marL="864000" lvl="1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Спинлок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78" name="Рисунок 1577"/>
          <p:cNvPicPr/>
          <p:nvPr/>
        </p:nvPicPr>
        <p:blipFill>
          <a:blip r:embed="rId5"/>
          <a:stretch/>
        </p:blipFill>
        <p:spPr>
          <a:xfrm>
            <a:off x="7380000" y="1980000"/>
            <a:ext cx="3540600" cy="354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Атомарная операция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80" name="PlaceHolder 2"/>
          <p:cNvSpPr>
            <a:spLocks noGrp="1"/>
          </p:cNvSpPr>
          <p:nvPr>
            <p:ph/>
          </p:nvPr>
        </p:nvSpPr>
        <p:spPr>
          <a:xfrm>
            <a:off x="1141560" y="2466000"/>
            <a:ext cx="551844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Набор из нескольких инструкций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Либо выполняется полностью, либо не выполняется вообще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ru-RU" sz="2400" b="0" strike="noStrike" spc="-1">
              <a:latin typeface="Arial"/>
            </a:endParaRPr>
          </a:p>
        </p:txBody>
      </p:sp>
      <p:pic>
        <p:nvPicPr>
          <p:cNvPr id="1581" name="Рисунок 1580"/>
          <p:cNvPicPr/>
          <p:nvPr/>
        </p:nvPicPr>
        <p:blipFill>
          <a:blip r:embed="rId5"/>
          <a:stretch/>
        </p:blipFill>
        <p:spPr>
          <a:xfrm>
            <a:off x="7920000" y="2149560"/>
            <a:ext cx="3070440" cy="307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Примеры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/>
          </p:nvPr>
        </p:nvSpPr>
        <p:spPr>
          <a:xfrm>
            <a:off x="1141560" y="2149560"/>
            <a:ext cx="551844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Финансовая транзакция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Операции с записью памяти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Операции записи в СУБД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Выставление/снятия замка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584" name="Рисунок 1583"/>
          <p:cNvPicPr/>
          <p:nvPr/>
        </p:nvPicPr>
        <p:blipFill>
          <a:blip r:embed="rId5"/>
          <a:stretch/>
        </p:blipFill>
        <p:spPr>
          <a:xfrm>
            <a:off x="7920000" y="2149560"/>
            <a:ext cx="3070440" cy="307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Критическая секция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86" name="PlaceHolder 2"/>
          <p:cNvSpPr>
            <a:spLocks noGrp="1"/>
          </p:cNvSpPr>
          <p:nvPr>
            <p:ph/>
          </p:nvPr>
        </p:nvSpPr>
        <p:spPr>
          <a:xfrm>
            <a:off x="1141560" y="2466000"/>
            <a:ext cx="623844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Участок кода программы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Доступ к общим ресурсам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  <a:ea typeface="Microsoft YaHei"/>
              </a:rPr>
              <a:t>Не допускается одновременное использование этого ресурса несколькими процессами (потоками)</a:t>
            </a:r>
            <a:endParaRPr lang="ru-RU" sz="2400" b="0" strike="noStrike" spc="-1" dirty="0">
              <a:latin typeface="Arial"/>
            </a:endParaRPr>
          </a:p>
          <a:p>
            <a:pPr marL="0" indent="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None/>
            </a:pPr>
            <a:endParaRPr lang="ru-RU" sz="2400" b="0" strike="noStrike" spc="-1" dirty="0">
              <a:latin typeface="Arial"/>
            </a:endParaRPr>
          </a:p>
        </p:txBody>
      </p:sp>
      <p:pic>
        <p:nvPicPr>
          <p:cNvPr id="1587" name="Рисунок 1586"/>
          <p:cNvPicPr/>
          <p:nvPr/>
        </p:nvPicPr>
        <p:blipFill>
          <a:blip r:embed="rId5"/>
          <a:stretch/>
        </p:blipFill>
        <p:spPr>
          <a:xfrm>
            <a:off x="7920000" y="2520000"/>
            <a:ext cx="3240000" cy="32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040" cy="147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Проблемы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589" name="PlaceHolder 2"/>
          <p:cNvSpPr>
            <a:spLocks noGrp="1"/>
          </p:cNvSpPr>
          <p:nvPr>
            <p:ph/>
          </p:nvPr>
        </p:nvSpPr>
        <p:spPr>
          <a:xfrm>
            <a:off x="1141560" y="2466000"/>
            <a:ext cx="6418440" cy="439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Взаимная блокировка (Deadlock)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Динамическая блокировка (Livelock)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Состояние гонки (Race condition)</a:t>
            </a:r>
            <a:endParaRPr lang="ru-RU" sz="2400" b="0" strike="noStrike" spc="-1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Ресурсное голодание (Resource starvation)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590" name="Рисунок 1589"/>
          <p:cNvPicPr/>
          <p:nvPr/>
        </p:nvPicPr>
        <p:blipFill>
          <a:blip r:embed="rId5"/>
          <a:stretch/>
        </p:blipFill>
        <p:spPr>
          <a:xfrm>
            <a:off x="7920000" y="2520000"/>
            <a:ext cx="3240000" cy="32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342</TotalTime>
  <Words>198</Words>
  <Application>Microsoft Office PowerPoint</Application>
  <PresentationFormat>Широкоэкранный</PresentationFormat>
  <Paragraphs>54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Tw Cen MT</vt:lpstr>
      <vt:lpstr>Circuit</vt:lpstr>
      <vt:lpstr>Проблемы Параллелизма</vt:lpstr>
      <vt:lpstr>Многопроцессорность</vt:lpstr>
      <vt:lpstr>Свойства системы с мног.</vt:lpstr>
      <vt:lpstr>Задачи ОС</vt:lpstr>
      <vt:lpstr>Замок (Lock)</vt:lpstr>
      <vt:lpstr>Атомарная операция</vt:lpstr>
      <vt:lpstr>Примеры</vt:lpstr>
      <vt:lpstr>Критическая секция</vt:lpstr>
      <vt:lpstr>Проблемы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16</cp:revision>
  <dcterms:created xsi:type="dcterms:W3CDTF">2021-08-20T15:58:16Z</dcterms:created>
  <dcterms:modified xsi:type="dcterms:W3CDTF">2021-10-28T19:56:11Z</dcterms:modified>
</cp:coreProperties>
</file>