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7"/>
  </p:notesMasterIdLst>
  <p:handoutMasterIdLst>
    <p:handoutMasterId r:id="rId18"/>
  </p:handoutMasterIdLst>
  <p:sldIdLst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офья Щербакова" initials="СЩ" lastIdx="1" clrIdx="0">
    <p:extLst>
      <p:ext uri="{19B8F6BF-5375-455C-9EA6-DF929625EA0E}">
        <p15:presenceInfo xmlns:p15="http://schemas.microsoft.com/office/powerpoint/2012/main" userId="a8777aea107164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5EBD"/>
    <a:srgbClr val="002A4F"/>
    <a:srgbClr val="0D0D0D"/>
    <a:srgbClr val="BFBFBF"/>
    <a:srgbClr val="FFC000"/>
    <a:srgbClr val="FFFE02"/>
    <a:srgbClr val="FAA306"/>
    <a:srgbClr val="9A5555"/>
    <a:srgbClr val="FF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Темный стиль 1 — акцент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68" d="100"/>
          <a:sy n="168" d="100"/>
        </p:scale>
        <p:origin x="1584" y="138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2194" y="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C4E27-DD5F-4592-A6BA-278671BF97BB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8D1F4-2D51-445C-830E-B1CD9A39A16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406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1CD14-184E-4013-83AC-6FC92A1BD21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9B6BD-25A4-49E4-81E1-D2BD70200B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40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>
            <a:extLst>
              <a:ext uri="{FF2B5EF4-FFF2-40B4-BE49-F238E27FC236}">
                <a16:creationId xmlns:a16="http://schemas.microsoft.com/office/drawing/2014/main" id="{189FDE6C-6DA3-4DAD-B6CD-CFE4D4948DC5}"/>
              </a:ext>
            </a:extLst>
          </p:cNvPr>
          <p:cNvSpPr txBox="1">
            <a:spLocks/>
          </p:cNvSpPr>
          <p:nvPr userDrawn="1"/>
        </p:nvSpPr>
        <p:spPr>
          <a:xfrm>
            <a:off x="827088" y="1916113"/>
            <a:ext cx="7057280" cy="317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A4F"/>
                </a:solidFill>
                <a:latin typeface="Exo 2" panose="00000500000000000000" pitchFamily="2" charset="-52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400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 презентации </a:t>
            </a:r>
          </a:p>
          <a:p>
            <a:pPr>
              <a:spcBef>
                <a:spcPts val="0"/>
              </a:spcBef>
            </a:pPr>
            <a:r>
              <a:rPr lang="ru-RU" sz="4000"/>
              <a:t>Амурского </a:t>
            </a:r>
          </a:p>
          <a:p>
            <a:pPr>
              <a:spcBef>
                <a:spcPts val="0"/>
              </a:spcBef>
            </a:pPr>
            <a:r>
              <a:rPr lang="ru-RU" sz="4000"/>
              <a:t>Государственного</a:t>
            </a:r>
          </a:p>
          <a:p>
            <a:pPr>
              <a:spcBef>
                <a:spcPts val="0"/>
              </a:spcBef>
            </a:pPr>
            <a:r>
              <a:rPr lang="ru-RU" sz="4000"/>
              <a:t>Университета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409262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771E3-A484-4624-A18A-04D973A4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DEAE18-9712-4564-8901-4F3962B9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F95E2-EB2F-4D28-8856-F2EEAD4F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9D49BA-6D7D-4CE9-B3D9-8310796E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4890A-682D-413C-9FFA-4E9BF180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7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3A3D8-49D6-43C2-8385-3E6809E0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6F5AF-264E-4D38-A1A4-AF8F6563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BB70-9B37-40CF-B53E-69594B445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F89D79-6B90-4901-8959-9D18452F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AA634-5013-4411-96BE-7DB157D9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6CF5B2-5390-4427-BB49-4675380F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145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8F5A6-F0BA-49A3-B222-F1B9A48A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DBFFA3-93C5-470D-92F4-E08B3A16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77A7A1-11C4-458E-B52F-154B3246A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F160D2-FDEF-4C12-BF3E-78E1D104B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B372BD-32BE-4670-8CAC-A81184BA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D89CA5-A380-4A12-A4F0-779A7AD9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DA0FF0-D439-49F8-A40C-2E67A4D9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1C23A9-8AFC-4B71-85B1-634A49E0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565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60BE4-0940-491E-8467-CA4970FB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292FA7-02F3-474D-8BEB-A4AE3739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CECF73-14E8-4296-8B1F-5504F744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3F6732-7EBA-471B-BD26-49E311C7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429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E40B77-F324-47CC-9EC8-8C50DA10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A4E524-1B44-47DD-B69C-40A6BC46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83F4E-1D5A-4581-A41B-3D5D077B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328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790EA-502D-4906-8305-95B35025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E144E-4AEA-4CA1-868D-F697D6131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94BD5-FF3A-45D2-9CD7-A96DFEF1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9565CE-AB14-415E-B787-B84477B4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C18445-2AFE-403A-80AC-191B5E3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19D58B-E52F-4DDE-B3AA-67F9CA68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612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3DFA1-C1B3-42F8-8DDB-90A61618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1BB9E2-55DA-4FA7-98D5-D00B7B705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FE65BF-D252-4337-A55B-8BD12279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8FE66C-964C-412B-9CD9-6D243E2F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6E534-A1E0-4E81-AF33-1E15D1C9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025E79-88F4-41B3-9F62-9B6D68C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024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668CB-55DE-42CC-A200-49580B7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BD6C49-2F73-467A-B13D-8C0E61E7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14BCB-128D-4AAB-A22E-EF5B59B6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8F184-B863-451C-9125-E4C6C712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C6DC4-9F9E-4392-B2EA-96742F1B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177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3E405C-DE2E-4D45-A2B9-DB45617AE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BBF01F-BE94-4B53-8E8C-371356D0A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9295F0-F6F3-43EE-A8DB-2BD44936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262CD-A9B5-47DC-B5B9-E0326357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1B85F-158D-4876-A9E0-37D14D9B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99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</a:lstStyle>
          <a:p>
            <a:r>
              <a:rPr lang="ru-RU" dirty="0"/>
              <a:t>ШАБЛОН презентации</a:t>
            </a:r>
            <a:br>
              <a:rPr lang="ru-RU" dirty="0"/>
            </a:br>
            <a:endParaRPr lang="ru-RU" dirty="0"/>
          </a:p>
        </p:txBody>
      </p:sp>
      <p:sp>
        <p:nvSpPr>
          <p:cNvPr id="10" name="34 Recortar rectángulo de esquina del mismo lado"/>
          <p:cNvSpPr/>
          <p:nvPr userDrawn="1"/>
        </p:nvSpPr>
        <p:spPr>
          <a:xfrm>
            <a:off x="8388424" y="-27384"/>
            <a:ext cx="504056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8460432" y="8627"/>
            <a:ext cx="360040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2" name="Picture 4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82" y="1196752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323528" y="6453336"/>
            <a:ext cx="1584176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.</a:t>
            </a:r>
          </a:p>
        </p:txBody>
      </p:sp>
      <p:sp>
        <p:nvSpPr>
          <p:cNvPr id="21" name="Объект 20"/>
          <p:cNvSpPr>
            <a:spLocks noGrp="1"/>
          </p:cNvSpPr>
          <p:nvPr>
            <p:ph sz="quarter" idx="13"/>
          </p:nvPr>
        </p:nvSpPr>
        <p:spPr>
          <a:xfrm>
            <a:off x="468313" y="1412875"/>
            <a:ext cx="8207375" cy="4537075"/>
          </a:xfrm>
        </p:spPr>
        <p:txBody>
          <a:bodyPr/>
          <a:lstStyle>
            <a:lvl1pPr marL="457200" indent="-457200">
              <a:buClr>
                <a:srgbClr val="002A4F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8481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 dirty="0" err="1"/>
              <a:t>АмГУ</a:t>
            </a:r>
            <a:endParaRPr lang="ru-RU" dirty="0"/>
          </a:p>
        </p:txBody>
      </p:sp>
      <p:sp>
        <p:nvSpPr>
          <p:cNvPr id="9" name="34 Recortar rectángulo de esquina del mismo lado"/>
          <p:cNvSpPr/>
          <p:nvPr userDrawn="1"/>
        </p:nvSpPr>
        <p:spPr>
          <a:xfrm>
            <a:off x="8388424" y="-27384"/>
            <a:ext cx="504056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8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8460432" y="8627"/>
            <a:ext cx="360040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0" name="Picture 4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82" y="1196752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Объект 20">
            <a:extLst>
              <a:ext uri="{FF2B5EF4-FFF2-40B4-BE49-F238E27FC236}">
                <a16:creationId xmlns:a16="http://schemas.microsoft.com/office/drawing/2014/main" id="{B4ABEEEA-6E3C-4B07-B400-F9EEF925A3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313" y="1412875"/>
            <a:ext cx="8207375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5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C13A-1C80-4A71-8233-0C90DD8D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EA40E-5D27-4DD1-833D-88E3F7E25646}"/>
              </a:ext>
            </a:extLst>
          </p:cNvPr>
          <p:cNvSpPr txBox="1"/>
          <p:nvPr userDrawn="1"/>
        </p:nvSpPr>
        <p:spPr>
          <a:xfrm>
            <a:off x="539552" y="1628800"/>
            <a:ext cx="8147248" cy="4104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Объект 20">
            <a:extLst>
              <a:ext uri="{FF2B5EF4-FFF2-40B4-BE49-F238E27FC236}">
                <a16:creationId xmlns:a16="http://schemas.microsoft.com/office/drawing/2014/main" id="{5AACEAE5-A2D1-48D2-A169-73B46F131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313" y="1412875"/>
            <a:ext cx="8207375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550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323528" y="6165304"/>
            <a:ext cx="1584176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67544" y="1484783"/>
            <a:ext cx="8208912" cy="32427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67544" y="4869160"/>
            <a:ext cx="8208912" cy="115212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 userDrawn="1"/>
        </p:nvSpPr>
        <p:spPr>
          <a:xfrm>
            <a:off x="8388424" y="-27384"/>
            <a:ext cx="504056" cy="432048"/>
          </a:xfrm>
          <a:prstGeom prst="snip2SameRect">
            <a:avLst/>
          </a:prstGeom>
          <a:solidFill>
            <a:srgbClr val="AA7B59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8460432" y="8627"/>
            <a:ext cx="360040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82" y="1196752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323528" y="6453336"/>
            <a:ext cx="1584176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278700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323528" y="6165304"/>
            <a:ext cx="1584176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528" y="4077072"/>
            <a:ext cx="3600400" cy="1944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 userDrawn="1"/>
        </p:nvSpPr>
        <p:spPr>
          <a:xfrm>
            <a:off x="8388424" y="-27384"/>
            <a:ext cx="504056" cy="432048"/>
          </a:xfrm>
          <a:prstGeom prst="snip2SameRect">
            <a:avLst/>
          </a:prstGeom>
          <a:solidFill>
            <a:srgbClr val="002A4F"/>
          </a:solidFill>
          <a:ln>
            <a:solidFill>
              <a:srgbClr val="002A4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8460432" y="8627"/>
            <a:ext cx="360040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82" y="1196752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323528" y="6453336"/>
            <a:ext cx="1584176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2018 г.</a:t>
            </a:r>
          </a:p>
        </p:txBody>
      </p:sp>
    </p:spTree>
    <p:extLst>
      <p:ext uri="{BB962C8B-B14F-4D97-AF65-F5344CB8AC3E}">
        <p14:creationId xmlns:p14="http://schemas.microsoft.com/office/powerpoint/2010/main" val="87344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467544" y="3786969"/>
            <a:ext cx="8208912" cy="360040"/>
          </a:xfrm>
        </p:spPr>
        <p:txBody>
          <a:bodyPr anchor="ctr"/>
          <a:lstStyle>
            <a:lvl1pPr marL="0" indent="0" algn="ctr">
              <a:buNone/>
              <a:defRPr sz="1800" b="1" u="sng">
                <a:solidFill>
                  <a:schemeClr val="accent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https://www.amursu.ru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half" idx="10"/>
          </p:nvPr>
        </p:nvSpPr>
        <p:spPr>
          <a:xfrm>
            <a:off x="2411760" y="6309320"/>
            <a:ext cx="4320480" cy="360040"/>
          </a:xfrm>
        </p:spPr>
        <p:txBody>
          <a:bodyPr anchor="ctr"/>
          <a:lstStyle>
            <a:lvl1pPr marL="0" indent="0" algn="ctr">
              <a:buNone/>
              <a:defRPr sz="1800" b="1" u="none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ru-RU" dirty="0"/>
          </a:p>
        </p:txBody>
      </p:sp>
      <p:sp>
        <p:nvSpPr>
          <p:cNvPr id="7" name="21 CuadroTexto">
            <a:extLst>
              <a:ext uri="{FF2B5EF4-FFF2-40B4-BE49-F238E27FC236}">
                <a16:creationId xmlns:a16="http://schemas.microsoft.com/office/drawing/2014/main" id="{B2C3E43A-F0F1-4897-9AD2-7D64D574B6AF}"/>
              </a:ext>
            </a:extLst>
          </p:cNvPr>
          <p:cNvSpPr txBox="1"/>
          <p:nvPr userDrawn="1"/>
        </p:nvSpPr>
        <p:spPr>
          <a:xfrm>
            <a:off x="1354508" y="2475980"/>
            <a:ext cx="6817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002A4F"/>
                </a:solidFill>
                <a:latin typeface="Exo 2" panose="00000500000000000000" pitchFamily="2" charset="-52"/>
              </a:rPr>
              <a:t>Спасибо за внимание!</a:t>
            </a:r>
            <a:endParaRPr lang="es-ES" sz="4800" b="1" dirty="0">
              <a:solidFill>
                <a:srgbClr val="002A4F"/>
              </a:solidFill>
              <a:latin typeface="Exo 2" panose="000005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07EF3-F0F9-4427-AD40-94263559C7A2}"/>
              </a:ext>
            </a:extLst>
          </p:cNvPr>
          <p:cNvSpPr txBox="1"/>
          <p:nvPr userDrawn="1"/>
        </p:nvSpPr>
        <p:spPr>
          <a:xfrm>
            <a:off x="366430" y="4987042"/>
            <a:ext cx="6506051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just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Презентацию выполнила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студентка 3 курса, 784 группы, </a:t>
            </a:r>
          </a:p>
          <a:p>
            <a:pPr algn="just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Щербакова С.Е. , кафедра Дизайна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0875F-954B-40FC-BAD7-EC59DE31E425}"/>
              </a:ext>
            </a:extLst>
          </p:cNvPr>
          <p:cNvSpPr txBox="1"/>
          <p:nvPr userDrawn="1"/>
        </p:nvSpPr>
        <p:spPr>
          <a:xfrm>
            <a:off x="3789403" y="3645024"/>
            <a:ext cx="1584176" cy="15841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002A4F"/>
                </a:solidFill>
                <a:latin typeface="Exo 2 Extra Bold" panose="00000900000000000000" pitchFamily="2" charset="-52"/>
              </a:rPr>
              <a:t>@</a:t>
            </a:r>
            <a:r>
              <a:rPr lang="en-US" sz="2400" b="1" dirty="0" err="1">
                <a:solidFill>
                  <a:srgbClr val="002A4F"/>
                </a:solidFill>
                <a:latin typeface="Exo 2 Extra Bold" panose="00000900000000000000" pitchFamily="2" charset="-52"/>
              </a:rPr>
              <a:t>amsu.official</a:t>
            </a:r>
            <a:endParaRPr lang="ru-RU" sz="2400" b="1" dirty="0">
              <a:solidFill>
                <a:srgbClr val="002A4F"/>
              </a:solidFill>
              <a:latin typeface="Exo 2 Extra 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4544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30147-F26D-4161-AD58-1C9DD432A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A1C3D-29DC-43C8-9F96-337DBAC77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9CB00C-2DCB-4198-A12C-141E4F2E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42B34-EC97-498E-B711-E2652507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0F013-53C0-4161-B31F-C7D5C2A9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19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46FCA-3560-4172-9AB7-43268B4B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6AC1A-4F2C-48C3-83B7-81825DDA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ACC5D-3582-4545-8174-F7B70A18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407ECA-ABC5-4C25-B02B-B566563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8115-D2A8-4C63-94A8-9EC61294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39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ШАБЛОН презентации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</a:br>
            <a:r>
              <a:rPr lang="ru-RU" sz="2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АмГУ</a:t>
            </a:r>
            <a:endParaRPr lang="es-ES" sz="2800" b="0" dirty="0">
              <a:solidFill>
                <a:schemeClr val="tx1">
                  <a:lumMod val="75000"/>
                  <a:lumOff val="25000"/>
                </a:schemeClr>
              </a:solidFill>
              <a:latin typeface="TT Norms Regular" pitchFamily="50" charset="-52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484784"/>
            <a:ext cx="82296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7" name="Picture 4"/>
          <p:cNvPicPr>
            <a:picLocks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75" y="6093296"/>
            <a:ext cx="9125018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298B93-5F5C-433A-A525-39F336996E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4" b="9174"/>
          <a:stretch/>
        </p:blipFill>
        <p:spPr>
          <a:xfrm>
            <a:off x="7020390" y="6165304"/>
            <a:ext cx="1691680" cy="608019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C8D96ADE-E0B6-4C42-9070-64A4D1B596D8}"/>
              </a:ext>
            </a:extLst>
          </p:cNvPr>
          <p:cNvSpPr txBox="1">
            <a:spLocks/>
          </p:cNvSpPr>
          <p:nvPr userDrawn="1"/>
        </p:nvSpPr>
        <p:spPr>
          <a:xfrm>
            <a:off x="323528" y="6165304"/>
            <a:ext cx="1584176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г. Благовещенск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6D8CC75E-8A1A-47CB-80A5-8C4B5F8CF47F}"/>
              </a:ext>
            </a:extLst>
          </p:cNvPr>
          <p:cNvSpPr txBox="1">
            <a:spLocks/>
          </p:cNvSpPr>
          <p:nvPr userDrawn="1"/>
        </p:nvSpPr>
        <p:spPr>
          <a:xfrm>
            <a:off x="323528" y="6453336"/>
            <a:ext cx="1584176" cy="288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89842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73" r:id="rId4"/>
    <p:sldLayoutId id="2147483657" r:id="rId5"/>
    <p:sldLayoutId id="2147483659" r:id="rId6"/>
    <p:sldLayoutId id="2147483658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2A4F"/>
          </a:solidFill>
          <a:latin typeface="Exo 2 Extra Bold" panose="00000900000000000000" pitchFamily="2" charset="-5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A4F"/>
        </a:buClr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3A2FB-5151-4F5F-B8F9-32652AD7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6791E-9C8A-4F5F-A147-10B29D1F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F1D639-63C9-4CE9-B72E-6AD3C175C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AD6D-140B-4145-9237-9AB88B2B7E5A}" type="datetimeFigureOut">
              <a:rPr lang="ru-RU" smtClean="0"/>
              <a:pPr/>
              <a:t>28.10.2024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DB4B4-B4F4-4A16-873D-6A5A4BA0E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9446A-E9AD-4C18-B94D-6E203508A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35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5D03F-26FA-4BD7-944D-EFF60C9FA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276872"/>
            <a:ext cx="8229600" cy="92211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Паттерны программирования - одиночка</a:t>
            </a:r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2F4FBD5-9020-4B71-8F76-8879DC97FA4E}"/>
              </a:ext>
            </a:extLst>
          </p:cNvPr>
          <p:cNvSpPr/>
          <p:nvPr/>
        </p:nvSpPr>
        <p:spPr>
          <a:xfrm>
            <a:off x="395536" y="5157192"/>
            <a:ext cx="5209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3366"/>
                </a:solidFill>
                <a:latin typeface="Exo 2" panose="00000500000000000000"/>
              </a:rPr>
              <a:t>Подготовил:</a:t>
            </a:r>
          </a:p>
          <a:p>
            <a:r>
              <a:rPr lang="ru-RU" b="1" dirty="0">
                <a:solidFill>
                  <a:srgbClr val="003366"/>
                </a:solidFill>
                <a:latin typeface="Exo 2" panose="00000500000000000000"/>
              </a:rPr>
              <a:t>Корнышев В.Н., гр. 3105-об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F6F3F9B-AA69-425F-BF03-6D5E95A46B2F}"/>
              </a:ext>
            </a:extLst>
          </p:cNvPr>
          <p:cNvSpPr/>
          <p:nvPr/>
        </p:nvSpPr>
        <p:spPr>
          <a:xfrm>
            <a:off x="539552" y="6525344"/>
            <a:ext cx="122661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05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T Norms Regular"/>
              </a:rPr>
              <a:t>29 октября 2024 г.</a:t>
            </a:r>
          </a:p>
        </p:txBody>
      </p:sp>
    </p:spTree>
    <p:extLst>
      <p:ext uri="{BB962C8B-B14F-4D97-AF65-F5344CB8AC3E}">
        <p14:creationId xmlns:p14="http://schemas.microsoft.com/office/powerpoint/2010/main" val="236082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D9960-4EE3-432B-8DF2-D0B5D25F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выполнения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715B04-EEA8-41A3-AB9A-A50BBE723A0D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9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4A2414-1FE8-46EB-A626-7F58D56AC0E4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B73977F-1759-4264-8AC0-D59CC08046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9539BD-6C35-4029-B062-BF10792F1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670"/>
            <a:ext cx="9144000" cy="4787484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65C41FD-FFCE-4F7A-8F63-02541B64B10C}"/>
              </a:ext>
            </a:extLst>
          </p:cNvPr>
          <p:cNvSpPr/>
          <p:nvPr/>
        </p:nvSpPr>
        <p:spPr>
          <a:xfrm>
            <a:off x="539552" y="6525344"/>
            <a:ext cx="122661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05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T Norms Regular"/>
              </a:rPr>
              <a:t>29 октября 2024 г.</a:t>
            </a:r>
          </a:p>
        </p:txBody>
      </p:sp>
    </p:spTree>
    <p:extLst>
      <p:ext uri="{BB962C8B-B14F-4D97-AF65-F5344CB8AC3E}">
        <p14:creationId xmlns:p14="http://schemas.microsoft.com/office/powerpoint/2010/main" val="351342792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755DC-E92D-4615-AC8B-1ED2E3B1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БОЛЬШЕ примеров про </a:t>
            </a:r>
            <a:r>
              <a:rPr lang="ru-RU" dirty="0" err="1"/>
              <a:t>синглтоны</a:t>
            </a:r>
            <a:r>
              <a:rPr lang="ru-RU" dirty="0"/>
              <a:t>!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94D957-6701-4898-A102-A458ED272476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10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F458EC-3E7A-4F5B-9515-7DB01A5E98EC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CA91277-DC41-47DB-AC6A-A7852C31C70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63" y="1412875"/>
            <a:ext cx="4537075" cy="4537075"/>
          </a:xfr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E63794-E7A4-450D-A846-F08DA044C107}"/>
              </a:ext>
            </a:extLst>
          </p:cNvPr>
          <p:cNvSpPr/>
          <p:nvPr/>
        </p:nvSpPr>
        <p:spPr>
          <a:xfrm>
            <a:off x="539552" y="6525344"/>
            <a:ext cx="122661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05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T Norms Regular"/>
              </a:rPr>
              <a:t>29 октября 2024 г.</a:t>
            </a:r>
          </a:p>
        </p:txBody>
      </p:sp>
    </p:spTree>
    <p:extLst>
      <p:ext uri="{BB962C8B-B14F-4D97-AF65-F5344CB8AC3E}">
        <p14:creationId xmlns:p14="http://schemas.microsoft.com/office/powerpoint/2010/main" val="80702797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F4DB8-B166-4166-B5BB-232BB46D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паттерна-одиночки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E235EB-0506-45C8-A77D-0242AB5613FC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11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1C71B6-5E72-43F4-90B2-AA47E2351BB7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62B0CDD-BDD2-493B-A45B-57DDD9057A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>
              <a:buFontTx/>
              <a:buChar char="+"/>
            </a:pPr>
            <a:r>
              <a:rPr lang="ru-RU" dirty="0"/>
              <a:t>Гарантирует наличие единственного экземпляра класса.</a:t>
            </a:r>
            <a:endParaRPr lang="en-US" sz="2000" dirty="0"/>
          </a:p>
          <a:p>
            <a:pPr lvl="1">
              <a:buFontTx/>
              <a:buChar char="+"/>
            </a:pPr>
            <a:r>
              <a:rPr lang="ru-RU" dirty="0"/>
              <a:t>Предоставляет к нему глобальную точку доступа.</a:t>
            </a:r>
            <a:endParaRPr lang="en-US" sz="2000" dirty="0"/>
          </a:p>
          <a:p>
            <a:pPr lvl="1">
              <a:buFontTx/>
              <a:buChar char="+"/>
            </a:pPr>
            <a:r>
              <a:rPr lang="ru-RU" dirty="0"/>
              <a:t>Реализует отложенную инициализацию объекта-одиночки.</a:t>
            </a:r>
            <a:endParaRPr lang="en-US" sz="2000" dirty="0"/>
          </a:p>
          <a:p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5785E7-3653-4184-BAC6-312E2A065C1C}"/>
              </a:ext>
            </a:extLst>
          </p:cNvPr>
          <p:cNvSpPr/>
          <p:nvPr/>
        </p:nvSpPr>
        <p:spPr>
          <a:xfrm>
            <a:off x="539552" y="6525344"/>
            <a:ext cx="122661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05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T Norms Regular"/>
              </a:rPr>
              <a:t>29 октября 2024 г.</a:t>
            </a:r>
          </a:p>
        </p:txBody>
      </p:sp>
    </p:spTree>
    <p:extLst>
      <p:ext uri="{BB962C8B-B14F-4D97-AF65-F5344CB8AC3E}">
        <p14:creationId xmlns:p14="http://schemas.microsoft.com/office/powerpoint/2010/main" val="412076414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FD887-D90B-4A4B-B825-7D60D957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паттерна-одиночки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A703D2-6139-428F-A04B-E7D01CF13BB8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12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F38259-00F8-4B19-A755-1D4BA5D6BC23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FA3EC7F-4DA2-43F5-80FF-0193006DCE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ru-RU" dirty="0"/>
              <a:t>Нарушает принцип единственной ответственности класса.</a:t>
            </a:r>
            <a:endParaRPr lang="en-US" sz="2000" dirty="0"/>
          </a:p>
          <a:p>
            <a:pPr lvl="1"/>
            <a:r>
              <a:rPr lang="ru-RU" dirty="0"/>
              <a:t>Маскирует плохой дизайн.</a:t>
            </a:r>
            <a:endParaRPr lang="en-US" sz="2000" dirty="0"/>
          </a:p>
          <a:p>
            <a:pPr lvl="1"/>
            <a:r>
              <a:rPr lang="ru-RU" dirty="0"/>
              <a:t>Проблемы </a:t>
            </a:r>
            <a:r>
              <a:rPr lang="ru-RU" dirty="0" err="1"/>
              <a:t>мультипоточности</a:t>
            </a:r>
            <a:r>
              <a:rPr lang="ru-RU" dirty="0"/>
              <a:t> (решаемые)</a:t>
            </a:r>
            <a:endParaRPr lang="en-US" sz="2000" dirty="0"/>
          </a:p>
          <a:p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1E54E8E-7E63-4315-B792-67A74E0BA0A2}"/>
              </a:ext>
            </a:extLst>
          </p:cNvPr>
          <p:cNvSpPr/>
          <p:nvPr/>
        </p:nvSpPr>
        <p:spPr>
          <a:xfrm>
            <a:off x="539552" y="6525344"/>
            <a:ext cx="122661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05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T Norms Regular"/>
              </a:rPr>
              <a:t>29 октября 2024 г.</a:t>
            </a:r>
          </a:p>
        </p:txBody>
      </p:sp>
    </p:spTree>
    <p:extLst>
      <p:ext uri="{BB962C8B-B14F-4D97-AF65-F5344CB8AC3E}">
        <p14:creationId xmlns:p14="http://schemas.microsoft.com/office/powerpoint/2010/main" val="36743579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738EA9-AC88-4829-97D5-9B95A22DB8C5}"/>
              </a:ext>
            </a:extLst>
          </p:cNvPr>
          <p:cNvSpPr/>
          <p:nvPr/>
        </p:nvSpPr>
        <p:spPr>
          <a:xfrm>
            <a:off x="7020272" y="6237312"/>
            <a:ext cx="151216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AE2495-F11D-430C-8F0D-CF2B83B2AC1C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F7CFF1-5C02-47D3-8714-2E8BD7DD4D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6187616"/>
            <a:ext cx="620688" cy="62068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47FFA02-AC12-4D7D-A8E9-219D24172645}"/>
              </a:ext>
            </a:extLst>
          </p:cNvPr>
          <p:cNvSpPr/>
          <p:nvPr/>
        </p:nvSpPr>
        <p:spPr>
          <a:xfrm>
            <a:off x="179512" y="3501008"/>
            <a:ext cx="8640960" cy="2304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99BE22-B878-4A3E-AEBD-3D8CDCD41CA8}"/>
              </a:ext>
            </a:extLst>
          </p:cNvPr>
          <p:cNvSpPr/>
          <p:nvPr/>
        </p:nvSpPr>
        <p:spPr>
          <a:xfrm>
            <a:off x="539552" y="6525344"/>
            <a:ext cx="122661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05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T Norms Regular"/>
              </a:rPr>
              <a:t>29 октября 2024 г.</a:t>
            </a:r>
          </a:p>
        </p:txBody>
      </p:sp>
    </p:spTree>
    <p:extLst>
      <p:ext uri="{BB962C8B-B14F-4D97-AF65-F5344CB8AC3E}">
        <p14:creationId xmlns:p14="http://schemas.microsoft.com/office/powerpoint/2010/main" val="161923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E6503-87B6-4C54-9D6D-08E8643A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Паттерны проектирования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EB1977-9171-49AC-AEC9-143A688D81B1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81C5FF-957D-46D6-9535-5B4ED7D1600D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34604B3-EC00-4889-ADD4-7C1C5A131D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A0E61B-C865-4A0B-9EE2-6A9D182ABA2C}"/>
              </a:ext>
            </a:extLst>
          </p:cNvPr>
          <p:cNvSpPr/>
          <p:nvPr/>
        </p:nvSpPr>
        <p:spPr>
          <a:xfrm>
            <a:off x="539552" y="6525344"/>
            <a:ext cx="122661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05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T Norms Regular"/>
              </a:rPr>
              <a:t>29 октября 2024 г.</a:t>
            </a:r>
          </a:p>
        </p:txBody>
      </p:sp>
      <p:pic>
        <p:nvPicPr>
          <p:cNvPr id="1026" name="Picture 2" descr="Паттерны проектирования в Java">
            <a:extLst>
              <a:ext uri="{FF2B5EF4-FFF2-40B4-BE49-F238E27FC236}">
                <a16:creationId xmlns:a16="http://schemas.microsoft.com/office/drawing/2014/main" id="{A84535E0-B83F-4B1C-8C43-F29208B44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59"/>
            <a:ext cx="9039091" cy="482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14376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F845D-C651-411C-BB6D-B96F3F07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паттерна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D7762E-625F-433C-B925-05A12D7F75B9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2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62D66A-DF4D-4CDA-9439-970C2E6EA254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3111365-DC8F-4191-AD97-768513799F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  <a:latin typeface="Exo 2"/>
              </a:rPr>
              <a:t>Паттерн проектирования </a:t>
            </a:r>
            <a:r>
              <a:rPr lang="ru-RU" dirty="0">
                <a:latin typeface="Exo 2"/>
              </a:rPr>
              <a:t>– часто встречающееся решение определённой проблемы при проектировании архитектуры программ</a:t>
            </a:r>
            <a:endParaRPr lang="en-US" dirty="0">
              <a:latin typeface="Exo 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0D2388-8537-4447-85F9-8C45322C5DFD}"/>
              </a:ext>
            </a:extLst>
          </p:cNvPr>
          <p:cNvSpPr/>
          <p:nvPr/>
        </p:nvSpPr>
        <p:spPr>
          <a:xfrm>
            <a:off x="539552" y="6525344"/>
            <a:ext cx="122661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05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T Norms Regular"/>
              </a:rPr>
              <a:t>29 октября 2024 г.</a:t>
            </a:r>
          </a:p>
        </p:txBody>
      </p:sp>
    </p:spTree>
    <p:extLst>
      <p:ext uri="{BB962C8B-B14F-4D97-AF65-F5344CB8AC3E}">
        <p14:creationId xmlns:p14="http://schemas.microsoft.com/office/powerpoint/2010/main" val="379520246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3044C-8AE8-4D4A-9963-469B3ECA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паттерна-одиночки (</a:t>
            </a:r>
            <a:r>
              <a:rPr lang="en-US" dirty="0"/>
              <a:t>Singleton’</a:t>
            </a:r>
            <a:r>
              <a:rPr lang="ru-RU" dirty="0"/>
              <a:t>а)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9C0435-E718-4194-A8CE-01B7F09EBCAC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3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949C31-FE9F-493F-BE5C-F6BBFEAB3C87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A2F3322-BE43-4F0E-9253-78B1F691FB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Одиночка</a:t>
            </a:r>
            <a:r>
              <a:rPr lang="en-US" b="1" dirty="0">
                <a:solidFill>
                  <a:schemeClr val="tx2"/>
                </a:solidFill>
              </a:rPr>
              <a:t>/</a:t>
            </a:r>
            <a:r>
              <a:rPr lang="ru-RU" b="1" dirty="0" err="1">
                <a:solidFill>
                  <a:schemeClr val="tx2"/>
                </a:solidFill>
              </a:rPr>
              <a:t>синглтон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/>
              <a:t>– порождающий паттерн программирования, который гарантирует, что у класса есть один, и только один экземпляр, и предоставляет к нему глобальную точку доступа.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664714C-B279-40CB-877F-91BD6EEC90CA}"/>
              </a:ext>
            </a:extLst>
          </p:cNvPr>
          <p:cNvSpPr/>
          <p:nvPr/>
        </p:nvSpPr>
        <p:spPr>
          <a:xfrm>
            <a:off x="539552" y="6525344"/>
            <a:ext cx="122661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05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T Norms Regular"/>
              </a:rPr>
              <a:t>29 октября 2024 г.</a:t>
            </a:r>
          </a:p>
        </p:txBody>
      </p:sp>
    </p:spTree>
    <p:extLst>
      <p:ext uri="{BB962C8B-B14F-4D97-AF65-F5344CB8AC3E}">
        <p14:creationId xmlns:p14="http://schemas.microsoft.com/office/powerpoint/2010/main" val="39488436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4D787AE2-E634-4FAA-9C34-89D622920D56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4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1C326D-185F-4A5A-B94B-1DED7738BDC3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EF9DF1CD-1FD9-4427-8291-BD99C57197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5654DE2B-3329-48C6-BDF7-C80C8D6F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Синглтон</a:t>
            </a:r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2DD3F1-E6FB-4BB3-9109-A780F4E98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496855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14A7AFE-918E-47CC-8B48-C1B36B61D80D}"/>
              </a:ext>
            </a:extLst>
          </p:cNvPr>
          <p:cNvSpPr/>
          <p:nvPr/>
        </p:nvSpPr>
        <p:spPr>
          <a:xfrm>
            <a:off x="539552" y="6525344"/>
            <a:ext cx="122661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05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T Norms Regular"/>
              </a:rPr>
              <a:t>29 октября 2024 г.</a:t>
            </a:r>
          </a:p>
        </p:txBody>
      </p:sp>
    </p:spTree>
    <p:extLst>
      <p:ext uri="{BB962C8B-B14F-4D97-AF65-F5344CB8AC3E}">
        <p14:creationId xmlns:p14="http://schemas.microsoft.com/office/powerpoint/2010/main" val="12293926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BCDD8-D825-4E99-8C36-96AA256B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UML-</a:t>
            </a:r>
            <a:r>
              <a:rPr lang="ru-RU" dirty="0"/>
              <a:t>диаграмма паттерна-одиночки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D725C0-058B-4068-9336-43A6FFC88B87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15A8C1-3B51-4698-A62F-2A94F76A6266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F35FAF4-46DE-41CA-82F2-7AE830FF19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Паттерн «Синглтон» — bool.dev">
            <a:extLst>
              <a:ext uri="{FF2B5EF4-FFF2-40B4-BE49-F238E27FC236}">
                <a16:creationId xmlns:a16="http://schemas.microsoft.com/office/drawing/2014/main" id="{1C7DBB73-4CB9-40B2-A469-A8DBA8CE8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60471"/>
            <a:ext cx="5738812" cy="358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1D6AFE-079D-4818-B8AD-BF0B3C9E2E59}"/>
              </a:ext>
            </a:extLst>
          </p:cNvPr>
          <p:cNvSpPr/>
          <p:nvPr/>
        </p:nvSpPr>
        <p:spPr>
          <a:xfrm>
            <a:off x="539552" y="6525344"/>
            <a:ext cx="122661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05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T Norms Regular"/>
              </a:rPr>
              <a:t>29 октября 2024 г.</a:t>
            </a:r>
          </a:p>
        </p:txBody>
      </p:sp>
    </p:spTree>
    <p:extLst>
      <p:ext uri="{BB962C8B-B14F-4D97-AF65-F5344CB8AC3E}">
        <p14:creationId xmlns:p14="http://schemas.microsoft.com/office/powerpoint/2010/main" val="5858683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118C5-8360-4242-89D2-3D24DFF9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1.</a:t>
            </a:r>
            <a:r>
              <a:rPr lang="en-US" dirty="0"/>
              <a:t> </a:t>
            </a:r>
            <a:r>
              <a:rPr lang="ru-RU" dirty="0"/>
              <a:t>Общая структура.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AA0C11-0587-451F-934B-99C4D66EB039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6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1A513F-7F5C-42DC-8816-C30CC38D09EF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021D562-15C6-4412-8231-8A743E6256C7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468313" y="1526990"/>
            <a:ext cx="3929666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Singleton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{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private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Singleton instance;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private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Singleton()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{}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 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static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Singleton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getInstance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{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(instance == null)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    instance = 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Singleton();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    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instance;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    }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code-font-family)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08BB7A-6A9C-41ED-9FB3-738C9F5F21BE}"/>
              </a:ext>
            </a:extLst>
          </p:cNvPr>
          <p:cNvSpPr/>
          <p:nvPr/>
        </p:nvSpPr>
        <p:spPr>
          <a:xfrm>
            <a:off x="539552" y="6525344"/>
            <a:ext cx="122661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05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T Norms Regular"/>
              </a:rPr>
              <a:t>29 октября 2024 г.</a:t>
            </a:r>
          </a:p>
        </p:txBody>
      </p:sp>
    </p:spTree>
    <p:extLst>
      <p:ext uri="{BB962C8B-B14F-4D97-AF65-F5344CB8AC3E}">
        <p14:creationId xmlns:p14="http://schemas.microsoft.com/office/powerpoint/2010/main" val="350675162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E8E96-7166-4556-9CC1-9301F34D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2. Про правительство. Часть 1.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6DF921-BAE5-40ED-B36B-B0D2A7BAEBDC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7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CACC52-ADDD-4CF8-B7AE-FFB32E5EF20A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851720D-7A63-4041-993B-01F091B719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class Country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public static Country instance;</a:t>
            </a:r>
          </a:p>
          <a:p>
            <a:pPr marL="0" indent="0">
              <a:buNone/>
            </a:pPr>
            <a:r>
              <a:rPr lang="en-US" dirty="0"/>
              <a:t>    public string </a:t>
            </a:r>
            <a:r>
              <a:rPr lang="en-US" dirty="0" err="1"/>
              <a:t>goverment</a:t>
            </a:r>
            <a:r>
              <a:rPr lang="en-US" dirty="0"/>
              <a:t> { get; private set; }</a:t>
            </a:r>
          </a:p>
          <a:p>
            <a:pPr marL="0" indent="0">
              <a:buNone/>
            </a:pPr>
            <a:r>
              <a:rPr lang="en-US" dirty="0"/>
              <a:t>    private Country(string name)</a:t>
            </a:r>
          </a:p>
          <a:p>
            <a:pPr marL="0" indent="0">
              <a:buNone/>
            </a:pPr>
            <a:r>
              <a:rPr lang="en-US" dirty="0"/>
              <a:t>    {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goverment</a:t>
            </a:r>
            <a:r>
              <a:rPr lang="en-US" dirty="0"/>
              <a:t> = name;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public static Country </a:t>
            </a:r>
            <a:r>
              <a:rPr lang="en-US" dirty="0" err="1"/>
              <a:t>GetGoverment</a:t>
            </a:r>
            <a:r>
              <a:rPr lang="en-US" dirty="0"/>
              <a:t> (string </a:t>
            </a:r>
            <a:r>
              <a:rPr lang="en-US" dirty="0" err="1"/>
              <a:t>goverment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if (instance == null)</a:t>
            </a:r>
          </a:p>
          <a:p>
            <a:pPr marL="0" indent="0">
              <a:buNone/>
            </a:pPr>
            <a:r>
              <a:rPr lang="en-US" dirty="0"/>
              <a:t>        {</a:t>
            </a:r>
          </a:p>
          <a:p>
            <a:pPr marL="0" indent="0">
              <a:buNone/>
            </a:pPr>
            <a:r>
              <a:rPr lang="en-US" dirty="0"/>
              <a:t>            instance = new Country(</a:t>
            </a:r>
            <a:r>
              <a:rPr lang="en-US" dirty="0" err="1"/>
              <a:t>goverment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    return instance;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1C07B88-7957-4B53-82F5-AF35440923F1}"/>
              </a:ext>
            </a:extLst>
          </p:cNvPr>
          <p:cNvSpPr/>
          <p:nvPr/>
        </p:nvSpPr>
        <p:spPr>
          <a:xfrm>
            <a:off x="539552" y="6525344"/>
            <a:ext cx="122661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05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T Norms Regular"/>
              </a:rPr>
              <a:t>29 октября 2024 г.</a:t>
            </a:r>
          </a:p>
        </p:txBody>
      </p:sp>
    </p:spTree>
    <p:extLst>
      <p:ext uri="{BB962C8B-B14F-4D97-AF65-F5344CB8AC3E}">
        <p14:creationId xmlns:p14="http://schemas.microsoft.com/office/powerpoint/2010/main" val="195808918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1F8887-D2A5-446F-87DE-A9216DAF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2. Часть 2.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C9517B-A686-4784-BD57-2EDC12B3D768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8</a:t>
            </a:r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2D7F12-FF3B-4168-B079-66F6DEC037F6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14A98DA-C410-4294-B59C-17F34266B6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Program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static void Main 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Country goverm1 = </a:t>
            </a:r>
            <a:r>
              <a:rPr lang="en-US" dirty="0" err="1"/>
              <a:t>Country.GetGoverment</a:t>
            </a:r>
            <a:r>
              <a:rPr lang="en-US" dirty="0"/>
              <a:t>("</a:t>
            </a:r>
            <a:r>
              <a:rPr lang="en-US" dirty="0" err="1"/>
              <a:t>Правительство</a:t>
            </a:r>
            <a:r>
              <a:rPr lang="en-US" dirty="0"/>
              <a:t> </a:t>
            </a:r>
            <a:r>
              <a:rPr lang="en-US" dirty="0" err="1"/>
              <a:t>Аргентины</a:t>
            </a:r>
            <a:r>
              <a:rPr lang="en-US" dirty="0"/>
              <a:t>");</a:t>
            </a:r>
          </a:p>
          <a:p>
            <a:pPr marL="0" indent="0">
              <a:buNone/>
            </a:pPr>
            <a:r>
              <a:rPr lang="en-US" dirty="0"/>
              <a:t>        Country goverm2 = </a:t>
            </a:r>
            <a:r>
              <a:rPr lang="en-US" dirty="0" err="1"/>
              <a:t>Country.GetGoverment</a:t>
            </a:r>
            <a:r>
              <a:rPr lang="en-US" dirty="0"/>
              <a:t>("</a:t>
            </a:r>
            <a:r>
              <a:rPr lang="ru-RU" dirty="0"/>
              <a:t>Правительство ЮАР");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System.Console.WriteLine</a:t>
            </a:r>
            <a:r>
              <a:rPr lang="en-US" dirty="0"/>
              <a:t>(goverm1.goverment);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System.Console.WriteLine</a:t>
            </a:r>
            <a:r>
              <a:rPr lang="en-US" dirty="0"/>
              <a:t>(goverm2.goverment);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BFDFB0A-71CC-4FF0-A07E-3B64EA123039}"/>
              </a:ext>
            </a:extLst>
          </p:cNvPr>
          <p:cNvSpPr/>
          <p:nvPr/>
        </p:nvSpPr>
        <p:spPr>
          <a:xfrm>
            <a:off x="539552" y="6525344"/>
            <a:ext cx="122661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050" b="0" cap="none" spc="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T Norms Regular"/>
              </a:rPr>
              <a:t>29 октября 2024 г.</a:t>
            </a:r>
          </a:p>
        </p:txBody>
      </p:sp>
    </p:spTree>
    <p:extLst>
      <p:ext uri="{BB962C8B-B14F-4D97-AF65-F5344CB8AC3E}">
        <p14:creationId xmlns:p14="http://schemas.microsoft.com/office/powerpoint/2010/main" val="10176307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ctr">
          <a:defRPr sz="1200" b="1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</TotalTime>
  <Words>350</Words>
  <Application>Microsoft Office PowerPoint</Application>
  <PresentationFormat>Экран (4:3)</PresentationFormat>
  <Paragraphs>90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Exo 2</vt:lpstr>
      <vt:lpstr>Exo 2 Extra Bold</vt:lpstr>
      <vt:lpstr>SFMono-Regular</vt:lpstr>
      <vt:lpstr>TT Norms Regular</vt:lpstr>
      <vt:lpstr>var(--code-font-family)</vt:lpstr>
      <vt:lpstr>Wingdings</vt:lpstr>
      <vt:lpstr>Тема Office</vt:lpstr>
      <vt:lpstr>Специальное оформление</vt:lpstr>
      <vt:lpstr>Паттерны программирования - одиночка</vt:lpstr>
      <vt:lpstr>Паттерны проектирования</vt:lpstr>
      <vt:lpstr>Определение паттерна</vt:lpstr>
      <vt:lpstr>Определение паттерна-одиночки (Singleton’а)</vt:lpstr>
      <vt:lpstr>Синглтон</vt:lpstr>
      <vt:lpstr>UML-диаграмма паттерна-одиночки</vt:lpstr>
      <vt:lpstr>Пример 1. Общая структура.</vt:lpstr>
      <vt:lpstr>Пример 2. Про правительство. Часть 1.</vt:lpstr>
      <vt:lpstr>Пример 2. Часть 2.</vt:lpstr>
      <vt:lpstr>Результат выполнения</vt:lpstr>
      <vt:lpstr>БОЛЬШЕ примеров про синглтоны!</vt:lpstr>
      <vt:lpstr>Достоинства паттерна-одиночки</vt:lpstr>
      <vt:lpstr>Недостатки паттерна-одиночки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AMKurdyukov</dc:creator>
  <cp:lastModifiedBy>Владислав Владислав</cp:lastModifiedBy>
  <cp:revision>147</cp:revision>
  <dcterms:created xsi:type="dcterms:W3CDTF">2018-06-29T06:25:40Z</dcterms:created>
  <dcterms:modified xsi:type="dcterms:W3CDTF">2024-10-28T12:28:23Z</dcterms:modified>
</cp:coreProperties>
</file>