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sldIdLst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8" r:id="rId11"/>
    <p:sldId id="273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4F"/>
    <a:srgbClr val="002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>
            <a:extLst>
              <a:ext uri="{FF2B5EF4-FFF2-40B4-BE49-F238E27FC236}">
                <a16:creationId xmlns:a16="http://schemas.microsoft.com/office/drawing/2014/main" id="{189FDE6C-6DA3-4DAD-B6CD-CFE4D4948DC5}"/>
              </a:ext>
            </a:extLst>
          </p:cNvPr>
          <p:cNvSpPr txBox="1">
            <a:spLocks/>
          </p:cNvSpPr>
          <p:nvPr/>
        </p:nvSpPr>
        <p:spPr>
          <a:xfrm>
            <a:off x="1102784" y="1916114"/>
            <a:ext cx="9409707" cy="317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A4F"/>
                </a:solidFill>
                <a:latin typeface="Exo 2" panose="00000500000000000000" pitchFamily="2" charset="-52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4000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 презентации </a:t>
            </a:r>
          </a:p>
          <a:p>
            <a:pPr>
              <a:spcBef>
                <a:spcPts val="0"/>
              </a:spcBef>
            </a:pPr>
            <a:r>
              <a:rPr lang="ru-RU" sz="4000"/>
              <a:t>Амурского </a:t>
            </a:r>
          </a:p>
          <a:p>
            <a:pPr>
              <a:spcBef>
                <a:spcPts val="0"/>
              </a:spcBef>
            </a:pPr>
            <a:r>
              <a:rPr lang="ru-RU" sz="4000"/>
              <a:t>Государственного</a:t>
            </a:r>
          </a:p>
          <a:p>
            <a:pPr>
              <a:spcBef>
                <a:spcPts val="0"/>
              </a:spcBef>
            </a:pPr>
            <a:r>
              <a:rPr lang="ru-RU" sz="4000"/>
              <a:t>Университета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2473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46FCA-3560-4172-9AB7-43268B4B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6AC1A-4F2C-48C3-83B7-81825DDA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ACC5D-3582-4545-8174-F7B70A18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407ECA-ABC5-4C25-B02B-B566563F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8115-D2A8-4C63-94A8-9EC61294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53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771E3-A484-4624-A18A-04D973A4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DEAE18-9712-4564-8901-4F3962B9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0F95E2-EB2F-4D28-8856-F2EEAD4F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9D49BA-6D7D-4CE9-B3D9-8310796E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4890A-682D-413C-9FFA-4E9BF180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38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3A3D8-49D6-43C2-8385-3E6809E0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6F5AF-264E-4D38-A1A4-AF8F65637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BB70-9B37-40CF-B53E-69594B445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F89D79-6B90-4901-8959-9D18452F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6AA634-5013-4411-96BE-7DB157D9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6CF5B2-5390-4427-BB49-4675380F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73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8F5A6-F0BA-49A3-B222-F1B9A48A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DBFFA3-93C5-470D-92F4-E08B3A16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77A7A1-11C4-458E-B52F-154B3246A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F160D2-FDEF-4C12-BF3E-78E1D104B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B372BD-32BE-4670-8CAC-A81184BA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D89CA5-A380-4A12-A4F0-779A7AD9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DA0FF0-D439-49F8-A40C-2E67A4D9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1C23A9-8AFC-4B71-85B1-634A49E0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10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60BE4-0940-491E-8467-CA4970FB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292FA7-02F3-474D-8BEB-A4AE3739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CECF73-14E8-4296-8B1F-5504F744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3F6732-7EBA-471B-BD26-49E311C7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74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E40B77-F324-47CC-9EC8-8C50DA10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A4E524-1B44-47DD-B69C-40A6BC46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C83F4E-1D5A-4581-A41B-3D5D077B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841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790EA-502D-4906-8305-95B35025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E144E-4AEA-4CA1-868D-F697D6131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94BD5-FF3A-45D2-9CD7-A96DFEF1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9565CE-AB14-415E-B787-B84477B4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C18445-2AFE-403A-80AC-191B5E3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19D58B-E52F-4DDE-B3AA-67F9CA68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615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3DFA1-C1B3-42F8-8DDB-90A61618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1BB9E2-55DA-4FA7-98D5-D00B7B705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FE65BF-D252-4337-A55B-8BD12279C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8FE66C-964C-412B-9CD9-6D243E2F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16E534-A1E0-4E81-AF33-1E15D1C9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025E79-88F4-41B3-9F62-9B6D68C4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290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668CB-55DE-42CC-A200-49580B7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BD6C49-2F73-467A-B13D-8C0E61E7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14BCB-128D-4AAB-A22E-EF5B59B6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C8F184-B863-451C-9125-E4C6C712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1C6DC4-9F9E-4392-B2EA-96742F1B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269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3E405C-DE2E-4D45-A2B9-DB45617AE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BBF01F-BE94-4B53-8E8C-371356D0A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9295F0-F6F3-43EE-A8DB-2BD44936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262CD-A9B5-47DC-B5B9-E0326357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1B85F-158D-4876-A9E0-37D14D9B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5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92211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</a:lstStyle>
          <a:p>
            <a:r>
              <a:rPr lang="ru-RU" dirty="0"/>
              <a:t>ШАБЛОН презентации</a:t>
            </a:r>
            <a:br>
              <a:rPr lang="ru-RU" dirty="0"/>
            </a:br>
            <a:endParaRPr lang="ru-RU" dirty="0"/>
          </a:p>
        </p:txBody>
      </p:sp>
      <p:sp>
        <p:nvSpPr>
          <p:cNvPr id="10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2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.</a:t>
            </a:r>
          </a:p>
        </p:txBody>
      </p:sp>
      <p:sp>
        <p:nvSpPr>
          <p:cNvPr id="21" name="Объект 20"/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457200" indent="-457200">
              <a:buClr>
                <a:srgbClr val="002A4F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33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 dirty="0" err="1"/>
              <a:t>АмГУ</a:t>
            </a:r>
            <a:endParaRPr lang="ru-RU" dirty="0"/>
          </a:p>
        </p:txBody>
      </p:sp>
      <p:sp>
        <p:nvSpPr>
          <p:cNvPr id="9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8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0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Объект 20">
            <a:extLst>
              <a:ext uri="{FF2B5EF4-FFF2-40B4-BE49-F238E27FC236}">
                <a16:creationId xmlns:a16="http://schemas.microsoft.com/office/drawing/2014/main" id="{B4ABEEEA-6E3C-4B07-B400-F9EEF925A3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6494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C13A-1C80-4A71-8233-0C90DD8D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EA40E-5D27-4DD1-833D-88E3F7E25646}"/>
              </a:ext>
            </a:extLst>
          </p:cNvPr>
          <p:cNvSpPr txBox="1"/>
          <p:nvPr/>
        </p:nvSpPr>
        <p:spPr>
          <a:xfrm>
            <a:off x="719403" y="1628800"/>
            <a:ext cx="10862997" cy="4104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Объект 20">
            <a:extLst>
              <a:ext uri="{FF2B5EF4-FFF2-40B4-BE49-F238E27FC236}">
                <a16:creationId xmlns:a16="http://schemas.microsoft.com/office/drawing/2014/main" id="{5AACEAE5-A2D1-48D2-A169-73B46F1318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3215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31371" y="6165304"/>
            <a:ext cx="2112235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23392" y="1484784"/>
            <a:ext cx="10945216" cy="32427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3392" y="4869160"/>
            <a:ext cx="10945216" cy="115212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AA7B59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106646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31371" y="6165304"/>
            <a:ext cx="2112235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1371" y="4077072"/>
            <a:ext cx="4800533" cy="1944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  <a:ln>
            <a:solidFill>
              <a:srgbClr val="002A4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2018 г.</a:t>
            </a:r>
          </a:p>
        </p:txBody>
      </p:sp>
    </p:spTree>
    <p:extLst>
      <p:ext uri="{BB962C8B-B14F-4D97-AF65-F5344CB8AC3E}">
        <p14:creationId xmlns:p14="http://schemas.microsoft.com/office/powerpoint/2010/main" val="208525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23392" y="3786969"/>
            <a:ext cx="10945216" cy="360040"/>
          </a:xfrm>
        </p:spPr>
        <p:txBody>
          <a:bodyPr anchor="ctr"/>
          <a:lstStyle>
            <a:lvl1pPr marL="0" indent="0" algn="ctr">
              <a:buNone/>
              <a:defRPr sz="1800" b="1" u="sng">
                <a:solidFill>
                  <a:schemeClr val="accent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https://www.amursu.ru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half" idx="10"/>
          </p:nvPr>
        </p:nvSpPr>
        <p:spPr>
          <a:xfrm>
            <a:off x="3215680" y="6309320"/>
            <a:ext cx="5760640" cy="360040"/>
          </a:xfrm>
        </p:spPr>
        <p:txBody>
          <a:bodyPr anchor="ctr"/>
          <a:lstStyle>
            <a:lvl1pPr marL="0" indent="0" algn="ctr">
              <a:buNone/>
              <a:defRPr sz="1800" b="1" u="none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21 CuadroTexto">
            <a:extLst>
              <a:ext uri="{FF2B5EF4-FFF2-40B4-BE49-F238E27FC236}">
                <a16:creationId xmlns:a16="http://schemas.microsoft.com/office/drawing/2014/main" id="{B2C3E43A-F0F1-4897-9AD2-7D64D574B6AF}"/>
              </a:ext>
            </a:extLst>
          </p:cNvPr>
          <p:cNvSpPr txBox="1"/>
          <p:nvPr/>
        </p:nvSpPr>
        <p:spPr>
          <a:xfrm>
            <a:off x="1806011" y="2475981"/>
            <a:ext cx="6162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rgbClr val="002A4F"/>
                </a:solidFill>
                <a:latin typeface="Exo 2" panose="00000500000000000000" pitchFamily="2" charset="-52"/>
              </a:rPr>
              <a:t>Спасибо за внимание!</a:t>
            </a:r>
            <a:endParaRPr lang="es-ES" sz="4800" b="1" dirty="0">
              <a:solidFill>
                <a:srgbClr val="002A4F"/>
              </a:solidFill>
              <a:latin typeface="Exo 2" panose="000005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07EF3-F0F9-4427-AD40-94263559C7A2}"/>
              </a:ext>
            </a:extLst>
          </p:cNvPr>
          <p:cNvSpPr txBox="1"/>
          <p:nvPr/>
        </p:nvSpPr>
        <p:spPr>
          <a:xfrm>
            <a:off x="488574" y="4987042"/>
            <a:ext cx="8674735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just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Презентацию выполнила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студентка 3 курса, 784 группы, </a:t>
            </a:r>
          </a:p>
          <a:p>
            <a:pPr algn="just"/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Щербакова С.Е. , кафедра Дизайна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0875F-954B-40FC-BAD7-EC59DE31E425}"/>
              </a:ext>
            </a:extLst>
          </p:cNvPr>
          <p:cNvSpPr txBox="1"/>
          <p:nvPr/>
        </p:nvSpPr>
        <p:spPr>
          <a:xfrm>
            <a:off x="5052537" y="3645024"/>
            <a:ext cx="2112235" cy="15841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002A4F"/>
                </a:solidFill>
                <a:latin typeface="Exo 2 Extra Bold" panose="00000900000000000000" pitchFamily="2" charset="-52"/>
              </a:rPr>
              <a:t>@</a:t>
            </a:r>
            <a:r>
              <a:rPr lang="en-US" sz="2400" b="1" dirty="0" err="1">
                <a:solidFill>
                  <a:srgbClr val="002A4F"/>
                </a:solidFill>
                <a:latin typeface="Exo 2 Extra Bold" panose="00000900000000000000" pitchFamily="2" charset="-52"/>
              </a:rPr>
              <a:t>amsu.official</a:t>
            </a:r>
            <a:endParaRPr lang="ru-RU" sz="2400" b="1" dirty="0">
              <a:solidFill>
                <a:srgbClr val="002A4F"/>
              </a:solidFill>
              <a:latin typeface="Exo 2 Extra 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2FF9FB-692F-4DB5-AC19-4E376AA2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8E7-9061-4482-B2D4-C96C146C6FA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0AEA64-3A29-4EB9-BFAF-8667FB08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B6EEA3-D404-469D-9F9D-FB07761C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2CE8-30B5-4316-96AC-11B975F7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30147-F26D-4161-AD58-1C9DD432A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5A1C3D-29DC-43C8-9F96-337DBAC77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9CB00C-2DCB-4198-A12C-141E4F2E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42B34-EC97-498E-B711-E2652507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0F013-53C0-4161-B31F-C7D5C2A9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81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ШАБЛОН презентации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</a:br>
            <a:r>
              <a:rPr lang="ru-RU" sz="28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АмГУ</a:t>
            </a:r>
            <a:endParaRPr lang="es-ES" sz="2800" b="0" dirty="0">
              <a:solidFill>
                <a:schemeClr val="tx1">
                  <a:lumMod val="75000"/>
                  <a:lumOff val="25000"/>
                </a:schemeClr>
              </a:solidFill>
              <a:latin typeface="TT Norms Regular" pitchFamily="50" charset="-52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484784"/>
            <a:ext cx="10972800" cy="442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7" name="Picture 4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" y="6093296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298B93-5F5C-433A-A525-39F336996EE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4" b="9174"/>
          <a:stretch/>
        </p:blipFill>
        <p:spPr>
          <a:xfrm>
            <a:off x="9360520" y="6165305"/>
            <a:ext cx="2255573" cy="608019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C8D96ADE-E0B6-4C42-9070-64A4D1B596D8}"/>
              </a:ext>
            </a:extLst>
          </p:cNvPr>
          <p:cNvSpPr txBox="1">
            <a:spLocks/>
          </p:cNvSpPr>
          <p:nvPr/>
        </p:nvSpPr>
        <p:spPr>
          <a:xfrm>
            <a:off x="431371" y="6165304"/>
            <a:ext cx="2112235" cy="504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г. Благовещенск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6D8CC75E-8A1A-47CB-80A5-8C4B5F8CF47F}"/>
              </a:ext>
            </a:extLst>
          </p:cNvPr>
          <p:cNvSpPr txBox="1">
            <a:spLocks/>
          </p:cNvSpPr>
          <p:nvPr/>
        </p:nvSpPr>
        <p:spPr>
          <a:xfrm>
            <a:off x="431371" y="6453336"/>
            <a:ext cx="2112235" cy="288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192946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marL="0" indent="0" algn="l" defTabSz="914400" rtl="0" eaLnBrk="1" latinLnBrk="0" hangingPunct="1">
        <a:spcBef>
          <a:spcPts val="0"/>
        </a:spcBef>
        <a:buNone/>
        <a:defRPr sz="4400" b="1" kern="1200">
          <a:solidFill>
            <a:srgbClr val="002A4F"/>
          </a:solidFill>
          <a:latin typeface="Exo 2 Extra Bold" panose="00000900000000000000" pitchFamily="2" charset="-5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2A4F"/>
        </a:buClr>
        <a:buFont typeface="Wingdings" panose="05000000000000000000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3A2FB-5151-4F5F-B8F9-32652AD7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86791E-9C8A-4F5F-A147-10B29D1F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F1D639-63C9-4CE9-B72E-6AD3C175C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AD6D-140B-4145-9237-9AB88B2B7E5A}" type="datetimeFigureOut">
              <a:rPr lang="ru-RU" smtClean="0"/>
              <a:pPr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5DB4B4-B4F4-4A16-873D-6A5A4BA0E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9446A-E9AD-4C18-B94D-6E203508A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8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ttps://www.amursu.ru/upload/iblock/b03/6ml0kmsp7jif09tqcjwufqq4xwgo1993/Faculty_Logos_FMI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6" descr="https://www.amursu.ru/upload/iblock/b03/6ml0kmsp7jif09tqcjwufqq4xwgo1993/Faculty_Logos_FMI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https://www.amursu.ru/upload/iblock/e5a/y0bjyae76u2qkf726tqkz60v56x9r80j/logo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2" t="6908" r="25519" b="58670"/>
          <a:stretch/>
        </p:blipFill>
        <p:spPr bwMode="auto">
          <a:xfrm>
            <a:off x="1531074" y="-10910"/>
            <a:ext cx="1763688" cy="17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49301" y="93886"/>
            <a:ext cx="7524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ФГБОУ ВО «Амурский государственный университет»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Факультет математики и информатики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69255" y="93887"/>
            <a:ext cx="741870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</a:pPr>
            <a:r>
              <a:rPr lang="ru-RU" sz="2200" dirty="0">
                <a:latin typeface="Exo 2 Medium" panose="00000600000000000000" pitchFamily="2" charset="-52"/>
                <a:cs typeface="Arial" panose="020B0604020202020204" pitchFamily="34" charset="0"/>
              </a:rPr>
              <a:t>ФГБОУ ВО «Амурский государственный университет»</a:t>
            </a:r>
          </a:p>
          <a:p>
            <a:pPr algn="ctr">
              <a:spcAft>
                <a:spcPts val="2000"/>
              </a:spcAft>
            </a:pP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Факультет математики и информатики</a:t>
            </a:r>
            <a:endParaRPr lang="ru-RU" sz="2800" dirty="0">
              <a:latin typeface="Exo 2 Medium" panose="00000600000000000000" pitchFamily="2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31975" y="1916833"/>
            <a:ext cx="84404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atin typeface="Exo 2 Extra Bold" panose="00000900000000000000" pitchFamily="2" charset="-52"/>
                <a:cs typeface="Arial" panose="020B0604020202020204" pitchFamily="34" charset="0"/>
              </a:rPr>
              <a:t>Экстремальное программирование XP и унифицированный процесс разработки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519242" y="4797152"/>
            <a:ext cx="9136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Выполнил студент группы </a:t>
            </a:r>
            <a:r>
              <a:rPr lang="en-US" sz="2800" dirty="0">
                <a:latin typeface="Exo 2 Medium" panose="00000600000000000000" pitchFamily="2" charset="-52"/>
                <a:cs typeface="Arial" panose="020B0604020202020204" pitchFamily="34" charset="0"/>
              </a:rPr>
              <a:t>357</a:t>
            </a: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-об </a:t>
            </a:r>
          </a:p>
          <a:p>
            <a:r>
              <a:rPr lang="ru-RU" sz="2800" dirty="0" err="1">
                <a:latin typeface="Exo 2 Medium" panose="00000600000000000000" pitchFamily="2" charset="-52"/>
                <a:cs typeface="Arial" panose="020B0604020202020204" pitchFamily="34" charset="0"/>
              </a:rPr>
              <a:t>Буханов</a:t>
            </a: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 Д.Е.</a:t>
            </a:r>
          </a:p>
        </p:txBody>
      </p:sp>
    </p:spTree>
    <p:extLst>
      <p:ext uri="{BB962C8B-B14F-4D97-AF65-F5344CB8AC3E}">
        <p14:creationId xmlns:p14="http://schemas.microsoft.com/office/powerpoint/2010/main" val="222196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6BE18-D9F0-4011-BF46-50628759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Фазы разработки при унифицированном процессе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C90EC7-2AEB-4E70-902C-A08A678B9F49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9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9CA7F49-5140-45E5-BF70-7F06955A55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	3. Строительная фаза: включает в себя фактическую реализация и тестирование системы, разработка пошаговых инкрементов возможностей системы. </a:t>
            </a:r>
            <a:endParaRPr lang="en-US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r>
              <a:rPr lang="ru-RU" sz="2400" dirty="0"/>
              <a:t>	4. Переходная фаза: необходима для развертывания системы, обучение пользователей, подготовка документации, поддержка и обслуживания. </a:t>
            </a:r>
          </a:p>
          <a:p>
            <a:pPr marL="0" indent="0" algn="just">
              <a:buNone/>
            </a:pPr>
            <a:endParaRPr lang="ru-RU" sz="2400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10A3CC5-0A15-4BCB-A7AA-F10E3359C6AF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5 декабря </a:t>
            </a:r>
            <a:r>
              <a:rPr lang="en-US" dirty="0"/>
              <a:t>2023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3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7CECB-8AEA-480A-BD3D-C1C577EE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Достоинства унифицированного процесса разработки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F19AE0-9F05-413F-A354-67CBB872AFE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10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9C39020-092E-42F1-8222-7B72495EF2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latin typeface="Exo 2 Medium" panose="00000600000000000000" pitchFamily="2" charset="-52"/>
              </a:rPr>
              <a:t>Унифицированный процесс, также как и другие методики программирования, имеет свои достоинства и недостатки. Можно выделить следующие достоинства унифицированного процесса разработки: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1.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Итеративность и </a:t>
            </a:r>
            <a:r>
              <a:rPr lang="ru-RU" sz="2400" dirty="0" err="1">
                <a:latin typeface="Exo 2 Medium" panose="00000600000000000000" pitchFamily="2" charset="-52"/>
              </a:rPr>
              <a:t>инкрементальность</a:t>
            </a:r>
            <a:r>
              <a:rPr lang="ru-RU" sz="2400" dirty="0">
                <a:latin typeface="Exo 2 Medium" panose="00000600000000000000" pitchFamily="2" charset="-52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2.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Гибкость и адаптивность.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3.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Ориентация на архитектуру.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4.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Управление рисками.</a:t>
            </a:r>
          </a:p>
          <a:p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2C03E8E2-03E7-4FC3-9107-530B1AD2CC1E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5 декабря </a:t>
            </a:r>
            <a:r>
              <a:rPr lang="en-US"/>
              <a:t>2023 </a:t>
            </a:r>
            <a:r>
              <a:rPr lang="ru-RU"/>
              <a:t>г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2E207-258B-4FD1-BA82-7BA62E4B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Недостатки унифицированного процесса разработки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F30717-44E6-465C-A72F-E802D4E491A0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11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4A6C006-FD13-4A93-B36B-D00664464B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latin typeface="Exo 2 Medium" panose="00000600000000000000" pitchFamily="2" charset="-52"/>
              </a:rPr>
              <a:t>Можно выделить следующие недостатки унифицированного процесса разработки: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1.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Сложность.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2.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Ресурсоемкость.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3.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Не всегда подходит для малых проектов.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4.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Неудовлетворительно для некоторых видов проектов.</a:t>
            </a:r>
          </a:p>
          <a:p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9C6D1217-23FC-49C5-8668-09643E1D8584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5 декабря </a:t>
            </a:r>
            <a:r>
              <a:rPr lang="en-US"/>
              <a:t>2023 </a:t>
            </a:r>
            <a:r>
              <a:rPr lang="ru-RU"/>
              <a:t>г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87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8CBEC-E006-47C4-81E5-0807C956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Проекты к которым подойдет экстремальное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E0A18F-BC73-4A9E-9BBD-95FE42535FC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12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A7EC266-0A85-46D7-8342-3D5EACED3A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Проекты с быстро меняющимися требованиями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Стартапы и инновационные проекты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Малые и средние проекты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Проекты с неопределенными или слабо определенными требованиями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Проекты с акцентом на качество кода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Проекты с активным участием заказчика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Проекты, требующие частых релизов</a:t>
            </a:r>
          </a:p>
          <a:p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717EA0C1-1655-422E-ABF5-F903A98FC22F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5 декабря </a:t>
            </a:r>
            <a:r>
              <a:rPr lang="en-US"/>
              <a:t>2023 </a:t>
            </a:r>
            <a:r>
              <a:rPr lang="ru-RU"/>
              <a:t>г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523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A7778-17D9-42E4-AD15-94748E98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Проекты к которым подойдет унифицированный процесс разработки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10E1AE-24A0-4792-AA8A-149FA518A9A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13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3CD184B-35F1-4FA1-93FF-BD0581D8F6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Средние и крупные проекты разработки программного обеспечения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Проекты с переменными или изменяющимися требованиями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Проекты, где важно поддерживать высокое качество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Проекты с акцентом на архитектуре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Проекты с требованиями к документации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Распределенные проекты</a:t>
            </a:r>
          </a:p>
          <a:p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67D20E5C-4F3B-4F7F-BB0D-871F5CEE047D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5 декабря </a:t>
            </a:r>
            <a:r>
              <a:rPr lang="en-US" dirty="0"/>
              <a:t>2023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586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7C6DE-427F-46F5-B5D1-35B0549F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Exo 2 Medium" panose="00000600000000000000" pitchFamily="2" charset="-52"/>
              </a:rPr>
              <a:t>Экстремальное программирование</a:t>
            </a:r>
            <a:endParaRPr lang="en-US" dirty="0">
              <a:latin typeface="Exo 2 Medium" panose="00000600000000000000" pitchFamily="2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0D47C2-CBDF-4A85-9671-01D2BDF0C91E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</a:t>
            </a:r>
          </a:p>
          <a:p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C6FDD4-9A0B-449B-BB20-8A06036CA63F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5 декабря </a:t>
            </a:r>
            <a:r>
              <a:rPr lang="en-US" dirty="0"/>
              <a:t>2023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AA09D4B-006D-48CE-AE48-542C9823E9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9" y="1412876"/>
            <a:ext cx="11136210" cy="4537075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Exo 2 Medium" panose="00000600000000000000" pitchFamily="2" charset="-52"/>
              </a:rPr>
              <a:t>Экстремальное программирование — это подход разработки программного обеспечения, которая фокусирует усилия программистов и бизнесменов на достижимых целях. </a:t>
            </a:r>
          </a:p>
          <a:p>
            <a:pPr algn="just"/>
            <a:r>
              <a:rPr lang="ru-RU" sz="2400" dirty="0">
                <a:latin typeface="Exo 2 Medium" panose="00000600000000000000" pitchFamily="2" charset="-52"/>
              </a:rPr>
              <a:t>Данный подход ставит перед собой задачу обеспечить быструю разработку, акцентируя внимание на постоянном взаимодействии с заказчиком и оперативных реакциях на изменения требований. </a:t>
            </a:r>
          </a:p>
          <a:p>
            <a:pPr algn="just"/>
            <a:r>
              <a:rPr lang="ru-RU" sz="2400" dirty="0">
                <a:latin typeface="Exo 2 Medium" panose="00000600000000000000" pitchFamily="2" charset="-52"/>
              </a:rPr>
              <a:t>Основная идея заключается в том, чтобы улучшить качество разработки программного обеспечения и повысить удовлетворенность заказчика через более гибкие и адаптивные практики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889951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CE6E-77B3-47ED-9AD6-53AB9F7D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Отличительные признаки </a:t>
            </a:r>
            <a:r>
              <a:rPr lang="en-US" dirty="0">
                <a:latin typeface="Exo 2 Medium" panose="00000600000000000000" pitchFamily="2" charset="-52"/>
              </a:rPr>
              <a:t>XP</a:t>
            </a:r>
            <a:endParaRPr lang="ru-RU" dirty="0">
              <a:latin typeface="Exo 2 Medium" panose="00000600000000000000" pitchFamily="2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C15B32-300E-4677-A096-CECAEEC1F3F5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B467C3C-AB9C-40AA-8FF3-9879DB14A6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latin typeface="Exo 2 Medium" panose="00000600000000000000" pitchFamily="2" charset="-52"/>
              </a:rPr>
              <a:t>От других методик экстремальное программирование можно отличить   по таким признакам как: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1.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Использование чрезвычайно коротких циклов разработки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2.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Планирование по нарастающей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3.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Гибкий график реализации функциональности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4.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Обмен информацией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5.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Тесное взаимодействие программистов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82CCA072-C2C8-4164-ABA9-D62450694A51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5 декабря </a:t>
            </a:r>
            <a:r>
              <a:rPr lang="en-US" dirty="0"/>
              <a:t>2023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65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2475F-144A-4CFD-9367-92DD6792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Главные принципы и методики экстремального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A4449E-7CB8-4C15-8914-070BC7DB728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6792C56-E4E7-4584-BF6E-12D9A91E31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latin typeface="Exo 2 Medium" panose="00000600000000000000" pitchFamily="2" charset="-52"/>
              </a:rPr>
              <a:t>Можно выделить несколько главных принципов и методик экстремального программирования: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1.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Простота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2.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Изменчивые требования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3.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Программирование в парах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4.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Общее владение кодом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5.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Тестирование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6.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40-часовая рабочая неделя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7.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Заказчик на рабочей площадке</a:t>
            </a:r>
          </a:p>
          <a:p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DE3B7C04-86E9-4867-A239-670F300366F0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5 декабря </a:t>
            </a:r>
            <a:r>
              <a:rPr lang="en-US" dirty="0"/>
              <a:t>2023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934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B3BED-CFA2-4B85-9538-BE941A08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Достоинства экстремального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29A408-27E8-4A92-9040-0B8AB9BFFB10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C379F56-D1F0-45C0-9F96-2CCFF0EA16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latin typeface="Exo 2 Medium" panose="00000600000000000000" pitchFamily="2" charset="-52"/>
              </a:rPr>
              <a:t>К достоинствам экстремального программирования (если его удается применить) можно отнести: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1.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Гибкость.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2.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Быстрое развертывание.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3.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Качество кода.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4.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Участие заказчика.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5.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Уклонение от излишних формальностей.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AA5D0B7B-BE6A-4021-BCAF-3ABA324A1CA7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5 декабря </a:t>
            </a:r>
            <a:r>
              <a:rPr lang="en-US" dirty="0"/>
              <a:t>2023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82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8BCD1-1170-42E3-8D9F-CEA117C9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Недостатки экстремального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3DA1C4-7D48-4369-A761-E3D4BCAB58C8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698588-059C-4F39-8CF8-98D122B151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latin typeface="Exo 2 Medium" panose="00000600000000000000" pitchFamily="2" charset="-52"/>
              </a:rPr>
              <a:t>К недостаткам экстремального программирования можно отнести следующие пункты: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1.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Недостаток структуры.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2.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Сложности в масштабируемости.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3.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Возможное недостаточное внимание к архитектуре.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4.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Не все проекты подходят для XP.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5.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Невозможность долгосрочного планирования.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6.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Отсутствие предварительных исследований.</a:t>
            </a:r>
          </a:p>
          <a:p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3957A66B-E53A-40ED-8CA0-C4887C88C51C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5 декабря </a:t>
            </a:r>
            <a:r>
              <a:rPr lang="en-US"/>
              <a:t>2023 </a:t>
            </a:r>
            <a:r>
              <a:rPr lang="ru-RU"/>
              <a:t>г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37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114B2-C754-4FD5-9CC7-F50FA1BA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Унифицированный процесс разработки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418381-3663-49EE-98E6-882BA7D8E13C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6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79E7DB9-FF47-4178-8703-627C532C29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400" dirty="0">
                <a:latin typeface="Exo 2 Medium" panose="00000600000000000000" pitchFamily="2" charset="-52"/>
              </a:rPr>
              <a:t>Унифицированный процесс разработки — методология для построения процессов разработки программного обеспечения, основанная на объектно-ориентированном подходе, позволяющая команде разработки преобразовывать требования заказчика в работоспособный продукт. </a:t>
            </a:r>
          </a:p>
          <a:p>
            <a:pPr algn="just"/>
            <a:r>
              <a:rPr lang="ru-RU" sz="2400" dirty="0">
                <a:latin typeface="Exo 2 Medium" panose="00000600000000000000" pitchFamily="2" charset="-52"/>
              </a:rPr>
              <a:t>Унифицированный процесс стремится к созданию структурированной и комплексной системы управления проектом. Он ориентирован на документацию, строгие процессы и формализацию этапов разработки, что позволяет создавать крупные и сложные программные продукты с учетом широкого спектра требований и ограничений.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6FD7AC0-24CE-4337-8A45-AFB9BE13876B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5 декабря </a:t>
            </a:r>
            <a:r>
              <a:rPr lang="en-US" dirty="0"/>
              <a:t>2023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553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F6D14-5FCF-40AC-86CD-10749321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Характеристики унифицированного процесса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2BAA8D-86BE-4C8E-BC08-F4CBAB965D42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7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B9B2A29-F1A0-4C65-86A8-507602A56C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>
                <a:latin typeface="Exo 2 Medium" panose="00000600000000000000" pitchFamily="2" charset="-52"/>
              </a:rPr>
              <a:t>Унифицированный процесс обладает такими характеристиками как: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1.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Итеративность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2.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 err="1">
                <a:latin typeface="Exo 2 Medium" panose="00000600000000000000" pitchFamily="2" charset="-52"/>
              </a:rPr>
              <a:t>Инкрементальность</a:t>
            </a:r>
            <a:r>
              <a:rPr lang="ru-RU" sz="2400" dirty="0">
                <a:latin typeface="Exo 2 Medium" panose="00000600000000000000" pitchFamily="2" charset="-52"/>
              </a:rPr>
              <a:t> 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3.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Артефакты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4.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Архитектурное управление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5.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Управление рисками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6.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Поддержка различных типов процессов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7.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Управление изменениями</a:t>
            </a:r>
          </a:p>
          <a:p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98B13A8D-ED41-4474-B69F-10C0D8BCCE7E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5 декабря </a:t>
            </a:r>
            <a:r>
              <a:rPr lang="en-US"/>
              <a:t>2023 </a:t>
            </a:r>
            <a:r>
              <a:rPr lang="ru-RU"/>
              <a:t>г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7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6BE18-D9F0-4011-BF46-50628759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xo 2 Medium" panose="00000600000000000000" pitchFamily="2" charset="-52"/>
              </a:rPr>
              <a:t>Фазы разработки при унифицированном процессе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C90EC7-2AEB-4E70-902C-A08A678B9F49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8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9CA7F49-5140-45E5-BF70-7F06955A55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400" dirty="0">
                <a:latin typeface="Exo 2 Medium" panose="00000600000000000000" pitchFamily="2" charset="-52"/>
              </a:rPr>
              <a:t>Каждый цикл разработки состоит из четырёх фаз, представляющих собой промежуток времени между важными этапами проекта. Эти фазы включают: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1.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Начальная фаза: необходима для выявления общей цели проекта, оценка его технической и экономической осуществимости, выявление основных рисков. </a:t>
            </a:r>
          </a:p>
          <a:p>
            <a:pPr marL="0" indent="0" algn="just">
              <a:buNone/>
            </a:pPr>
            <a:r>
              <a:rPr lang="en-US" sz="2400" dirty="0">
                <a:latin typeface="Exo 2 Medium" panose="00000600000000000000" pitchFamily="2" charset="-52"/>
              </a:rPr>
              <a:t>	</a:t>
            </a:r>
            <a:r>
              <a:rPr lang="ru-RU" sz="2400" dirty="0">
                <a:latin typeface="Exo 2 Medium" panose="00000600000000000000" pitchFamily="2" charset="-52"/>
              </a:rPr>
              <a:t>2.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Разрабатывающая фаза: необходима для проектирования архитектуры, уточнение требований, определение основных компонентов системы. </a:t>
            </a:r>
            <a:endParaRPr lang="en-US" sz="2400" dirty="0">
              <a:latin typeface="Exo 2 Medium" panose="00000600000000000000" pitchFamily="2" charset="-52"/>
            </a:endParaRPr>
          </a:p>
          <a:p>
            <a:pPr marL="0" indent="0" algn="just">
              <a:buNone/>
            </a:pPr>
            <a:endParaRPr lang="ru-RU" sz="2400" dirty="0">
              <a:latin typeface="Exo 2 Medium" panose="00000600000000000000" pitchFamily="2" charset="-52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2807FD19-2675-4E5B-A290-38457F47D93C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5 декабря </a:t>
            </a:r>
            <a:r>
              <a:rPr lang="en-US"/>
              <a:t>2023 </a:t>
            </a:r>
            <a:r>
              <a:rPr lang="ru-RU"/>
              <a:t>г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58730"/>
      </p:ext>
    </p:extLst>
  </p:cSld>
  <p:clrMapOvr>
    <a:masterClrMapping/>
  </p:clrMapOvr>
</p:sld>
</file>

<file path=ppt/theme/theme1.xml><?xml version="1.0" encoding="utf-8"?>
<a:theme xmlns:a="http://schemas.openxmlformats.org/drawingml/2006/main" name="Pravila_prezentatsii_AmGU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ctr">
          <a:defRPr sz="1200" b="1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Pravila_prezentatsii_AmGU</Template>
  <TotalTime>1487</TotalTime>
  <Words>797</Words>
  <Application>Microsoft Office PowerPoint</Application>
  <PresentationFormat>Широкоэкранный</PresentationFormat>
  <Paragraphs>115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Exo 2</vt:lpstr>
      <vt:lpstr>Exo 2 Extra Bold</vt:lpstr>
      <vt:lpstr>Exo 2 Medium</vt:lpstr>
      <vt:lpstr>TT Norms Regular</vt:lpstr>
      <vt:lpstr>Wingdings</vt:lpstr>
      <vt:lpstr>Pravila_prezentatsii_AmGU</vt:lpstr>
      <vt:lpstr>Специальное оформление</vt:lpstr>
      <vt:lpstr>Презентация PowerPoint</vt:lpstr>
      <vt:lpstr>Экстремальное программирование</vt:lpstr>
      <vt:lpstr>Отличительные признаки XP</vt:lpstr>
      <vt:lpstr>Главные принципы и методики экстремального программирования</vt:lpstr>
      <vt:lpstr>Достоинства экстремального программирования</vt:lpstr>
      <vt:lpstr>Недостатки экстремального программирования</vt:lpstr>
      <vt:lpstr>Унифицированный процесс разработки</vt:lpstr>
      <vt:lpstr>Характеристики унифицированного процесса</vt:lpstr>
      <vt:lpstr>Фазы разработки при унифицированном процессе</vt:lpstr>
      <vt:lpstr>Фазы разработки при унифицированном процессе</vt:lpstr>
      <vt:lpstr>Достоинства унифицированного процесса разработки</vt:lpstr>
      <vt:lpstr>Недостатки унифицированного процесса разработки</vt:lpstr>
      <vt:lpstr>Проекты к которым подойдет экстремальное программирование</vt:lpstr>
      <vt:lpstr>Проекты к которым подойдет унифицированный процесс разработки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ZVARG</dc:creator>
  <cp:lastModifiedBy>Денис</cp:lastModifiedBy>
  <cp:revision>36</cp:revision>
  <dcterms:created xsi:type="dcterms:W3CDTF">2023-11-20T14:34:43Z</dcterms:created>
  <dcterms:modified xsi:type="dcterms:W3CDTF">2023-12-04T20:52:51Z</dcterms:modified>
</cp:coreProperties>
</file>