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4F"/>
    <a:srgbClr val="002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48" d="100"/>
          <a:sy n="148" d="100"/>
        </p:scale>
        <p:origin x="63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>
            <a:extLst>
              <a:ext uri="{FF2B5EF4-FFF2-40B4-BE49-F238E27FC236}">
                <a16:creationId xmlns:a16="http://schemas.microsoft.com/office/drawing/2014/main" id="{189FDE6C-6DA3-4DAD-B6CD-CFE4D4948DC5}"/>
              </a:ext>
            </a:extLst>
          </p:cNvPr>
          <p:cNvSpPr txBox="1">
            <a:spLocks/>
          </p:cNvSpPr>
          <p:nvPr/>
        </p:nvSpPr>
        <p:spPr>
          <a:xfrm>
            <a:off x="1102784" y="1916114"/>
            <a:ext cx="9409707" cy="317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" panose="00000500000000000000" pitchFamily="2" charset="-52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00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презентации </a:t>
            </a:r>
          </a:p>
          <a:p>
            <a:pPr>
              <a:spcBef>
                <a:spcPts val="0"/>
              </a:spcBef>
            </a:pPr>
            <a:r>
              <a:rPr lang="ru-RU" sz="4000"/>
              <a:t>Амурского </a:t>
            </a:r>
          </a:p>
          <a:p>
            <a:pPr>
              <a:spcBef>
                <a:spcPts val="0"/>
              </a:spcBef>
            </a:pPr>
            <a:r>
              <a:rPr lang="ru-RU" sz="4000"/>
              <a:t>Государственного</a:t>
            </a:r>
          </a:p>
          <a:p>
            <a:pPr>
              <a:spcBef>
                <a:spcPts val="0"/>
              </a:spcBef>
            </a:pPr>
            <a:r>
              <a:rPr lang="ru-RU" sz="4000"/>
              <a:t>Университета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2473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6FCA-3560-4172-9AB7-43268B4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6AC1A-4F2C-48C3-83B7-81825DDA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ACC5D-3582-4545-8174-F7B70A1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07ECA-ABC5-4C25-B02B-B566563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8115-D2A8-4C63-94A8-9EC6129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71E3-A484-4624-A18A-04D97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EAE18-9712-4564-8901-4F3962B9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F95E2-EB2F-4D28-8856-F2EEAD4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D49BA-6D7D-4CE9-B3D9-8310796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890A-682D-413C-9FFA-4E9BF18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38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A3D8-49D6-43C2-8385-3E6809E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F5AF-264E-4D38-A1A4-AF8F6563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BB70-9B37-40CF-B53E-69594B44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9D79-6B90-4901-8959-9D18452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AA634-5013-4411-96BE-7DB157D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CF5B2-5390-4427-BB49-4675380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3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F5A6-F0BA-49A3-B222-F1B9A48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BFFA3-93C5-470D-92F4-E08B3A1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7A7A1-11C4-458E-B52F-154B3246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160D2-FDEF-4C12-BF3E-78E1D104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372BD-32BE-4670-8CAC-A81184BA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89CA5-A380-4A12-A4F0-779A7AD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A0FF0-D439-49F8-A40C-2E67A4D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1C23A9-8AFC-4B71-85B1-634A49E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0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0BE4-0940-491E-8467-CA4970FB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92FA7-02F3-474D-8BEB-A4AE373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CECF73-14E8-4296-8B1F-5504F74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F6732-7EBA-471B-BD26-49E311C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4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40B77-F324-47CC-9EC8-8C50DA1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A4E524-1B44-47DD-B69C-40A6BC4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83F4E-1D5A-4581-A41B-3D5D077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4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90EA-502D-4906-8305-95B35025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144E-4AEA-4CA1-868D-F697D613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4BD5-FF3A-45D2-9CD7-A96DFEF1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565CE-AB14-415E-B787-B84477B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18445-2AFE-403A-80AC-191B5E3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9D58B-E52F-4DDE-B3AA-67F9CA6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61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DFA1-C1B3-42F8-8DDB-90A6161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B9E2-55DA-4FA7-98D5-D00B7B705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E65BF-D252-4337-A55B-8BD1227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FE66C-964C-412B-9CD9-6D243E2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6E534-A1E0-4E81-AF33-1E15D1C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25E79-88F4-41B3-9F62-9B6D68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90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668CB-55DE-42CC-A200-49580B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D6C49-2F73-467A-B13D-8C0E61E7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BCB-128D-4AAB-A22E-EF5B59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F184-B863-451C-9125-E4C6C71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C6DC4-9F9E-4392-B2EA-96742F1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6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E405C-DE2E-4D45-A2B9-DB45617A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BF01F-BE94-4B53-8E8C-371356D0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95F0-F6F3-43EE-A8DB-2BD449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262CD-A9B5-47DC-B5B9-E032635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1B85F-158D-4876-A9E0-37D14D9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5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</a:lstStyle>
          <a:p>
            <a:r>
              <a:rPr lang="ru-RU" dirty="0"/>
              <a:t>ШАБЛОН презентации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10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.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457200" indent="-457200">
              <a:buClr>
                <a:srgbClr val="002A4F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3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 err="1"/>
              <a:t>АмГУ</a:t>
            </a:r>
            <a:endParaRPr lang="ru-RU" dirty="0"/>
          </a:p>
        </p:txBody>
      </p:sp>
      <p:sp>
        <p:nvSpPr>
          <p:cNvPr id="9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0">
            <a:extLst>
              <a:ext uri="{FF2B5EF4-FFF2-40B4-BE49-F238E27FC236}">
                <a16:creationId xmlns:a16="http://schemas.microsoft.com/office/drawing/2014/main" id="{B4ABEEEA-6E3C-4B07-B400-F9EEF925A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49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13A-1C80-4A71-8233-0C90DD8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A40E-5D27-4DD1-833D-88E3F7E25646}"/>
              </a:ext>
            </a:extLst>
          </p:cNvPr>
          <p:cNvSpPr txBox="1"/>
          <p:nvPr/>
        </p:nvSpPr>
        <p:spPr>
          <a:xfrm>
            <a:off x="719403" y="1628800"/>
            <a:ext cx="10862997" cy="4104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Объект 20">
            <a:extLst>
              <a:ext uri="{FF2B5EF4-FFF2-40B4-BE49-F238E27FC236}">
                <a16:creationId xmlns:a16="http://schemas.microsoft.com/office/drawing/2014/main" id="{5AACEAE5-A2D1-48D2-A169-73B46F131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321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23392" y="1484784"/>
            <a:ext cx="10945216" cy="32427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3392" y="4869160"/>
            <a:ext cx="10945216" cy="11521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AA7B59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0664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371" y="4077072"/>
            <a:ext cx="4800533" cy="1944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  <a:ln>
            <a:solidFill>
              <a:srgbClr val="002A4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2018 г.</a:t>
            </a:r>
          </a:p>
        </p:txBody>
      </p:sp>
    </p:spTree>
    <p:extLst>
      <p:ext uri="{BB962C8B-B14F-4D97-AF65-F5344CB8AC3E}">
        <p14:creationId xmlns:p14="http://schemas.microsoft.com/office/powerpoint/2010/main" val="20852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23392" y="3786969"/>
            <a:ext cx="10945216" cy="360040"/>
          </a:xfrm>
        </p:spPr>
        <p:txBody>
          <a:bodyPr anchor="ctr"/>
          <a:lstStyle>
            <a:lvl1pPr marL="0" indent="0" algn="ctr">
              <a:buNone/>
              <a:defRPr sz="1800" b="1" u="sng">
                <a:solidFill>
                  <a:schemeClr val="accent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https://www.amursu.ru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half" idx="10"/>
          </p:nvPr>
        </p:nvSpPr>
        <p:spPr>
          <a:xfrm>
            <a:off x="3215680" y="6309320"/>
            <a:ext cx="5760640" cy="360040"/>
          </a:xfrm>
        </p:spPr>
        <p:txBody>
          <a:bodyPr anchor="ctr"/>
          <a:lstStyle>
            <a:lvl1pPr marL="0" indent="0" algn="ctr">
              <a:buNone/>
              <a:defRPr sz="1800" b="1" u="none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2C3E43A-F0F1-4897-9AD2-7D64D574B6AF}"/>
              </a:ext>
            </a:extLst>
          </p:cNvPr>
          <p:cNvSpPr txBox="1"/>
          <p:nvPr/>
        </p:nvSpPr>
        <p:spPr>
          <a:xfrm>
            <a:off x="1806011" y="2475981"/>
            <a:ext cx="6162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002A4F"/>
                </a:solidFill>
                <a:latin typeface="Exo 2" panose="00000500000000000000" pitchFamily="2" charset="-52"/>
              </a:rPr>
              <a:t>Спасибо за внимание!</a:t>
            </a:r>
            <a:endParaRPr lang="es-ES" sz="4800" b="1" dirty="0">
              <a:solidFill>
                <a:srgbClr val="002A4F"/>
              </a:solidFill>
              <a:latin typeface="Exo 2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07EF3-F0F9-4427-AD40-94263559C7A2}"/>
              </a:ext>
            </a:extLst>
          </p:cNvPr>
          <p:cNvSpPr txBox="1"/>
          <p:nvPr/>
        </p:nvSpPr>
        <p:spPr>
          <a:xfrm>
            <a:off x="488574" y="4987042"/>
            <a:ext cx="8674735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Презентацию выполнила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студентка 3 курса, 784 группы, </a:t>
            </a:r>
          </a:p>
          <a:p>
            <a:pPr algn="just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Щербакова С.Е. , кафедра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875F-954B-40FC-BAD7-EC59DE31E425}"/>
              </a:ext>
            </a:extLst>
          </p:cNvPr>
          <p:cNvSpPr txBox="1"/>
          <p:nvPr/>
        </p:nvSpPr>
        <p:spPr>
          <a:xfrm>
            <a:off x="5052537" y="3645024"/>
            <a:ext cx="2112235" cy="1584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2A4F"/>
                </a:solidFill>
                <a:latin typeface="Exo 2 Extra Bold" panose="00000900000000000000" pitchFamily="2" charset="-52"/>
              </a:rPr>
              <a:t>@</a:t>
            </a:r>
            <a:r>
              <a:rPr lang="en-US" sz="2400" b="1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amsu.official</a:t>
            </a:r>
            <a:endParaRPr lang="ru-RU" sz="2400" b="1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2FF9FB-692F-4DB5-AC19-4E376AA2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8E7-9061-4482-B2D4-C96C146C6FA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0AEA64-3A29-4EB9-BFAF-8667FB0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B6EEA3-D404-469D-9F9D-FB07761C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2CE8-30B5-4316-96AC-11B975F7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30147-F26D-4161-AD58-1C9DD432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A1C3D-29DC-43C8-9F96-337DBAC7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CB00C-2DCB-4198-A12C-141E4F2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42B34-EC97-498E-B711-E2652507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F013-53C0-4161-B31F-C7D5C2A9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1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ШАБЛОН презентации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</a:br>
            <a:r>
              <a:rPr lang="ru-RU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АмГУ</a:t>
            </a:r>
            <a:endParaRPr lang="es-ES" sz="2800" b="0" dirty="0">
              <a:solidFill>
                <a:schemeClr val="tx1">
                  <a:lumMod val="75000"/>
                  <a:lumOff val="25000"/>
                </a:schemeClr>
              </a:solidFill>
              <a:latin typeface="TT Norms Regular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484784"/>
            <a:ext cx="109728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" y="6093296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98B93-5F5C-433A-A525-39F336996EE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9174"/>
          <a:stretch/>
        </p:blipFill>
        <p:spPr>
          <a:xfrm>
            <a:off x="9360520" y="6165305"/>
            <a:ext cx="2255573" cy="60801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8D96ADE-E0B6-4C42-9070-64A4D1B596D8}"/>
              </a:ext>
            </a:extLst>
          </p:cNvPr>
          <p:cNvSpPr txBox="1">
            <a:spLocks/>
          </p:cNvSpPr>
          <p:nvPr/>
        </p:nvSpPr>
        <p:spPr>
          <a:xfrm>
            <a:off x="431371" y="6165304"/>
            <a:ext cx="2112235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г. Благовещенск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D8CC75E-8A1A-47CB-80A5-8C4B5F8CF47F}"/>
              </a:ext>
            </a:extLst>
          </p:cNvPr>
          <p:cNvSpPr txBox="1">
            <a:spLocks/>
          </p:cNvSpPr>
          <p:nvPr/>
        </p:nvSpPr>
        <p:spPr>
          <a:xfrm>
            <a:off x="431371" y="6453336"/>
            <a:ext cx="2112235" cy="288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9294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marL="0" indent="0" algn="l" defTabSz="914400" rtl="0" eaLnBrk="1" latinLnBrk="0" hangingPunct="1">
        <a:spcBef>
          <a:spcPts val="0"/>
        </a:spcBef>
        <a:buNone/>
        <a:defRPr sz="4400" b="1" kern="1200">
          <a:solidFill>
            <a:srgbClr val="002A4F"/>
          </a:solidFill>
          <a:latin typeface="Exo 2 Extra Bold" panose="00000900000000000000" pitchFamily="2" charset="-5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A4F"/>
        </a:buClr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A2FB-5151-4F5F-B8F9-32652A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6791E-9C8A-4F5F-A147-10B29D1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1D639-63C9-4CE9-B72E-6AD3C175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D6D-140B-4145-9237-9AB88B2B7E5A}" type="datetimeFigureOut">
              <a:rPr lang="ru-RU" smtClean="0"/>
              <a:pPr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DB4B4-B4F4-4A16-873D-6A5A4BA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9446A-E9AD-4C18-B94D-6E203508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8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www.amursu.ru/upload/iblock/e5a/y0bjyae76u2qkf726tqkz60v56x9r80j/log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2" t="6908" r="25519" b="58670"/>
          <a:stretch/>
        </p:blipFill>
        <p:spPr bwMode="auto">
          <a:xfrm>
            <a:off x="1531074" y="-10910"/>
            <a:ext cx="1763688" cy="1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49301" y="93886"/>
            <a:ext cx="752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 математики и информатики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69255" y="93887"/>
            <a:ext cx="741870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</a:pPr>
            <a:r>
              <a:rPr lang="ru-RU" sz="2200" dirty="0">
                <a:latin typeface="Exo 2 Medium" panose="00000600000000000000" pitchFamily="2" charset="-52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>
              <a:spcAft>
                <a:spcPts val="2000"/>
              </a:spcAft>
            </a:pP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Факультет математики и информатики</a:t>
            </a:r>
            <a:endParaRPr lang="ru-RU" sz="2800" dirty="0">
              <a:latin typeface="Exo 2 Medium" panose="00000600000000000000" pitchFamily="2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31975" y="1916833"/>
            <a:ext cx="84404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Российские учёные и изобретатели (в области программной инженерии)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19242" y="4797152"/>
            <a:ext cx="9136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Выполнил студент группы </a:t>
            </a:r>
            <a:r>
              <a:rPr lang="en-US" sz="2800" dirty="0">
                <a:latin typeface="Exo 2 Medium" panose="00000600000000000000" pitchFamily="2" charset="-52"/>
                <a:cs typeface="Arial" panose="020B0604020202020204" pitchFamily="34" charset="0"/>
              </a:rPr>
              <a:t>357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-об </a:t>
            </a:r>
          </a:p>
          <a:p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Корнышев В.Н.</a:t>
            </a:r>
          </a:p>
        </p:txBody>
      </p:sp>
    </p:spTree>
    <p:extLst>
      <p:ext uri="{BB962C8B-B14F-4D97-AF65-F5344CB8AC3E}">
        <p14:creationId xmlns:p14="http://schemas.microsoft.com/office/powerpoint/2010/main" val="222196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2C337-1A03-4024-BEAA-A540694A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Конференции НАТО по программной инженерии (1968 г.)</a:t>
            </a:r>
            <a:endParaRPr lang="en-US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31B6C0-242D-48D7-B2D9-B5B8430E30DE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2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E48585-8A3F-4CB4-9240-3128816233E7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31371" y="6503830"/>
            <a:ext cx="2112235" cy="23753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21 ноября 2023 г.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5A97FB3-DC3B-4051-B689-550E2DFF4F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3709457" cy="4537075"/>
          </a:xfrm>
        </p:spPr>
        <p:txBody>
          <a:bodyPr>
            <a:normAutofit fontScale="92500" lnSpcReduction="10000"/>
          </a:bodyPr>
          <a:lstStyle/>
          <a:p>
            <a:r>
              <a:rPr lang="ru-RU" sz="1600" dirty="0">
                <a:solidFill>
                  <a:srgbClr val="002A4F"/>
                </a:solidFill>
                <a:latin typeface="Exo 2 Extra Bold" panose="00000900000000000000" pitchFamily="2" charset="-52"/>
              </a:rPr>
              <a:t>Конференции НАТО по программной инженерии</a:t>
            </a:r>
            <a:r>
              <a:rPr lang="ru-RU" sz="1600" dirty="0">
                <a:latin typeface="Exo 2 Extra Bold" panose="00000900000000000000" pitchFamily="2" charset="-52"/>
              </a:rPr>
              <a:t> </a:t>
            </a:r>
            <a:r>
              <a:rPr lang="ru-RU" sz="1600" dirty="0">
                <a:latin typeface="Exo 2 Medium" panose="00000600000000000000" pitchFamily="2" charset="-52"/>
              </a:rPr>
              <a:t>- научно-практические конференции, которые проводились 7-11 октября 1968 г. в </a:t>
            </a:r>
            <a:r>
              <a:rPr lang="ru-RU" sz="1600" dirty="0" err="1">
                <a:latin typeface="Exo 2 Medium" panose="00000600000000000000" pitchFamily="2" charset="-52"/>
              </a:rPr>
              <a:t>Гармиш-Партенкирхене</a:t>
            </a:r>
            <a:r>
              <a:rPr lang="ru-RU" sz="1600" dirty="0">
                <a:latin typeface="Exo 2 Medium" panose="00000600000000000000" pitchFamily="2" charset="-52"/>
              </a:rPr>
              <a:t> (Германия) и 27-31 октября 1969 г. в Риме (Италия) под эгидой Научного комитета НАТО. В конференциях приняли участие ведущие на тот момент международные эксперты в области программного обеспечения (например, Фридрих Бауэр, </a:t>
            </a:r>
            <a:r>
              <a:rPr lang="ru-RU" sz="1600" dirty="0" err="1">
                <a:latin typeface="Exo 2 Medium" panose="00000600000000000000" pitchFamily="2" charset="-52"/>
              </a:rPr>
              <a:t>Эдсгер</a:t>
            </a:r>
            <a:r>
              <a:rPr lang="ru-RU" sz="1600" dirty="0">
                <a:latin typeface="Exo 2 Medium" panose="00000600000000000000" pitchFamily="2" charset="-52"/>
              </a:rPr>
              <a:t> </a:t>
            </a:r>
            <a:r>
              <a:rPr lang="ru-RU" sz="1600" dirty="0" err="1">
                <a:latin typeface="Exo 2 Medium" panose="00000600000000000000" pitchFamily="2" charset="-52"/>
              </a:rPr>
              <a:t>Дейкстра</a:t>
            </a:r>
            <a:r>
              <a:rPr lang="ru-RU" sz="1600" dirty="0">
                <a:latin typeface="Exo 2 Medium" panose="00000600000000000000" pitchFamily="2" charset="-52"/>
              </a:rPr>
              <a:t>, Батлер </a:t>
            </a:r>
            <a:r>
              <a:rPr lang="ru-RU" sz="1600" dirty="0" err="1">
                <a:latin typeface="Exo 2 Medium" panose="00000600000000000000" pitchFamily="2" charset="-52"/>
              </a:rPr>
              <a:t>Лэмпсон</a:t>
            </a:r>
            <a:r>
              <a:rPr lang="ru-RU" sz="1600" dirty="0">
                <a:latin typeface="Exo 2 Medium" panose="00000600000000000000" pitchFamily="2" charset="-52"/>
              </a:rPr>
              <a:t>, Чарльз Хоар и другие, всего около 50 человек), которые пришли к согласию, что лучшие практики по созданию ПО берут свое начало в инженерном подходе.</a:t>
            </a:r>
            <a:endParaRPr lang="en-US" sz="1600" dirty="0">
              <a:latin typeface="Exo 2 Medium" panose="00000600000000000000" pitchFamily="2" charset="-52"/>
            </a:endParaRPr>
          </a:p>
        </p:txBody>
      </p:sp>
      <p:pic>
        <p:nvPicPr>
          <p:cNvPr id="1026" name="Picture 2" descr="Group 1">
            <a:extLst>
              <a:ext uri="{FF2B5EF4-FFF2-40B4-BE49-F238E27FC236}">
                <a16:creationId xmlns:a16="http://schemas.microsoft.com/office/drawing/2014/main" id="{141A4E2F-C6CB-47D4-89F9-F61231F97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1247708"/>
            <a:ext cx="7858125" cy="48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693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7C6DE-427F-46F5-B5D1-35B0549F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Специфика профессии «программный инженер»</a:t>
            </a:r>
            <a:endParaRPr lang="en-US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0D47C2-CBDF-4A85-9671-01D2BDF0C91E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3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C6FDD4-9A0B-449B-BB20-8A06036CA63F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31371" y="6497392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21</a:t>
            </a:r>
            <a:r>
              <a:rPr lang="ru-RU" dirty="0"/>
              <a:t> ноября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AA09D4B-006D-48CE-AE48-542C9823E9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3947582" cy="4537075"/>
          </a:xfrm>
        </p:spPr>
        <p:txBody>
          <a:bodyPr>
            <a:normAutofit fontScale="55000" lnSpcReduction="20000"/>
          </a:bodyPr>
          <a:lstStyle/>
          <a:p>
            <a:r>
              <a:rPr lang="ru-RU" dirty="0">
                <a:solidFill>
                  <a:srgbClr val="002A4F"/>
                </a:solidFill>
                <a:latin typeface="Exo 2 Extra Bold" panose="00000900000000000000" pitchFamily="2" charset="-52"/>
              </a:rPr>
              <a:t>Программные инженеры </a:t>
            </a:r>
            <a:r>
              <a:rPr lang="ru-RU" dirty="0">
                <a:latin typeface="Exo 2 Medium" panose="00000600000000000000" pitchFamily="2" charset="-52"/>
              </a:rPr>
              <a:t>могут выполнять различный спектр задач, это зависит, прежде всего, от предприятия, в котором они работают: для небольших компаний характерно наличие одного программного инженера, выполняющего все задачи, связанные с программным обеспечением, для крупных проектов и крупных компаний характерно наличие целого штата сотрудников, выполняющих довольно узкоспециализированные задачи.</a:t>
            </a:r>
            <a:endParaRPr lang="en-US" dirty="0">
              <a:latin typeface="Exo 2 Medium" panose="00000600000000000000" pitchFamily="2" charset="-52"/>
            </a:endParaRPr>
          </a:p>
          <a:p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42E7FE-D3A9-41AE-8C51-8E19B8AF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48268"/>
            <a:ext cx="7620000" cy="48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9951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B825C-CB32-4A65-9B00-A19FB51D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Владимир Васильевич </a:t>
            </a:r>
            <a:r>
              <a:rPr lang="ru-RU" dirty="0" err="1">
                <a:latin typeface="Exo 2 Medium" panose="00000600000000000000" pitchFamily="2" charset="-52"/>
              </a:rPr>
              <a:t>Липаев</a:t>
            </a:r>
            <a:r>
              <a:rPr lang="ru-RU" dirty="0">
                <a:latin typeface="Exo 2 Medium" panose="00000600000000000000" pitchFamily="2" charset="-52"/>
              </a:rPr>
              <a:t> (1928 – 2015)</a:t>
            </a:r>
            <a:endParaRPr lang="en-US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63C82E-E857-4751-9B74-9E4FAFD9A5E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4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18C28E-570C-4149-84C1-CC84BC50FF5F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31371" y="6490952"/>
            <a:ext cx="2112235" cy="25041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21 ноября 2023 г.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215CBA6-AEF7-4803-A87A-C46C5BF53D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5471582" cy="4537075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002A4F"/>
                </a:solidFill>
                <a:latin typeface="Exo 2 Extra Bold" panose="00000900000000000000" pitchFamily="2" charset="-52"/>
              </a:rPr>
              <a:t>Владимир Васильевич </a:t>
            </a:r>
            <a:r>
              <a:rPr lang="ru-RU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Липаев</a:t>
            </a:r>
            <a:r>
              <a:rPr lang="ru-RU" dirty="0">
                <a:solidFill>
                  <a:srgbClr val="002A4F"/>
                </a:solidFill>
                <a:latin typeface="Exo 2 Extra Bold" panose="00000900000000000000" pitchFamily="2" charset="-52"/>
              </a:rPr>
              <a:t> </a:t>
            </a:r>
            <a:r>
              <a:rPr lang="ru-RU" dirty="0">
                <a:latin typeface="Exo 2 Medium" panose="00000600000000000000" pitchFamily="2" charset="-52"/>
              </a:rPr>
              <a:t>— один из основателей отечественной школы программной инженерии, ведущий советский и российский специалист в области технологии создания программных систем реального времени. Доктор технических наук, профессор, Заслуженный деятель науки и техники РСФСР.</a:t>
            </a:r>
            <a:endParaRPr lang="en-US" dirty="0">
              <a:latin typeface="Exo 2 Medium" panose="00000600000000000000" pitchFamily="2" charset="-52"/>
            </a:endParaRPr>
          </a:p>
        </p:txBody>
      </p:sp>
      <p:pic>
        <p:nvPicPr>
          <p:cNvPr id="3074" name="Picture 2" descr="Липаев Владимир Васильевич">
            <a:extLst>
              <a:ext uri="{FF2B5EF4-FFF2-40B4-BE49-F238E27FC236}">
                <a16:creationId xmlns:a16="http://schemas.microsoft.com/office/drawing/2014/main" id="{86B6C46E-C909-46F8-9DC7-E4DE1774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5690"/>
            <a:ext cx="6096001" cy="48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9835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77EC9-EEB1-4D3C-BA3B-FF065270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Радиолокационный узел «Межа»</a:t>
            </a:r>
            <a:endParaRPr lang="en-US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C3D1FD-A5B4-4E9C-BF50-E1105FAE67E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5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0299CA-3D98-4A64-9552-D15330820FC1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31371" y="6478072"/>
            <a:ext cx="2112235" cy="263295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21 ноября 2023 г.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A5746BD-1B83-4DBB-8325-780D27FDB0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4256675" cy="45370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ПОРИ (5Д91) как этап в развитии РТВ ПВО | Журнал «Воздушно-космическая  оборона»">
            <a:extLst>
              <a:ext uri="{FF2B5EF4-FFF2-40B4-BE49-F238E27FC236}">
                <a16:creationId xmlns:a16="http://schemas.microsoft.com/office/drawing/2014/main" id="{194762BC-750E-41DF-A8B6-C3915EEBB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22799"/>
            <a:ext cx="12192000" cy="486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05864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D76F0-FBF9-490E-B3B2-310B963F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Отраслевая научно-исследовательская работа «Прометей»</a:t>
            </a:r>
            <a:endParaRPr lang="en-US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5910A9-D306-4D11-B0B9-83775ADF1A96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6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571F0D-42B0-4B11-BE7E-0EBE722989EF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31371" y="6471634"/>
            <a:ext cx="2112235" cy="269734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21 ноября 2023 г.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2D4A9CB-6327-4736-8B66-DF63D2FC9B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4385465" cy="4537075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rgbClr val="002A4F"/>
                </a:solidFill>
                <a:latin typeface="Exo 2 Extra Bold" panose="00000900000000000000" pitchFamily="2" charset="-52"/>
              </a:rPr>
              <a:t>Цель «Прометея» </a:t>
            </a:r>
            <a:r>
              <a:rPr lang="ru-RU" dirty="0">
                <a:latin typeface="Exo 2 Medium" panose="00000600000000000000" pitchFamily="2" charset="-52"/>
              </a:rPr>
              <a:t>- создание методологии и технологии разработки систем реального времени, методов оценки технико-экономических характеристик создания ПО для систем реального времени, ПО для специализированных ЭВМ, методов динамической комплексной отладки с применением специализированных стендов (в условиях испытательных полигонов) для повышения надёжности и снижения стоимости разработки систем реального времени.</a:t>
            </a:r>
            <a:endParaRPr lang="en-US" dirty="0">
              <a:latin typeface="Exo 2 Medium" panose="00000600000000000000" pitchFamily="2" charset="-52"/>
            </a:endParaRPr>
          </a:p>
          <a:p>
            <a:endParaRPr lang="en-US" dirty="0"/>
          </a:p>
        </p:txBody>
      </p:sp>
      <p:pic>
        <p:nvPicPr>
          <p:cNvPr id="5122" name="Picture 2" descr="История Советских ЭВМ. Часть 1 – Ранние ЭВМ">
            <a:extLst>
              <a:ext uri="{FF2B5EF4-FFF2-40B4-BE49-F238E27FC236}">
                <a16:creationId xmlns:a16="http://schemas.microsoft.com/office/drawing/2014/main" id="{0219EA9D-AC76-46E8-BFD4-65BF7689B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883" y="1242812"/>
            <a:ext cx="7182118" cy="483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184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1470F-D6C0-4216-A6F6-F7E1A060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Виктор Константинович </a:t>
            </a:r>
            <a:r>
              <a:rPr lang="ru-RU" dirty="0" err="1">
                <a:latin typeface="Exo 2 Medium" panose="00000600000000000000" pitchFamily="2" charset="-52"/>
              </a:rPr>
              <a:t>Батоврин</a:t>
            </a:r>
            <a:endParaRPr lang="en-US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81FC97-2C26-4181-B7F7-46B12098DAAD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7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DFB24C-10A8-4E3E-9235-812B237F642D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31371" y="6490952"/>
            <a:ext cx="2112235" cy="25041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21 ноября 2023 г.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6F88774-32DB-44FF-B72E-F436CF1E57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5471582" cy="4537075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rgbClr val="002A4F"/>
                </a:solidFill>
                <a:latin typeface="Exo 2 Extra Bold" panose="00000900000000000000" pitchFamily="2" charset="-52"/>
              </a:rPr>
              <a:t>Виктор Константинович </a:t>
            </a:r>
            <a:r>
              <a:rPr lang="ru-RU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Батоврин</a:t>
            </a:r>
            <a:r>
              <a:rPr lang="ru-RU" dirty="0">
                <a:solidFill>
                  <a:srgbClr val="002A4F"/>
                </a:solidFill>
                <a:latin typeface="Exo 2 Extra Bold" panose="00000900000000000000" pitchFamily="2" charset="-52"/>
              </a:rPr>
              <a:t> </a:t>
            </a:r>
            <a:r>
              <a:rPr lang="ru-RU" dirty="0">
                <a:latin typeface="Exo 2 Medium" panose="00000600000000000000" pitchFamily="2" charset="-52"/>
              </a:rPr>
              <a:t>(род. 30 декабря 1950) — российский учёный в области системной инженерии и открытых информационных систем, педагог, переводчик, Почётный работник высшего профессионального образования Российской Федерации.</a:t>
            </a:r>
            <a:endParaRPr lang="en-US" dirty="0">
              <a:latin typeface="Exo 2 Medium" panose="00000600000000000000" pitchFamily="2" charset="-52"/>
            </a:endParaRPr>
          </a:p>
        </p:txBody>
      </p:sp>
      <p:pic>
        <p:nvPicPr>
          <p:cNvPr id="6146" name="Picture 2" descr="Батоврин, Виктор Константинович — Википедия">
            <a:extLst>
              <a:ext uri="{FF2B5EF4-FFF2-40B4-BE49-F238E27FC236}">
                <a16:creationId xmlns:a16="http://schemas.microsoft.com/office/drawing/2014/main" id="{0BD8FD1A-C535-44C5-BE7A-CED0B12A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42810"/>
            <a:ext cx="6096000" cy="48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9907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B2D53-2822-4677-98F0-DA95928A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УВС «Днепр-2»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6D536-FCFF-4588-8B86-BCC96D7C54E9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8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05BDA0-77B8-450C-BF2D-58686911F70F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31371" y="6503830"/>
            <a:ext cx="2112235" cy="23753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21 ноября 2023 г.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95D360B-41C1-41C9-AE08-657A96E56E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3429769" cy="4537075"/>
          </a:xfrm>
        </p:spPr>
        <p:txBody>
          <a:bodyPr>
            <a:normAutofit fontScale="55000" lnSpcReduction="20000"/>
          </a:bodyPr>
          <a:lstStyle/>
          <a:p>
            <a:r>
              <a:rPr lang="ru-RU" dirty="0">
                <a:solidFill>
                  <a:srgbClr val="002A4F"/>
                </a:solidFill>
                <a:latin typeface="Exo 2 Extra Bold" panose="00000900000000000000" pitchFamily="2" charset="-52"/>
              </a:rPr>
              <a:t>Управляющая вычислительная система "Днепр-2".</a:t>
            </a:r>
            <a:br>
              <a:rPr lang="ru-RU" dirty="0">
                <a:latin typeface="Exo 2 Medium" panose="00000600000000000000" pitchFamily="2" charset="-52"/>
              </a:rPr>
            </a:br>
            <a:r>
              <a:rPr lang="ru-RU" dirty="0">
                <a:latin typeface="Exo 2 Medium" panose="00000600000000000000" pitchFamily="2" charset="-52"/>
              </a:rPr>
              <a:t>Использовалась для решения широкого круга задач: планово-экономических, инженерных, управления производственными процессами, обработка экспериментальных </a:t>
            </a:r>
            <a:r>
              <a:rPr lang="ru-RU" dirty="0" err="1">
                <a:latin typeface="Exo 2 Medium" panose="00000600000000000000" pitchFamily="2" charset="-52"/>
              </a:rPr>
              <a:t>даных</a:t>
            </a:r>
            <a:r>
              <a:rPr lang="ru-RU" dirty="0">
                <a:latin typeface="Exo 2 Medium" panose="00000600000000000000" pitchFamily="2" charset="-52"/>
              </a:rPr>
              <a:t>. Запущена в производство в 1968 г. Киевским заводом вычислительных и управляющих машин (ВУМ).</a:t>
            </a:r>
            <a:endParaRPr lang="en-US" dirty="0">
              <a:latin typeface="Exo 2 Medium" panose="00000600000000000000" pitchFamily="2" charset="-52"/>
            </a:endParaRPr>
          </a:p>
        </p:txBody>
      </p:sp>
      <p:pic>
        <p:nvPicPr>
          <p:cNvPr id="7172" name="Picture 4" descr="УВМ ДНЕПР-2  Фото. Размер 31 кб">
            <a:extLst>
              <a:ext uri="{FF2B5EF4-FFF2-40B4-BE49-F238E27FC236}">
                <a16:creationId xmlns:a16="http://schemas.microsoft.com/office/drawing/2014/main" id="{0B8D677A-93F9-4452-904B-967AF6DC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187" y="1242811"/>
            <a:ext cx="8137813" cy="48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64444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2557D-7034-484E-A2F0-B702DDB8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1E8183-C3D7-417D-A4F8-FF5097EAC399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9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109836-AA1D-4617-B389-C1E6012CB8BD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31371" y="6484512"/>
            <a:ext cx="2112235" cy="256855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21 ноября 2023 г.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685CD27-9665-4FAA-8580-BBCC412881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8" name="Picture 6" descr="Лаборатория Касперского» более 10 лет саботировала работу конкурентов -  Газета.Ru">
            <a:extLst>
              <a:ext uri="{FF2B5EF4-FFF2-40B4-BE49-F238E27FC236}">
                <a16:creationId xmlns:a16="http://schemas.microsoft.com/office/drawing/2014/main" id="{191A5CEE-7CBB-4897-B5D6-D5CCACCC4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249252"/>
            <a:ext cx="6667500" cy="48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upload.wikimedia.org/wikipedia/commons/thumb/3/30/The_Soviet_Union_1988_CPA_5921_stamp_%28Birth_centenary_of_Mikhail_Aleksandrovich_Bonch-Bruevich%2C_radio-frequency_engineer%29.jpg/274px-The_Soviet_Union_1988_CPA_5921_stamp_%28Birth_centenary_of_Mikhail_Aleksandrovich_Bonch-Bruevich%2C_radio-frequency_engineer%29.jpg">
            <a:extLst>
              <a:ext uri="{FF2B5EF4-FFF2-40B4-BE49-F238E27FC236}">
                <a16:creationId xmlns:a16="http://schemas.microsoft.com/office/drawing/2014/main" id="{83E5B703-44C9-4A12-96B2-618492FCB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9252"/>
            <a:ext cx="5524500" cy="48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8728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ravila_prezentatsii_AmGU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200" b="1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Pravila_prezentatsii_AmGU</Template>
  <TotalTime>68</TotalTime>
  <Words>414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Exo 2</vt:lpstr>
      <vt:lpstr>Exo 2 Extra Bold</vt:lpstr>
      <vt:lpstr>Exo 2 Medium</vt:lpstr>
      <vt:lpstr>TT Norms Regular</vt:lpstr>
      <vt:lpstr>Wingdings</vt:lpstr>
      <vt:lpstr>Pravila_prezentatsii_AmGU</vt:lpstr>
      <vt:lpstr>Специальное оформление</vt:lpstr>
      <vt:lpstr>Презентация PowerPoint</vt:lpstr>
      <vt:lpstr>Конференции НАТО по программной инженерии (1968 г.)</vt:lpstr>
      <vt:lpstr>Специфика профессии «программный инженер»</vt:lpstr>
      <vt:lpstr>Владимир Васильевич Липаев (1928 – 2015)</vt:lpstr>
      <vt:lpstr>Радиолокационный узел «Межа»</vt:lpstr>
      <vt:lpstr>Отраслевая научно-исследовательская работа «Прометей»</vt:lpstr>
      <vt:lpstr>Виктор Константинович Батоврин</vt:lpstr>
      <vt:lpstr>УВС «Днепр-2»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ZVARG</dc:creator>
  <cp:lastModifiedBy>ZVARG</cp:lastModifiedBy>
  <cp:revision>9</cp:revision>
  <dcterms:created xsi:type="dcterms:W3CDTF">2023-11-20T14:34:43Z</dcterms:created>
  <dcterms:modified xsi:type="dcterms:W3CDTF">2023-11-20T15:42:46Z</dcterms:modified>
</cp:coreProperties>
</file>