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0" d="100"/>
          <a:sy n="11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1531074" y="-1091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69255" y="93887"/>
            <a:ext cx="741870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Факультет математики и информатики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1975" y="1916833"/>
            <a:ext cx="8440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Экстремальное программирование XP и унифицированный процесс разработки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19242" y="4797152"/>
            <a:ext cx="9136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357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-об </a:t>
            </a:r>
          </a:p>
          <a:p>
            <a:r>
              <a:rPr lang="ru-RU" sz="2800" dirty="0" err="1">
                <a:latin typeface="Exo 2 Medium" panose="00000600000000000000" pitchFamily="2" charset="-52"/>
                <a:cs typeface="Arial" panose="020B0604020202020204" pitchFamily="34" charset="0"/>
              </a:rPr>
              <a:t>Буханов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 Д.Е.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B3196-A8F6-462B-A8F0-88340C1C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ВОЗНИКНОВЕНИЯ унифицированного процесса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C27DBB-FD0F-411A-AD05-AF1FED75838A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D0C001-C201-45DE-8FB6-9D622700E691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7785FD0-E235-471E-8122-3285646087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Унифицированный процесс разработки (УП) был создан как результат совместной работы нескольких крупных компаний в области разработки программного обеспечения.</a:t>
            </a:r>
          </a:p>
          <a:p>
            <a:r>
              <a:rPr lang="ru-RU" dirty="0"/>
              <a:t>История унифицированного процесса началась в конце 1980-х годов, когда разрабатывалась методика для управления разработкой программного обеспечения. </a:t>
            </a:r>
          </a:p>
          <a:p>
            <a:r>
              <a:rPr lang="ru-RU" dirty="0"/>
              <a:t>В 1994 году </a:t>
            </a:r>
            <a:r>
              <a:rPr lang="ru-RU" dirty="0" err="1"/>
              <a:t>Гради</a:t>
            </a:r>
            <a:r>
              <a:rPr lang="ru-RU" dirty="0"/>
              <a:t> Буч впервые опубликовал работу, которая стала основой для УП.</a:t>
            </a:r>
          </a:p>
          <a:p>
            <a:r>
              <a:rPr lang="ru-RU" dirty="0"/>
              <a:t>В 1997 году была выпущена книга "The Unified Software Development Process", где впервые формализовали концепцию унифицированного процесса.</a:t>
            </a:r>
          </a:p>
          <a:p>
            <a:r>
              <a:rPr lang="ru-RU" dirty="0"/>
              <a:t>Затем в 1999 году унифицированный процесс интегрировали в стандарты по разработке программного обеспечения.</a:t>
            </a:r>
          </a:p>
          <a:p>
            <a:r>
              <a:rPr lang="ru-RU" dirty="0"/>
              <a:t>С тех пор унифицированный процесс стал широко используемой и изучаемой методологией разработки программного обеспечения, которая продолжает развиваться и приспосабливаться к изменяющимся требованиям индустрии.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53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BE18-D9F0-4011-BF46-50628759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ФАЗЫ РАЗРАБОТКИ ПРИ УНИФИЦИРОВАННОМ ПРОЦЕССЕ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90EC7-2AEB-4E70-902C-A08A678B9F4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B092D-C5F9-4258-A325-C92DDB25A9BA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A7F49-5140-45E5-BF70-7F06955A55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6000" dirty="0"/>
              <a:t>Каждый цикл разработки, при унифицированной разработки, состоит из четырёх фаз, представляющих собой промежуток времени между важными этапами проекта, позволяющими руководителям принять важные решения относительно продолжения процесса разработки, объёма работ, бюджета и расписания. Эти фазы включают:</a:t>
            </a:r>
          </a:p>
          <a:p>
            <a:r>
              <a:rPr lang="ru-RU" sz="6000" dirty="0"/>
              <a:t>Начальная фаза: </a:t>
            </a:r>
          </a:p>
          <a:p>
            <a:r>
              <a:rPr lang="ru-RU" sz="6000" dirty="0"/>
              <a:t>Задачи: определение общей цели проекта, оценка его технической и экономической осуществимости, выявление основных рисков.</a:t>
            </a:r>
          </a:p>
          <a:p>
            <a:r>
              <a:rPr lang="ru-RU" sz="6000" dirty="0"/>
              <a:t>Результат: создание начального бизнес-плана и определение основной архитектуры системы.</a:t>
            </a:r>
          </a:p>
          <a:p>
            <a:r>
              <a:rPr lang="ru-RU" sz="6000" dirty="0"/>
              <a:t>Разрабатывающая фаза: </a:t>
            </a:r>
          </a:p>
          <a:p>
            <a:r>
              <a:rPr lang="ru-RU" sz="6000" dirty="0"/>
              <a:t>Задачи: детальное проектирование архитектуры, уточнение требований, определение основных компонентов системы.</a:t>
            </a:r>
          </a:p>
          <a:p>
            <a:r>
              <a:rPr lang="ru-RU" sz="6000" dirty="0"/>
              <a:t>Результат: уточненная архитектура, план разработки, определенные риски и способы их управления.</a:t>
            </a:r>
          </a:p>
          <a:p>
            <a:r>
              <a:rPr lang="ru-RU" sz="6000" dirty="0"/>
              <a:t>Строительная фаза:</a:t>
            </a:r>
          </a:p>
          <a:p>
            <a:r>
              <a:rPr lang="ru-RU" sz="6000" dirty="0"/>
              <a:t>Задачи: фактическая реализация и тестирование системы, разработка пошаговых инкрементов возможностей системы.</a:t>
            </a:r>
          </a:p>
          <a:p>
            <a:r>
              <a:rPr lang="ru-RU" sz="6000" dirty="0"/>
              <a:t>Результат: рабочая версия системы, продолжение доработки и тестирования.</a:t>
            </a:r>
          </a:p>
          <a:p>
            <a:r>
              <a:rPr lang="ru-RU" sz="6000" dirty="0"/>
              <a:t>Переходная фаза:</a:t>
            </a:r>
          </a:p>
          <a:p>
            <a:r>
              <a:rPr lang="ru-RU" sz="6000" dirty="0"/>
              <a:t>Задачи: предварительное развертывание системы, обучение пользователей, подготовка документации, поддержка и обслуживание.</a:t>
            </a:r>
          </a:p>
          <a:p>
            <a:r>
              <a:rPr lang="ru-RU" sz="6000" dirty="0"/>
              <a:t>Результат: успешное развертывание системы, обеспечение поддержки и обновлений.</a:t>
            </a:r>
          </a:p>
          <a:p>
            <a:r>
              <a:rPr lang="ru-RU" sz="6000" dirty="0"/>
              <a:t>Каждая из этих фаз имеет свои цели, активности и результаты, и представляет собой важный этап в цикле разработки программного обеспечения с использованием унифицированного процесса.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25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7CECB-8AEA-480A-BD3D-C1C577EE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УНИФИЦИРОВАННОГО ПРОЦЕССА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F19AE0-9F05-413F-A354-67CBB872AFE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9342B7-051E-4D28-80B2-EDB9D64E2B8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39020-092E-42F1-8222-7B72495EF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Унифицированный процесс, также как и другие методики программирования, имеет свои достоинства и недостатки. Можно выделить следующие достоинства унифицированного процесса разработки:</a:t>
            </a:r>
          </a:p>
          <a:p>
            <a:r>
              <a:rPr lang="ru-RU" dirty="0"/>
              <a:t>1.	Итеративность и </a:t>
            </a:r>
            <a:r>
              <a:rPr lang="ru-RU" dirty="0" err="1"/>
              <a:t>инкрементальность</a:t>
            </a:r>
            <a:r>
              <a:rPr lang="ru-RU" dirty="0"/>
              <a:t>: унифицированный процесс поддерживает итеративное и инкрементальное развитие продукта, что позволяет быстрее реагировать на изменения в требованиях заказчика и вносить коррективы в процесс разработки.</a:t>
            </a:r>
          </a:p>
          <a:p>
            <a:r>
              <a:rPr lang="ru-RU" dirty="0"/>
              <a:t>2.	Гибкость и адаптивность: унифицированный процесс гибок и может быть адаптирован к различным типам проектов, учитывая их размер, сложность и требования.</a:t>
            </a:r>
          </a:p>
          <a:p>
            <a:r>
              <a:rPr lang="ru-RU" dirty="0"/>
              <a:t>3.	Ориентация на архитектуру: унифицированный процесс акцентирует внимание на архитектурных аспектах разработки, что способствует созданию более стабильных и поддерживаемых систем.</a:t>
            </a:r>
          </a:p>
          <a:p>
            <a:r>
              <a:rPr lang="ru-RU" dirty="0"/>
              <a:t>4.	Управление рисками: методология унифицированный процесс включает в себя процессы управления рисками, что позволяет идентифицировать и решать проблемы на ранних стадиях разработки.</a:t>
            </a:r>
          </a:p>
          <a:p>
            <a:r>
              <a:rPr lang="ru-RU" dirty="0"/>
              <a:t>5.	Фокус на качестве: унифицированный процесс предоставляет инструменты и методы для обеспечения высокого качества продукта.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0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2E207-258B-4FD1-BA82-7BA62E4B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УНИФИЦИРОВАННОГО ПРОЦЕССА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F30717-44E6-465C-A72F-E802D4E491A0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EC7FF-1664-4C6B-8036-D4568AF17085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A6C006-FD13-4A93-B36B-D00664464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Можно выделить следующие недостатки унифицированного процесса разработки:</a:t>
            </a:r>
          </a:p>
          <a:p>
            <a:r>
              <a:rPr lang="ru-RU" dirty="0"/>
              <a:t>1.	Сложность: унифицированный процесс может казаться слишком сложным и трудным в освоении для небольших и менее сложных проектов.</a:t>
            </a:r>
          </a:p>
          <a:p>
            <a:r>
              <a:rPr lang="ru-RU" dirty="0"/>
              <a:t>2.	Ресурсоемкость: применение унифицированного процесса может требовать значительных ресурсов (как по времени, так и по финансам).</a:t>
            </a:r>
          </a:p>
          <a:p>
            <a:r>
              <a:rPr lang="ru-RU" dirty="0"/>
              <a:t>3.	Недостаточная конкретика: при использовании унифицированного процесса может быть недостаточно конкретных указаний по ряду вопросов, что может потребовать дополнительных усилий от команды для их разрешения.</a:t>
            </a:r>
          </a:p>
          <a:p>
            <a:r>
              <a:rPr lang="ru-RU" dirty="0"/>
              <a:t>4.	Не всегда подходит для малых проектов: унифицированный процесс может казаться избыточным для небольших проектов, где формализованный подход может быть чрезмерным.</a:t>
            </a:r>
          </a:p>
          <a:p>
            <a:r>
              <a:rPr lang="ru-RU" dirty="0"/>
              <a:t>5.	Неудовлетворительно для некоторых видов проектов: для некоторых типов проектов унифицированный процесс может быть менее подходящим, поскольку требует достаточного уровня предварительной информации о требованиях.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08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8CBEC-E006-47C4-81E5-0807C956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проектов к которым может подойти экстремальное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E0A18F-BC73-4A9E-9BBD-95FE42535FC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62661E-4AE2-4E6A-939A-F62B2ED6EB52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A7EC266-0A85-46D7-8342-3D5EACED3A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Экстремальное программирование больше всего подходит для различных проектов, особенно в условиях переменных требований, быстрого изменения среды и необходимости частого взаимодействия с заказчиком. Вот несколько типов проектов, для которых XP может быть особенно подходящим:</a:t>
            </a:r>
          </a:p>
          <a:p>
            <a:r>
              <a:rPr lang="ru-RU" dirty="0"/>
              <a:t>1.	Проекты с быстро меняющимися требованиями</a:t>
            </a:r>
          </a:p>
          <a:p>
            <a:r>
              <a:rPr lang="ru-RU" dirty="0"/>
              <a:t>2.	Стартапы и инновационные проекты</a:t>
            </a:r>
          </a:p>
          <a:p>
            <a:r>
              <a:rPr lang="ru-RU" dirty="0"/>
              <a:t>3.	Малые и средние проекты</a:t>
            </a:r>
          </a:p>
          <a:p>
            <a:r>
              <a:rPr lang="ru-RU" dirty="0"/>
              <a:t>4.	Проекты с неопределенными или слабо определенными требованиями</a:t>
            </a:r>
          </a:p>
          <a:p>
            <a:r>
              <a:rPr lang="ru-RU" dirty="0"/>
              <a:t>5.	Проекты с акцентом на качество кода</a:t>
            </a:r>
          </a:p>
          <a:p>
            <a:r>
              <a:rPr lang="ru-RU" dirty="0"/>
              <a:t>6.	Проекты с активным участием заказчика</a:t>
            </a:r>
          </a:p>
          <a:p>
            <a:r>
              <a:rPr lang="ru-RU" dirty="0"/>
              <a:t>7.	Проекты, требующие частых релизов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52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A7778-17D9-42E4-AD15-94748E9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проектов к которым может подойти унифицированный </a:t>
            </a:r>
            <a:r>
              <a:rPr lang="ru-RU" dirty="0" err="1"/>
              <a:t>процес</a:t>
            </a:r>
            <a:r>
              <a:rPr lang="ru-RU" dirty="0"/>
              <a:t>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0E1AE-24A0-4792-AA8A-149FA518A9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A613D9-4633-4E1B-82B9-55752AAC2E0C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CD184B-35F1-4FA1-93FF-BD0581D8F6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Унифицированный процесс разработки представляет собой гибридную методологию управления проектами и разработки программного обеспечения. Он может применяться в различных проектах, но чаще всего находит применение в средних и крупных проектах с достаточно сложными требованиями и потребностями. Унифицированный процесс разрабатывался, чтобы быть адаптивным и расширяемым, что позволяет его использование в разнообразных контекстах. Вот несколько типов проектов, для которых унифицированный процесс разработки может быть подходящим:</a:t>
            </a:r>
          </a:p>
          <a:p>
            <a:r>
              <a:rPr lang="ru-RU" dirty="0"/>
              <a:t>1.	Средние и крупные проекты разработки программного обеспечения</a:t>
            </a:r>
          </a:p>
          <a:p>
            <a:r>
              <a:rPr lang="ru-RU" dirty="0"/>
              <a:t>2.	Проекты с переменными или изменяющимися требованиями</a:t>
            </a:r>
          </a:p>
          <a:p>
            <a:r>
              <a:rPr lang="ru-RU" dirty="0"/>
              <a:t>3.	Проекты, где важно поддерживать высокое качество</a:t>
            </a:r>
          </a:p>
          <a:p>
            <a:r>
              <a:rPr lang="ru-RU" dirty="0"/>
              <a:t>4.	Проекты с акцентом на архитектуре</a:t>
            </a:r>
          </a:p>
          <a:p>
            <a:r>
              <a:rPr lang="ru-RU" dirty="0"/>
              <a:t>5.	Проекты с требованиями к документации</a:t>
            </a:r>
          </a:p>
          <a:p>
            <a:r>
              <a:rPr lang="ru-RU" dirty="0"/>
              <a:t>6.	Распределенные проекты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86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2C337-1A03-4024-BEAA-A540694A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Exo 2 Medium" panose="00000600000000000000" pitchFamily="2" charset="-52"/>
              </a:rPr>
              <a:t>Экстремальное программирование</a:t>
            </a:r>
            <a:r>
              <a:rPr lang="en-US" dirty="0">
                <a:latin typeface="Exo 2 Medium" panose="00000600000000000000" pitchFamily="2" charset="-52"/>
              </a:rPr>
              <a:t> </a:t>
            </a:r>
            <a:r>
              <a:rPr lang="ru-RU" dirty="0">
                <a:latin typeface="Exo 2 Medium" panose="00000600000000000000" pitchFamily="2" charset="-52"/>
              </a:rPr>
              <a:t>и унифицированный процесс разработки 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31B6C0-242D-48D7-B2D9-B5B8430E30D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48585-8A3F-4CB4-9240-3128816233E7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503830"/>
            <a:ext cx="2112235" cy="23753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21 ноября 2023 г.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5A97FB3-DC3B-4051-B689-550E2DFF4F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1136211" cy="453707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Exo 2 Medium" panose="00000600000000000000" pitchFamily="2" charset="-52"/>
              </a:rPr>
              <a:t>Экстремальное программирование (XP) и унифицированный процесс разработки представляют собой два основополагающих подхода в методологии создания программного обеспечения</a:t>
            </a:r>
            <a:r>
              <a:rPr lang="en-US" sz="1600" dirty="0">
                <a:latin typeface="Exo 2 Medium" panose="00000600000000000000" pitchFamily="2" charset="-52"/>
              </a:rPr>
              <a:t>.</a:t>
            </a:r>
          </a:p>
          <a:p>
            <a:r>
              <a:rPr lang="ru-RU" sz="1600" dirty="0">
                <a:latin typeface="Exo 2 Medium" panose="00000600000000000000" pitchFamily="2" charset="-52"/>
              </a:rPr>
              <a:t>XP — это подход разработки программного обеспечения которая фокусирует усилия обеих сторон (программистов и бизнесменов) на общих, достижимых целях. Данный подход ставит перед собой задачу обеспечить быструю разработку, акцентируя внимание на постоянном взаимодействии с заказчиком и оперативных реакциях на изменения требований. Этот подход способствует созданию гибких, адаптивных продуктов в условиях динамичной рыночной среды.</a:t>
            </a:r>
            <a:endParaRPr lang="en-US" sz="1600" dirty="0">
              <a:latin typeface="Exo 2 Medium" panose="00000600000000000000" pitchFamily="2" charset="-52"/>
            </a:endParaRPr>
          </a:p>
          <a:p>
            <a:r>
              <a:rPr lang="ru-RU" sz="1600" dirty="0">
                <a:latin typeface="Exo 2 Medium" panose="00000600000000000000" pitchFamily="2" charset="-52"/>
              </a:rPr>
              <a:t>Унифицированный процесс стремится к созданию структурированной и комплексной системы управления проектом. Он ориентирован на документацию, строгие процессы и формализацию этапов разработки, что позволяет создавать крупные и сложные программные продукты с учетом широкого спектра требований и ограничений.</a:t>
            </a:r>
            <a:endParaRPr lang="en-US" sz="1600" dirty="0">
              <a:latin typeface="Exo 2 Medium" panose="00000600000000000000" pitchFamily="2" charset="-52"/>
            </a:endParaRPr>
          </a:p>
          <a:p>
            <a:r>
              <a:rPr lang="ru-RU" sz="1600" dirty="0">
                <a:latin typeface="Exo 2 Medium" panose="00000600000000000000" pitchFamily="2" charset="-52"/>
              </a:rPr>
              <a:t>Обе эти методологии занимают центральное место в современной индустрии разработки программного обеспечения. Их значимость заключается в предоставлении разработчикам разнообразных инструментов и подходов для успешного создания качественного программного обеспечения в условиях постоянно меняющихся требований и ограниченных ресурсов.</a:t>
            </a:r>
            <a:endParaRPr lang="en-US" sz="1600" dirty="0"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488693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Exo 2 Medium" panose="00000600000000000000" pitchFamily="2" charset="-52"/>
              </a:rPr>
              <a:t>Экстремальное программирование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31371" y="6497392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21</a:t>
            </a:r>
            <a:r>
              <a:rPr lang="ru-RU" dirty="0"/>
              <a:t> ноября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11136210" cy="45370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Exo 2 Medium" panose="00000600000000000000" pitchFamily="2" charset="-52"/>
              </a:rPr>
              <a:t>Экстремальное программирование — это подход разработки программного обеспечения, которая фокусирует усилия программистов и бизнесменов на достижимых целях. </a:t>
            </a:r>
          </a:p>
          <a:p>
            <a:pPr marL="0" indent="0">
              <a:buNone/>
            </a:pPr>
            <a:r>
              <a:rPr lang="ru-RU" dirty="0">
                <a:latin typeface="Exo 2 Medium" panose="00000600000000000000" pitchFamily="2" charset="-52"/>
              </a:rPr>
              <a:t>Данный подход ставит перед собой задачу обеспечить быструю разработку, акцентируя внимание на постоянном взаимодействии с заказчиком и оперативных реакциях на изменения требований. </a:t>
            </a:r>
          </a:p>
          <a:p>
            <a:pPr marL="0" indent="0">
              <a:buNone/>
            </a:pPr>
            <a:r>
              <a:rPr lang="ru-RU" dirty="0">
                <a:latin typeface="Exo 2 Medium" panose="00000600000000000000" pitchFamily="2" charset="-52"/>
              </a:rPr>
              <a:t>Этот подход способствует созданию гибких, адаптивных продуктов в условиях динамичной рыночной среды.</a:t>
            </a:r>
            <a:endParaRPr lang="ru-RU" sz="3200" dirty="0">
              <a:latin typeface="Exo 2 Medium" panose="00000600000000000000" pitchFamily="2" charset="-52"/>
            </a:endParaRPr>
          </a:p>
          <a:p>
            <a:pPr marL="0" indent="0">
              <a:buNone/>
            </a:pPr>
            <a:r>
              <a:rPr lang="ru-RU" sz="3200" dirty="0">
                <a:latin typeface="Exo 2 Medium" panose="00000600000000000000" pitchFamily="2" charset="-52"/>
              </a:rPr>
              <a:t>Основная идея XP заключается в том, чтобы улучшить качество разработки программного обеспечения и повысить удовлетворенность заказчика через более гибкие и адаптивные практики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CE6E-77B3-47ED-9AD6-53AB9F7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Отличительные признаки </a:t>
            </a:r>
            <a:r>
              <a:rPr lang="en-US" dirty="0"/>
              <a:t>XP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15B32-300E-4677-A096-CECAEEC1F3F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B9308-8438-4A14-A8FA-73AC6B9DF53D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467C3C-AB9C-40AA-8FF3-9879DB14A6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 других методик экстремальное программирование можно отличить   по таким признакам как: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Использование чрезвычайно коротких циклов разработки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Планирование по нарастающей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Гибкий график реализации функциональности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Обмен информацией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Тесное взаимодействие программистов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5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8D6BE-2542-4E0B-8673-EFAF6490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ПОЯВЛЕНИЯ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78171-0F86-41C4-B0EF-62D09CEF4FC6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E4575-8A79-4AF2-A229-34390B9BE821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0147F8D-F7C8-4455-B170-05F8795DD2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Как методология разработки программного обеспечения была предложена Кентом Беком в 1996 году. Данная методология была разработана в ответ на некоторые недостатки традиционных методов разработки программного обеспечения. </a:t>
            </a:r>
          </a:p>
          <a:p>
            <a:r>
              <a:rPr lang="ru-RU" dirty="0"/>
              <a:t>В начале 1990-х годов Кент Бек столкнулся с ограничениями традиционных методологий, которые часто приводили к долгим циклам разработки, недостаточной гибкости и трудным сопровождением кода.</a:t>
            </a:r>
          </a:p>
          <a:p>
            <a:r>
              <a:rPr lang="ru-RU" dirty="0"/>
              <a:t>В 1996 году, Бек начал применять набор практик, которые сочетали в себе лучшие элементы традиционных и нетрадиционных методологий. Он сделал акцент на простоте, гибкости и обратной связи от заказчика.</a:t>
            </a:r>
          </a:p>
          <a:p>
            <a:r>
              <a:rPr lang="ru-RU" dirty="0"/>
              <a:t>В 1999 году Бек опубликовал книгу под названием "Extreme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Explained</a:t>
            </a:r>
            <a:r>
              <a:rPr lang="ru-RU" dirty="0"/>
              <a:t>: </a:t>
            </a:r>
            <a:r>
              <a:rPr lang="ru-RU" dirty="0" err="1"/>
              <a:t>Embrace</a:t>
            </a:r>
            <a:r>
              <a:rPr lang="ru-RU" dirty="0"/>
              <a:t> Change". В этой книге он подробно описал принципы и практики экстремального программирования.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32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2475F-144A-4CFD-9367-92DD6792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ПРИНЦИПЫ И МЕТОДИКИ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A4449E-7CB8-4C15-8914-070BC7DB72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0B7E4C-05EB-47B4-877A-9FB6DAED935B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6792C56-E4E7-4584-BF6E-12D9A91E3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Можно выделить несколько главных принципов и методик экстремального программирования:</a:t>
            </a:r>
          </a:p>
          <a:p>
            <a:r>
              <a:rPr lang="ru-RU" dirty="0"/>
              <a:t>1.	Простота</a:t>
            </a:r>
          </a:p>
          <a:p>
            <a:r>
              <a:rPr lang="ru-RU" dirty="0"/>
              <a:t>2.	Изменчивые требования</a:t>
            </a:r>
          </a:p>
          <a:p>
            <a:r>
              <a:rPr lang="ru-RU" dirty="0"/>
              <a:t>3.	Программирование в парах</a:t>
            </a:r>
          </a:p>
          <a:p>
            <a:r>
              <a:rPr lang="ru-RU" dirty="0"/>
              <a:t>4.	Общее владение кодом</a:t>
            </a:r>
          </a:p>
          <a:p>
            <a:r>
              <a:rPr lang="ru-RU" dirty="0"/>
              <a:t>5.	Тестирование</a:t>
            </a:r>
          </a:p>
          <a:p>
            <a:r>
              <a:rPr lang="ru-RU" dirty="0"/>
              <a:t>6.	40-часовая рабочая неделя</a:t>
            </a:r>
          </a:p>
          <a:p>
            <a:r>
              <a:rPr lang="ru-RU" dirty="0"/>
              <a:t>7.	Заказчик на рабочей площадке</a:t>
            </a:r>
          </a:p>
          <a:p>
            <a:pPr marL="0" indent="0">
              <a:buNone/>
            </a:pPr>
            <a:r>
              <a:rPr lang="ru-RU" dirty="0"/>
              <a:t>Эти принципы и методики взаимодействуют друг с другом, создавая гибкую и адаптивную среду для разработки программного обеспечения, способствуя улучшению качества продукта и ускорению процесса разработки. Однако важно отметить, что использование конкретных практик может изменяться в зависимости от конкретных условий проекта и команды.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34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3BED-CFA2-4B85-9538-BE941A08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9A408-27E8-4A92-9040-0B8AB9BFFB10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6430AE-7CF7-41D1-AED8-EE3072D96C2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379F56-D1F0-45C0-9F96-2CCFF0EA16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К достоинствам экстремального программирования (если его удается применить) можно отнести:</a:t>
            </a:r>
          </a:p>
          <a:p>
            <a:r>
              <a:rPr lang="ru-RU" dirty="0"/>
              <a:t>1.	Гибкость.</a:t>
            </a:r>
          </a:p>
          <a:p>
            <a:r>
              <a:rPr lang="ru-RU" dirty="0"/>
              <a:t>2.	Быстрое развертывание.</a:t>
            </a:r>
          </a:p>
          <a:p>
            <a:r>
              <a:rPr lang="ru-RU" dirty="0"/>
              <a:t>3.	Качество кода.</a:t>
            </a:r>
          </a:p>
          <a:p>
            <a:r>
              <a:rPr lang="ru-RU" dirty="0"/>
              <a:t>4.	Участие заказчика.</a:t>
            </a:r>
          </a:p>
          <a:p>
            <a:r>
              <a:rPr lang="ru-RU" dirty="0"/>
              <a:t>5.	Уклонение от излишних формальностей.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116582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8BCD1-1170-42E3-8D9F-CEA117C9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3DA1C4-7D48-4369-A761-E3D4BCAB58C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A9C39E-E4CC-45F5-9E1C-7543AB2567A5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698588-059C-4F39-8CF8-98D122B151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 недостаткам экстремального программирования можно отнести следующие пункты:</a:t>
            </a:r>
          </a:p>
          <a:p>
            <a:r>
              <a:rPr lang="ru-RU" dirty="0"/>
              <a:t>1.	Недостаток структуры.</a:t>
            </a:r>
          </a:p>
          <a:p>
            <a:r>
              <a:rPr lang="ru-RU" dirty="0"/>
              <a:t>2.	Сложности в масштабируемости.</a:t>
            </a:r>
          </a:p>
          <a:p>
            <a:r>
              <a:rPr lang="ru-RU" dirty="0"/>
              <a:t>3.	Возможное недостаточное внимание к архитектуре.</a:t>
            </a:r>
          </a:p>
          <a:p>
            <a:r>
              <a:rPr lang="ru-RU" dirty="0"/>
              <a:t>4.	Не все проекты подходят для XP.</a:t>
            </a:r>
          </a:p>
          <a:p>
            <a:r>
              <a:rPr lang="ru-RU" dirty="0"/>
              <a:t>5.	Невозможность долгосрочного планирования.</a:t>
            </a:r>
          </a:p>
          <a:p>
            <a:r>
              <a:rPr lang="ru-RU" dirty="0"/>
              <a:t>6.	Отсутствие предварительных исследований.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37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114B2-C754-4FD5-9CC7-F50FA1BA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УНИФИЦИРОВАННЫЙ ПРОЦЕСС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18381-3663-49EE-98E6-882BA7D8E13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5D5091-9760-4AE0-A40E-5494CB09CB0A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79E7DB9-FF47-4178-8703-627C532C2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Унифицированный процесс разработки — методология для построения процессов разработки программного обеспечения, позволяющий команде разработки преобразовывать требования заказчика в работоспособный продукт. </a:t>
            </a:r>
          </a:p>
          <a:p>
            <a:r>
              <a:rPr lang="ru-RU" dirty="0"/>
              <a:t>Данная методика основана на объектно-ориентированном подходе к процессу разработки программного обеспечения, который обеспечивает методику управления жизненным циклом разработки ПО.</a:t>
            </a:r>
          </a:p>
          <a:p>
            <a:r>
              <a:rPr lang="ru-RU" dirty="0"/>
              <a:t>Унифицированный процесс стремится к созданию структурированной и комплексной системы управления проектом. Он ориентирован на документацию, строгие процессы и формализацию этапов разработки, что позволяет создавать крупные и сложные программные продукты с учетом широкого спектра требований и ограничений.</a:t>
            </a:r>
          </a:p>
        </p:txBody>
      </p:sp>
    </p:spTree>
    <p:extLst>
      <p:ext uri="{BB962C8B-B14F-4D97-AF65-F5344CB8AC3E}">
        <p14:creationId xmlns:p14="http://schemas.microsoft.com/office/powerpoint/2010/main" val="141553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F6D14-5FCF-40AC-86CD-10749321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унифицированного процесса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BAA8D-86BE-4C8E-BC08-F4CBAB965D4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EF1C34-14AD-4BAD-B3E3-854E6E66ABF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9B2A29-F1A0-4C65-86A8-507602A56C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У унифицированного процесса можно выделить такими характеристиками как:</a:t>
            </a:r>
          </a:p>
          <a:p>
            <a:r>
              <a:rPr lang="ru-RU" dirty="0"/>
              <a:t>1.	Итеративность</a:t>
            </a:r>
          </a:p>
          <a:p>
            <a:r>
              <a:rPr lang="ru-RU" dirty="0"/>
              <a:t>2.	</a:t>
            </a:r>
            <a:r>
              <a:rPr lang="ru-RU" dirty="0" err="1"/>
              <a:t>Инкрементальность</a:t>
            </a:r>
            <a:r>
              <a:rPr lang="ru-RU" dirty="0"/>
              <a:t> </a:t>
            </a:r>
          </a:p>
          <a:p>
            <a:r>
              <a:rPr lang="ru-RU" dirty="0"/>
              <a:t>3.	Артефакты</a:t>
            </a:r>
          </a:p>
          <a:p>
            <a:r>
              <a:rPr lang="ru-RU" dirty="0"/>
              <a:t>4.	Архитектурное управление</a:t>
            </a:r>
          </a:p>
          <a:p>
            <a:r>
              <a:rPr lang="ru-RU" dirty="0"/>
              <a:t>5.	Управление рисками</a:t>
            </a:r>
          </a:p>
          <a:p>
            <a:r>
              <a:rPr lang="ru-RU" dirty="0"/>
              <a:t>6.	Поддержка различных типов процессов</a:t>
            </a:r>
          </a:p>
          <a:p>
            <a:r>
              <a:rPr lang="ru-RU" dirty="0"/>
              <a:t>7.	Управление изменениями</a:t>
            </a:r>
          </a:p>
          <a:p>
            <a:r>
              <a:rPr lang="ru-RU" dirty="0"/>
              <a:t>Эти характеристики делают УП эффективным инструментом для разработки программного обеспечения, который позволяет управлять сложными проектами и обеспечивать высокое качество конечных продуктов.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979176"/>
      </p:ext>
    </p:extLst>
  </p:cSld>
  <p:clrMapOvr>
    <a:masterClrMapping/>
  </p:clrMapOvr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322</TotalTime>
  <Words>1667</Words>
  <Application>Microsoft Office PowerPoint</Application>
  <PresentationFormat>Широкоэкранный</PresentationFormat>
  <Paragraphs>133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Экстремальное программирование</vt:lpstr>
      <vt:lpstr>Отличительные признаки XP</vt:lpstr>
      <vt:lpstr>ИСТОРИЯ ПОЯВЛЕНИЯ ЭКСТРЕМАЛЬНОГО ПРОГРАММИРОВАНИЯ</vt:lpstr>
      <vt:lpstr>ГЛАВНЫЕ ПРИНЦИПЫ И МЕТОДИКИ ЭКСТРЕМАЛЬНОГО ПРОГРАММИРОВАНИЯ</vt:lpstr>
      <vt:lpstr>ДОСТОИНСТВА ЭКСТРЕМАЛЬНОГО ПРОГРАММИРОВАНИЯ</vt:lpstr>
      <vt:lpstr>Недостатки ЭКСТРЕМАЛЬНОГО ПРОГРАММИРОВАНИЯ</vt:lpstr>
      <vt:lpstr>УНИФИЦИРОВАННЫЙ ПРОЦЕСС РАЗРАБОТКИ</vt:lpstr>
      <vt:lpstr>Характеристики унифицированного процесса</vt:lpstr>
      <vt:lpstr>ИСТОРИЯ ВОЗНИКНОВЕНИЯ унифицированного процесса разработки</vt:lpstr>
      <vt:lpstr>ФАЗЫ РАЗРАБОТКИ ПРИ УНИФИЦИРОВАННОМ ПРОЦЕССЕ РАЗРАБОТКИ</vt:lpstr>
      <vt:lpstr>ДОСТОИНСТВА УНИФИЦИРОВАННОГО ПРОЦЕССА РАЗРАБОТКИ</vt:lpstr>
      <vt:lpstr>НЕДОСТАТКИ УНИФИЦИРОВАННОГО ПРОЦЕССА РАЗРАБОТКИ</vt:lpstr>
      <vt:lpstr>Типы проектов к которым может подойти экстремальное программирование</vt:lpstr>
      <vt:lpstr>Типы проектов к которым может подойти унифицированный процес разработки</vt:lpstr>
      <vt:lpstr>Экстремальное программирование и унифицированный процесс разработки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Доктор</cp:lastModifiedBy>
  <cp:revision>25</cp:revision>
  <dcterms:created xsi:type="dcterms:W3CDTF">2023-11-20T14:34:43Z</dcterms:created>
  <dcterms:modified xsi:type="dcterms:W3CDTF">2023-12-02T13:42:12Z</dcterms:modified>
</cp:coreProperties>
</file>