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8" r:id="rId3"/>
    <p:sldId id="279" r:id="rId4"/>
    <p:sldId id="283" r:id="rId5"/>
    <p:sldId id="280" r:id="rId6"/>
    <p:sldId id="287" r:id="rId7"/>
    <p:sldId id="281" r:id="rId8"/>
    <p:sldId id="293" r:id="rId9"/>
    <p:sldId id="282" r:id="rId10"/>
    <p:sldId id="284" r:id="rId11"/>
    <p:sldId id="288" r:id="rId12"/>
    <p:sldId id="286" r:id="rId13"/>
    <p:sldId id="289" r:id="rId14"/>
    <p:sldId id="290" r:id="rId15"/>
    <p:sldId id="291" r:id="rId16"/>
    <p:sldId id="28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>
      <p:cViewPr varScale="1">
        <p:scale>
          <a:sx n="91" d="100"/>
          <a:sy n="91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5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3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6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3. Типы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5976664" cy="3456384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000" dirty="0" smtClean="0">
                <a:solidFill>
                  <a:srgbClr val="0070C0"/>
                </a:solidFill>
              </a:rPr>
              <a:t>Программирование</a:t>
            </a:r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1400" dirty="0"/>
              <a:t>Составитель Галаган Т.А., доцент, канд. </a:t>
            </a:r>
            <a:r>
              <a:rPr lang="ru-RU" sz="1400" dirty="0" err="1"/>
              <a:t>Техн</a:t>
            </a:r>
            <a:r>
              <a:rPr lang="ru-RU" sz="1400" dirty="0"/>
              <a:t>. наук</a:t>
            </a:r>
            <a:endParaRPr lang="ru-RU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1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492" y="260648"/>
            <a:ext cx="751592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Интерактивное задание 2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34" y="1760264"/>
            <a:ext cx="4405040" cy="44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Спецификатор </a:t>
            </a:r>
            <a:r>
              <a:rPr lang="en-US" cap="none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556792"/>
            <a:ext cx="842493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Иногда </a:t>
            </a:r>
            <a:r>
              <a:rPr lang="ru-RU" sz="2400" dirty="0"/>
              <a:t>бывает трудно определить тип </a:t>
            </a:r>
            <a:r>
              <a:rPr lang="ru-RU" sz="2400" dirty="0" smtClean="0"/>
              <a:t>выражения,  и тогда  </a:t>
            </a:r>
            <a:r>
              <a:rPr lang="ru-RU" sz="2400" dirty="0"/>
              <a:t>можно предоставить компилятору самому выводить тип объекта. Д</a:t>
            </a:r>
            <a:r>
              <a:rPr lang="ru-RU" sz="2400" dirty="0" smtClean="0"/>
              <a:t>ля </a:t>
            </a:r>
            <a:r>
              <a:rPr lang="ru-RU" sz="2400" dirty="0"/>
              <a:t>этого применяется спецификатор </a:t>
            </a:r>
            <a:r>
              <a:rPr lang="ru-RU" sz="2400" dirty="0" err="1"/>
              <a:t>auto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При этом </a:t>
            </a:r>
            <a:r>
              <a:rPr lang="ru-RU" sz="2400" dirty="0"/>
              <a:t>переменная должна быть обязательно инициализирована каким-либо значением:</a:t>
            </a:r>
          </a:p>
          <a:p>
            <a:endParaRPr lang="ru-RU" sz="800" dirty="0"/>
          </a:p>
          <a:p>
            <a:r>
              <a:rPr lang="ru-RU" sz="2400" dirty="0" err="1" smtClean="0"/>
              <a:t>auto</a:t>
            </a:r>
            <a:r>
              <a:rPr lang="ru-RU" sz="2400" dirty="0" smtClean="0"/>
              <a:t> </a:t>
            </a:r>
            <a:r>
              <a:rPr lang="ru-RU" sz="2400" dirty="0" err="1"/>
              <a:t>number</a:t>
            </a:r>
            <a:r>
              <a:rPr lang="ru-RU" sz="2400" dirty="0"/>
              <a:t> = 5;        // </a:t>
            </a:r>
            <a:r>
              <a:rPr lang="ru-RU" sz="2400" dirty="0" err="1"/>
              <a:t>number</a:t>
            </a:r>
            <a:r>
              <a:rPr lang="ru-RU" sz="2400" dirty="0"/>
              <a:t> имеет тип </a:t>
            </a:r>
            <a:r>
              <a:rPr lang="ru-RU" sz="2400" dirty="0" err="1"/>
              <a:t>int</a:t>
            </a:r>
            <a:endParaRPr lang="ru-RU" sz="2400" dirty="0"/>
          </a:p>
          <a:p>
            <a:r>
              <a:rPr lang="ru-RU" sz="2400" dirty="0" err="1"/>
              <a:t>auto</a:t>
            </a:r>
            <a:r>
              <a:rPr lang="ru-RU" sz="2400" dirty="0"/>
              <a:t> </a:t>
            </a:r>
            <a:r>
              <a:rPr lang="ru-RU" sz="2400" dirty="0" err="1"/>
              <a:t>sum</a:t>
            </a:r>
            <a:r>
              <a:rPr lang="ru-RU" sz="2400" dirty="0"/>
              <a:t> {1234.56};    // </a:t>
            </a:r>
            <a:r>
              <a:rPr lang="ru-RU" sz="2400" dirty="0" err="1"/>
              <a:t>sum</a:t>
            </a:r>
            <a:r>
              <a:rPr lang="ru-RU" sz="2400" dirty="0"/>
              <a:t> имеет тип </a:t>
            </a:r>
            <a:r>
              <a:rPr lang="ru-RU" sz="2400" dirty="0" err="1"/>
              <a:t>double</a:t>
            </a:r>
            <a:endParaRPr lang="ru-RU" sz="2400" dirty="0"/>
          </a:p>
          <a:p>
            <a:r>
              <a:rPr lang="ru-RU" sz="2400" dirty="0" err="1"/>
              <a:t>auto</a:t>
            </a:r>
            <a:r>
              <a:rPr lang="ru-RU" sz="2400" dirty="0"/>
              <a:t> </a:t>
            </a:r>
            <a:r>
              <a:rPr lang="ru-RU" sz="2400" dirty="0" err="1"/>
              <a:t>distance</a:t>
            </a:r>
            <a:r>
              <a:rPr lang="ru-RU" sz="2400" dirty="0"/>
              <a:t> {267UL};  // </a:t>
            </a:r>
            <a:r>
              <a:rPr lang="ru-RU" sz="2400" dirty="0" err="1"/>
              <a:t>distance</a:t>
            </a:r>
            <a:r>
              <a:rPr lang="ru-RU" sz="2400" dirty="0"/>
              <a:t> имеет тип </a:t>
            </a:r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long</a:t>
            </a:r>
            <a:endParaRPr lang="ru-RU" sz="2400" dirty="0"/>
          </a:p>
          <a:p>
            <a:r>
              <a:rPr lang="ru-RU" sz="2400" dirty="0"/>
              <a:t>На основании присвоенного значения компилятор выведет тип переменной. </a:t>
            </a:r>
            <a:endParaRPr lang="ru-RU" sz="2400" dirty="0" smtClean="0"/>
          </a:p>
          <a:p>
            <a:endParaRPr lang="ru-RU" sz="800" dirty="0"/>
          </a:p>
          <a:p>
            <a:r>
              <a:rPr lang="ru-RU" sz="2400" dirty="0" smtClean="0"/>
              <a:t>Неинициализированные </a:t>
            </a:r>
            <a:r>
              <a:rPr lang="ru-RU" sz="2400" dirty="0"/>
              <a:t>переменные со спецификатором </a:t>
            </a:r>
            <a:r>
              <a:rPr lang="ru-RU" sz="2400" dirty="0" err="1"/>
              <a:t>auto</a:t>
            </a:r>
            <a:r>
              <a:rPr lang="ru-RU" sz="2400" dirty="0"/>
              <a:t> не допускаются:</a:t>
            </a:r>
          </a:p>
          <a:p>
            <a:r>
              <a:rPr lang="ru-RU" sz="2400" dirty="0" err="1" smtClean="0"/>
              <a:t>auto</a:t>
            </a:r>
            <a:r>
              <a:rPr lang="ru-RU" sz="2400" dirty="0" smtClean="0"/>
              <a:t> </a:t>
            </a:r>
            <a:r>
              <a:rPr lang="ru-RU" sz="2400" dirty="0" err="1"/>
              <a:t>number</a:t>
            </a:r>
            <a:r>
              <a:rPr lang="ru-RU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6271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Приведение типов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124744"/>
            <a:ext cx="83529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арифметических операциях необходимо, чтобы оба операнда представляли один и тот же тип. Если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это не так, то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компилятор автоматически выбирает операнд с типом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меньшего диапазона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значений и пытается его преобразовать в тип второго 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операнда. Порядок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приоритета (от более высокого к более низкому):</a:t>
            </a: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ru-RU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6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Безопасные преобразования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080805"/>
            <a:ext cx="86044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реобразования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при которых не происходит потеря информации, являются безопасными. Как правило, это преобразования от типа с меньшей разрядностью к типу с большей разрядностью. В частности, это следующие цепочки преобразований: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-&gt; char -&gt; short -&gt;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double -&gt; long double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-&gt; char -&gt; short -&gt;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long -&gt; long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 char -&gt; unsigned short -&gt; unsigned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unsigned long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-&gt; double -&gt; long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ru-RU" sz="24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5517232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 a = '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d';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преобразование из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 = 10;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 c = b; //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преобразование из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116632"/>
            <a:ext cx="812438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Опасные преобразования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412776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</a:t>
            </a:r>
            <a:r>
              <a:rPr lang="ru-RU" sz="2400" dirty="0" smtClean="0"/>
              <a:t>то </a:t>
            </a:r>
            <a:r>
              <a:rPr lang="ru-RU" sz="2400" dirty="0"/>
              <a:t>преобразования от типа с большей разрядностью к типу с меньшей </a:t>
            </a:r>
            <a:r>
              <a:rPr lang="ru-RU" sz="2400" dirty="0" smtClean="0"/>
              <a:t>разрядностью, за которыми следует потеря точности, зависящая от компилятора.</a:t>
            </a:r>
          </a:p>
          <a:p>
            <a:endParaRPr lang="ru-RU" sz="2400" dirty="0"/>
          </a:p>
          <a:p>
            <a:r>
              <a:rPr lang="ru-RU" sz="2400" dirty="0" smtClean="0"/>
              <a:t>Если </a:t>
            </a:r>
            <a:r>
              <a:rPr lang="ru-RU" sz="2400" dirty="0"/>
              <a:t>речь идет об инициализации переменных, то, чтобы избежать опасных преобразований, когда может произойти потеря точности, рекомендуется использовать инициализацию в фигурных скобках:</a:t>
            </a:r>
          </a:p>
          <a:p>
            <a:endParaRPr lang="ru-RU" sz="2400" dirty="0"/>
          </a:p>
          <a:p>
            <a:r>
              <a:rPr lang="ru-RU" sz="2400" dirty="0" err="1" smtClean="0"/>
              <a:t>unsigned</a:t>
            </a:r>
            <a:r>
              <a:rPr lang="ru-RU" sz="2400" dirty="0" smtClean="0"/>
              <a:t> </a:t>
            </a:r>
            <a:r>
              <a:rPr lang="ru-RU" sz="2400" dirty="0" err="1"/>
              <a:t>int</a:t>
            </a:r>
            <a:r>
              <a:rPr lang="ru-RU" sz="2400" dirty="0"/>
              <a:t> a {-25};           // ! Ошибка </a:t>
            </a:r>
          </a:p>
          <a:p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short</a:t>
            </a:r>
            <a:r>
              <a:rPr lang="ru-RU" sz="2400" dirty="0"/>
              <a:t> b {-3500};       // ! Ошибка </a:t>
            </a:r>
          </a:p>
          <a:p>
            <a:r>
              <a:rPr lang="ru-RU" sz="2400" dirty="0"/>
              <a:t>В этом случае компилятор сгенерирует ошибку, и программа не скомпилируется.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4739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093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Явное преобразование типов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7500" y="1471910"/>
            <a:ext cx="892899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      </a:t>
            </a:r>
            <a:r>
              <a:rPr lang="ru-RU" sz="2400" dirty="0" err="1" smtClean="0"/>
              <a:t>static_cast</a:t>
            </a:r>
            <a:r>
              <a:rPr lang="ru-RU" sz="2400" dirty="0" smtClean="0"/>
              <a:t>&lt;</a:t>
            </a:r>
            <a:r>
              <a:rPr lang="ru-RU" sz="2400" dirty="0" err="1" smtClean="0"/>
              <a:t>type</a:t>
            </a:r>
            <a:r>
              <a:rPr lang="ru-RU" sz="2400" dirty="0"/>
              <a:t>&gt;(</a:t>
            </a:r>
            <a:r>
              <a:rPr lang="ru-RU" sz="2400" dirty="0" err="1"/>
              <a:t>value</a:t>
            </a:r>
            <a:r>
              <a:rPr lang="ru-RU" sz="2400" dirty="0"/>
              <a:t>)</a:t>
            </a:r>
          </a:p>
          <a:p>
            <a:endParaRPr lang="ru-RU" sz="800" dirty="0"/>
          </a:p>
          <a:p>
            <a:r>
              <a:rPr lang="ru-RU" sz="2400" dirty="0" smtClean="0"/>
              <a:t>преобразует </a:t>
            </a:r>
            <a:r>
              <a:rPr lang="ru-RU" sz="2400" dirty="0"/>
              <a:t>значение в круглых скобках </a:t>
            </a:r>
            <a:r>
              <a:rPr lang="ru-RU" sz="2400" dirty="0" smtClean="0"/>
              <a:t>к </a:t>
            </a:r>
            <a:r>
              <a:rPr lang="ru-RU" sz="2400" dirty="0"/>
              <a:t>типу, который указан в угловых </a:t>
            </a:r>
            <a:r>
              <a:rPr lang="ru-RU" sz="2400" dirty="0" smtClean="0"/>
              <a:t>скобках. </a:t>
            </a:r>
            <a:r>
              <a:rPr lang="ru-RU" sz="2400" dirty="0"/>
              <a:t>Слово </a:t>
            </a:r>
            <a:r>
              <a:rPr lang="ru-RU" sz="2400" dirty="0" err="1"/>
              <a:t>static</a:t>
            </a:r>
            <a:r>
              <a:rPr lang="ru-RU" sz="2400" dirty="0"/>
              <a:t> в названии оператора отражает </a:t>
            </a:r>
            <a:r>
              <a:rPr lang="ru-RU" sz="2400" dirty="0" smtClean="0"/>
              <a:t>то, </a:t>
            </a:r>
            <a:r>
              <a:rPr lang="ru-RU" sz="2400" dirty="0"/>
              <a:t>что приведение проверяется статически, то есть во время компиляции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double </a:t>
            </a:r>
            <a:r>
              <a:rPr lang="en-US" sz="2400" dirty="0"/>
              <a:t>sum {100.2};</a:t>
            </a:r>
          </a:p>
          <a:p>
            <a:r>
              <a:rPr lang="en-US" sz="2400" dirty="0" smtClean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hours {8};</a:t>
            </a:r>
          </a:p>
          <a:p>
            <a:r>
              <a:rPr lang="en-US" sz="2400" dirty="0" smtClean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revenuePerHour</a:t>
            </a:r>
            <a:r>
              <a:rPr lang="en-US" sz="2400" dirty="0"/>
              <a:t> { </a:t>
            </a:r>
            <a:r>
              <a:rPr lang="en-US" sz="2400" dirty="0" err="1"/>
              <a:t>static_cast</a:t>
            </a:r>
            <a:r>
              <a:rPr lang="en-US" sz="2400" dirty="0"/>
              <a:t>&lt;unsigned </a:t>
            </a:r>
            <a:r>
              <a:rPr lang="en-US" sz="2400" dirty="0" err="1"/>
              <a:t>int</a:t>
            </a:r>
            <a:r>
              <a:rPr lang="en-US" sz="2400" dirty="0"/>
              <a:t>&gt;(sum/hours) }; 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// </a:t>
            </a:r>
            <a:r>
              <a:rPr lang="en-US" sz="2400" dirty="0" err="1"/>
              <a:t>revenuePerHour</a:t>
            </a:r>
            <a:r>
              <a:rPr lang="en-US" sz="2400" dirty="0"/>
              <a:t> = </a:t>
            </a:r>
            <a:r>
              <a:rPr lang="en-US" sz="2400" dirty="0" smtClean="0"/>
              <a:t>12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во времена динозавров в С++ применялась операция преобразования, унаследованная от языка Си:</a:t>
            </a:r>
          </a:p>
          <a:p>
            <a:r>
              <a:rPr lang="ru-RU" sz="2400" dirty="0" smtClean="0"/>
              <a:t>(</a:t>
            </a:r>
            <a:r>
              <a:rPr lang="ru-RU" sz="2400" dirty="0"/>
              <a:t>тип) </a:t>
            </a:r>
            <a:r>
              <a:rPr lang="ru-RU" sz="2400" dirty="0" smtClean="0"/>
              <a:t>значение  </a:t>
            </a:r>
          </a:p>
          <a:p>
            <a:r>
              <a:rPr lang="en-US" sz="2400" dirty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revenuePerHour</a:t>
            </a:r>
            <a:r>
              <a:rPr lang="en-US" sz="2400" dirty="0"/>
              <a:t> { (unsigned </a:t>
            </a:r>
            <a:r>
              <a:rPr lang="en-US" sz="2400" dirty="0" err="1"/>
              <a:t>int</a:t>
            </a:r>
            <a:r>
              <a:rPr lang="en-US" sz="2400" dirty="0"/>
              <a:t>)sum/hours};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100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Типы данных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0025" y="1412776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ru-RU" sz="2400" b="1" dirty="0"/>
              <a:t>, </a:t>
            </a:r>
            <a:r>
              <a:rPr lang="en-US" sz="2400" b="1" dirty="0"/>
              <a:t>short</a:t>
            </a:r>
            <a:r>
              <a:rPr lang="ru-RU" sz="2400" b="1" dirty="0"/>
              <a:t>, </a:t>
            </a:r>
            <a:r>
              <a:rPr lang="en-US" sz="2400" b="1" dirty="0"/>
              <a:t>long</a:t>
            </a:r>
            <a:r>
              <a:rPr lang="ru-RU" sz="2400" b="1" dirty="0"/>
              <a:t>, </a:t>
            </a:r>
            <a:r>
              <a:rPr lang="en-US" sz="2400" b="1" dirty="0"/>
              <a:t>signed</a:t>
            </a:r>
            <a:r>
              <a:rPr lang="ru-RU" sz="2400" b="1" dirty="0"/>
              <a:t>, </a:t>
            </a:r>
            <a:r>
              <a:rPr lang="en-US" sz="2400" b="1" dirty="0"/>
              <a:t>unsigned</a:t>
            </a:r>
            <a:r>
              <a:rPr lang="ru-RU" sz="2400" b="1" dirty="0"/>
              <a:t>, </a:t>
            </a:r>
            <a:r>
              <a:rPr lang="en-US" sz="2400" b="1" dirty="0"/>
              <a:t>char</a:t>
            </a:r>
            <a:r>
              <a:rPr lang="ru-RU" sz="2400" b="1" dirty="0"/>
              <a:t>, </a:t>
            </a:r>
            <a:r>
              <a:rPr lang="en-US" sz="2400" b="1" dirty="0"/>
              <a:t>bool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float</a:t>
            </a:r>
            <a:r>
              <a:rPr lang="ru-RU" sz="2400" b="1" dirty="0"/>
              <a:t>, </a:t>
            </a:r>
            <a:r>
              <a:rPr lang="en-US" sz="2400" b="1" dirty="0" smtClean="0"/>
              <a:t>double</a:t>
            </a:r>
            <a:r>
              <a:rPr lang="en-US" sz="2400" b="1" dirty="0"/>
              <a:t> 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int</a:t>
            </a:r>
            <a:r>
              <a:rPr lang="ru-RU" sz="2400" dirty="0" smtClean="0"/>
              <a:t>  основной </a:t>
            </a:r>
            <a:r>
              <a:rPr lang="ru-RU" sz="2400" dirty="0"/>
              <a:t>целый тип, которому соответствует стандартная длина слова, принятая на используемой машине. </a:t>
            </a:r>
            <a:r>
              <a:rPr lang="ru-RU" sz="2400" dirty="0" smtClean="0"/>
              <a:t>(чаще 16 </a:t>
            </a:r>
            <a:r>
              <a:rPr lang="ru-RU" sz="2400" dirty="0"/>
              <a:t>битов).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Диапазон </a:t>
            </a:r>
            <a:r>
              <a:rPr lang="ru-RU" sz="2400" dirty="0"/>
              <a:t>значений, как правило, зависит от системы. </a:t>
            </a:r>
            <a:endParaRPr lang="en-US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многих персональных компьютеров значение типа </a:t>
            </a:r>
            <a:r>
              <a:rPr lang="en-US" sz="2400" dirty="0" err="1"/>
              <a:t>int</a:t>
            </a:r>
            <a:r>
              <a:rPr lang="ru-RU" sz="2400" dirty="0"/>
              <a:t>  меняется от -32768 до +32767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45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ЦЕЛЫЕ ТИПЫ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112" y="1196752"/>
            <a:ext cx="8460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long</a:t>
            </a:r>
            <a:r>
              <a:rPr lang="ru-RU" sz="2400" dirty="0"/>
              <a:t> или </a:t>
            </a:r>
            <a:r>
              <a:rPr lang="en-US" sz="2400" dirty="0"/>
              <a:t>long </a:t>
            </a:r>
            <a:r>
              <a:rPr lang="en-US" sz="2400" dirty="0" err="1"/>
              <a:t>int</a:t>
            </a:r>
            <a:r>
              <a:rPr lang="ru-RU" sz="2400" dirty="0"/>
              <a:t> может содержать целое значение, не меньшее максимальной величины, допускаемой типом </a:t>
            </a:r>
            <a:r>
              <a:rPr lang="en-US" sz="2400" dirty="0" err="1"/>
              <a:t>int</a:t>
            </a:r>
            <a:r>
              <a:rPr lang="ru-RU" sz="2400" dirty="0"/>
              <a:t>, или даже больше чем  </a:t>
            </a:r>
            <a:r>
              <a:rPr lang="en-US" sz="2400" dirty="0"/>
              <a:t>short</a:t>
            </a:r>
            <a:r>
              <a:rPr lang="ru-RU" sz="2400" dirty="0"/>
              <a:t> или </a:t>
            </a:r>
            <a:r>
              <a:rPr lang="en-US" sz="2400" dirty="0"/>
              <a:t>short </a:t>
            </a:r>
            <a:r>
              <a:rPr lang="ru-RU" sz="2400" dirty="0"/>
              <a:t> </a:t>
            </a:r>
            <a:r>
              <a:rPr lang="en-US" sz="2400" dirty="0" err="1"/>
              <a:t>int</a:t>
            </a:r>
            <a:r>
              <a:rPr lang="ru-RU" sz="2400" dirty="0"/>
              <a:t> : максимальное целое число </a:t>
            </a:r>
            <a:r>
              <a:rPr lang="en-US" sz="2400" dirty="0"/>
              <a:t>short</a:t>
            </a:r>
            <a:r>
              <a:rPr lang="ru-RU" sz="2400" dirty="0"/>
              <a:t> не больше чем максимальное число типа </a:t>
            </a:r>
            <a:r>
              <a:rPr lang="en-US" sz="2400" dirty="0" err="1"/>
              <a:t>int</a:t>
            </a:r>
            <a:r>
              <a:rPr lang="ru-RU" sz="2400" dirty="0"/>
              <a:t>, а может и меньше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Обычно числа типа </a:t>
            </a:r>
            <a:r>
              <a:rPr lang="en-US" sz="2400" dirty="0"/>
              <a:t>long</a:t>
            </a:r>
            <a:r>
              <a:rPr lang="ru-RU" sz="2400" dirty="0"/>
              <a:t> бывают больше типа </a:t>
            </a:r>
            <a:r>
              <a:rPr lang="en-US" sz="2400" dirty="0"/>
              <a:t>short</a:t>
            </a:r>
            <a:r>
              <a:rPr lang="ru-RU" sz="2400" dirty="0"/>
              <a:t>, а тип  </a:t>
            </a:r>
            <a:r>
              <a:rPr lang="en-US" sz="2400" dirty="0" err="1"/>
              <a:t>int</a:t>
            </a:r>
            <a:r>
              <a:rPr lang="ru-RU" sz="2400" dirty="0"/>
              <a:t> реализуется как один из указанных типов, все зависит от конкретной системы. (</a:t>
            </a:r>
            <a:r>
              <a:rPr lang="en-US" sz="2400" dirty="0"/>
              <a:t>short</a:t>
            </a:r>
            <a:r>
              <a:rPr lang="ru-RU" sz="2400" dirty="0"/>
              <a:t> отводится 16 бит,  для </a:t>
            </a:r>
            <a:r>
              <a:rPr lang="en-US" sz="2400" dirty="0"/>
              <a:t>long </a:t>
            </a:r>
            <a:r>
              <a:rPr lang="ru-RU" sz="2400" dirty="0"/>
              <a:t>- 32 бита</a:t>
            </a:r>
            <a:r>
              <a:rPr lang="ru-RU" sz="2400" dirty="0" smtClean="0"/>
              <a:t>).</a:t>
            </a:r>
          </a:p>
          <a:p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 smtClean="0"/>
              <a:t>long</a:t>
            </a:r>
            <a:r>
              <a:rPr lang="ru-RU" sz="2400" dirty="0" smtClean="0"/>
              <a:t>  представляет </a:t>
            </a:r>
            <a:r>
              <a:rPr lang="ru-RU" sz="2400" dirty="0"/>
              <a:t>целое число в диапазоне от −9 223 372 036 854 775 808 до +9 223 372 036 854 775 807. Занимает в памяти 8 байт (64 бита).</a:t>
            </a:r>
          </a:p>
          <a:p>
            <a:r>
              <a:rPr lang="ru-RU" sz="2400" dirty="0"/>
              <a:t>Все эти типы имеют 2 формы: </a:t>
            </a:r>
            <a:endParaRPr lang="en-US" sz="2400" dirty="0" smtClean="0"/>
          </a:p>
          <a:p>
            <a:r>
              <a:rPr lang="ru-RU" sz="2400" dirty="0" smtClean="0"/>
              <a:t>знаковую </a:t>
            </a:r>
            <a:r>
              <a:rPr lang="ru-RU" sz="2400" dirty="0"/>
              <a:t>(</a:t>
            </a:r>
            <a:r>
              <a:rPr lang="en-US" sz="2400" dirty="0"/>
              <a:t>signed</a:t>
            </a:r>
            <a:r>
              <a:rPr lang="ru-RU" sz="2400" dirty="0"/>
              <a:t>) и незнаковую (</a:t>
            </a:r>
            <a:r>
              <a:rPr lang="en-US" sz="2400" dirty="0"/>
              <a:t>unsigned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1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Псевдонимы типов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6489" y="1916832"/>
            <a:ext cx="7980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ong </a:t>
            </a:r>
            <a:r>
              <a:rPr lang="en-US" sz="2400" dirty="0" err="1" smtClean="0"/>
              <a:t>long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и</a:t>
            </a:r>
            <a:r>
              <a:rPr lang="en-US" sz="2400" dirty="0" err="1" smtClean="0"/>
              <a:t>меет</a:t>
            </a:r>
            <a:r>
              <a:rPr lang="en-US" sz="2400" dirty="0" smtClean="0"/>
              <a:t> </a:t>
            </a:r>
            <a:r>
              <a:rPr lang="en-US" sz="2400" dirty="0" err="1"/>
              <a:t>псевдонимы</a:t>
            </a:r>
            <a:r>
              <a:rPr lang="en-US" sz="2400" dirty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 signed long </a:t>
            </a:r>
            <a:r>
              <a:rPr lang="en-US" sz="2400" dirty="0" err="1"/>
              <a:t>long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и signed long </a:t>
            </a:r>
            <a:r>
              <a:rPr lang="en-US" sz="2400" dirty="0" err="1"/>
              <a:t>long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1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1052736"/>
            <a:ext cx="85493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</a:t>
            </a:r>
            <a:r>
              <a:rPr lang="ru-RU" sz="2400" dirty="0"/>
              <a:t> – самое короткое целое.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Значения </a:t>
            </a:r>
            <a:r>
              <a:rPr lang="ru-RU" sz="2400" dirty="0"/>
              <a:t>символьного типа занимают только 1 байт. Наиболее часто этот тип применяется для описания данных, состоящих из отдельного алфавитно-цифрового </a:t>
            </a:r>
            <a:r>
              <a:rPr lang="ru-RU" sz="2400" dirty="0" smtClean="0"/>
              <a:t>символа: ‘</a:t>
            </a:r>
            <a:r>
              <a:rPr lang="en-US" sz="2400" dirty="0"/>
              <a:t>a</a:t>
            </a:r>
            <a:r>
              <a:rPr lang="ru-RU" sz="2400" dirty="0"/>
              <a:t>’, ‘1’, ’+’, </a:t>
            </a:r>
            <a:r>
              <a:rPr lang="ru-RU" sz="2400" dirty="0" smtClean="0"/>
              <a:t>’?’,</a:t>
            </a:r>
            <a:r>
              <a:rPr lang="en-US" sz="2400" dirty="0" smtClean="0"/>
              <a:t> </a:t>
            </a:r>
            <a:r>
              <a:rPr lang="ru-RU" sz="2400" dirty="0" smtClean="0"/>
              <a:t>’з’.</a:t>
            </a:r>
            <a:endParaRPr lang="en-US" sz="2400" dirty="0" smtClean="0"/>
          </a:p>
          <a:p>
            <a:endParaRPr lang="ru-RU" sz="800" dirty="0" smtClean="0"/>
          </a:p>
          <a:p>
            <a:r>
              <a:rPr lang="ru-RU" sz="2400" dirty="0" smtClean="0"/>
              <a:t>Для  обозначения символьных значений также используются:</a:t>
            </a:r>
          </a:p>
          <a:p>
            <a:r>
              <a:rPr lang="ru-RU" sz="2000" b="1" dirty="0" err="1"/>
              <a:t>wchar_t</a:t>
            </a:r>
            <a:r>
              <a:rPr lang="ru-RU" sz="2000" dirty="0"/>
              <a:t>: </a:t>
            </a:r>
            <a:r>
              <a:rPr lang="ru-RU" sz="2000" dirty="0" smtClean="0"/>
              <a:t>расширенный </a:t>
            </a:r>
            <a:r>
              <a:rPr lang="ru-RU" sz="2000" dirty="0"/>
              <a:t>символ. На </a:t>
            </a:r>
            <a:r>
              <a:rPr lang="ru-RU" sz="2000" dirty="0" err="1"/>
              <a:t>Windows</a:t>
            </a:r>
            <a:r>
              <a:rPr lang="ru-RU" sz="2000" dirty="0"/>
              <a:t> занимает в памяти 2 байта (16 бит), на </a:t>
            </a:r>
            <a:r>
              <a:rPr lang="ru-RU" sz="2000" dirty="0" err="1"/>
              <a:t>Linux</a:t>
            </a:r>
            <a:r>
              <a:rPr lang="ru-RU" sz="2000" dirty="0"/>
              <a:t> - 4 байта (32 бита). Может хранить любой значение из диапазона от 0 до 65 535 (при 2 байтах), либо от 0 до 4 294 967 295 (для 4 байт)</a:t>
            </a:r>
          </a:p>
          <a:p>
            <a:r>
              <a:rPr lang="ru-RU" sz="2000" b="1" dirty="0"/>
              <a:t>char8_t</a:t>
            </a:r>
            <a:r>
              <a:rPr lang="ru-RU" sz="2000" dirty="0"/>
              <a:t>: </a:t>
            </a:r>
            <a:r>
              <a:rPr lang="ru-RU" sz="2000" dirty="0" smtClean="0"/>
              <a:t>один </a:t>
            </a:r>
            <a:r>
              <a:rPr lang="ru-RU" sz="2000" dirty="0"/>
              <a:t>символ в кодировке </a:t>
            </a:r>
            <a:r>
              <a:rPr lang="ru-RU" sz="2000" dirty="0" err="1" smtClean="0"/>
              <a:t>Unicode</a:t>
            </a:r>
            <a:r>
              <a:rPr lang="ru-RU" sz="2000" dirty="0" smtClean="0"/>
              <a:t> (1 байт). Диапазон значений </a:t>
            </a:r>
            <a:r>
              <a:rPr lang="ru-RU" sz="2000" dirty="0"/>
              <a:t>от 0 до 256</a:t>
            </a:r>
          </a:p>
          <a:p>
            <a:r>
              <a:rPr lang="ru-RU" sz="2000" b="1" dirty="0"/>
              <a:t>char16_t</a:t>
            </a:r>
            <a:r>
              <a:rPr lang="ru-RU" sz="2000" dirty="0"/>
              <a:t>: </a:t>
            </a:r>
            <a:r>
              <a:rPr lang="ru-RU" sz="2000" dirty="0" smtClean="0"/>
              <a:t>один </a:t>
            </a:r>
            <a:r>
              <a:rPr lang="ru-RU" sz="2000" dirty="0"/>
              <a:t>символ в кодировке </a:t>
            </a:r>
            <a:r>
              <a:rPr lang="ru-RU" sz="2000" dirty="0" err="1" smtClean="0"/>
              <a:t>Unicode</a:t>
            </a:r>
            <a:r>
              <a:rPr lang="ru-RU" sz="2000" dirty="0" smtClean="0"/>
              <a:t> (2 байта). Диапазон </a:t>
            </a:r>
            <a:r>
              <a:rPr lang="ru-RU" sz="2000" dirty="0"/>
              <a:t>от 0 до 65 535</a:t>
            </a:r>
          </a:p>
          <a:p>
            <a:r>
              <a:rPr lang="ru-RU" sz="2000" b="1" dirty="0"/>
              <a:t>char32_t</a:t>
            </a:r>
            <a:r>
              <a:rPr lang="ru-RU" sz="2000" dirty="0"/>
              <a:t>: </a:t>
            </a:r>
            <a:r>
              <a:rPr lang="ru-RU" sz="2000" dirty="0" smtClean="0"/>
              <a:t>один </a:t>
            </a:r>
            <a:r>
              <a:rPr lang="ru-RU" sz="2000" dirty="0"/>
              <a:t>символ в кодировке </a:t>
            </a:r>
            <a:r>
              <a:rPr lang="ru-RU" sz="2000" dirty="0" err="1" smtClean="0"/>
              <a:t>Unicode</a:t>
            </a:r>
            <a:r>
              <a:rPr lang="ru-RU" sz="2000" dirty="0"/>
              <a:t> </a:t>
            </a:r>
            <a:r>
              <a:rPr lang="ru-RU" sz="2000" dirty="0" smtClean="0"/>
              <a:t>( </a:t>
            </a:r>
            <a:r>
              <a:rPr lang="ru-RU" sz="2000" dirty="0"/>
              <a:t>4 байта </a:t>
            </a:r>
            <a:r>
              <a:rPr lang="ru-RU" sz="2000" dirty="0" smtClean="0"/>
              <a:t>). Диапазона </a:t>
            </a:r>
            <a:r>
              <a:rPr lang="ru-RU" sz="2000" dirty="0"/>
              <a:t>от 0 до 4 294 967 </a:t>
            </a:r>
            <a:r>
              <a:rPr lang="ru-RU" sz="2000" dirty="0" smtClean="0"/>
              <a:t>295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Символьные ТИПЫ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33969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ЛОГИЧЕСКИЙ ТИП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8096" y="1859340"/>
            <a:ext cx="7908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логический тип может принимать два значения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(1) и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(0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Но так как диапазон допустимых значений типа данных 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 от 0 до 255, то необходимо было как-то сопоставить данный диапазон с  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Константе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 эквивалентны все числа от 1 до 255 включительно, константе 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 эквивалентно только одно целое число — 0. </a:t>
            </a:r>
          </a:p>
        </p:txBody>
      </p:sp>
    </p:spTree>
    <p:extLst>
      <p:ext uri="{BB962C8B-B14F-4D97-AF65-F5344CB8AC3E}">
        <p14:creationId xmlns:p14="http://schemas.microsoft.com/office/powerpoint/2010/main" val="305195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666" y="116632"/>
            <a:ext cx="777686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ТИПЫ С ПЛАВАЮЩЕЙ ТОЧКОЙ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40768"/>
            <a:ext cx="86044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fl</a:t>
            </a:r>
            <a:r>
              <a:rPr lang="en-US" sz="2400" dirty="0" err="1" smtClean="0"/>
              <a:t>oa</a:t>
            </a:r>
            <a:r>
              <a:rPr lang="ru-RU" sz="2400" dirty="0" smtClean="0"/>
              <a:t>t </a:t>
            </a:r>
            <a:r>
              <a:rPr lang="ru-RU" sz="2400" dirty="0"/>
              <a:t>и </a:t>
            </a:r>
            <a:r>
              <a:rPr lang="ru-RU" sz="2400" dirty="0" err="1"/>
              <a:t>double</a:t>
            </a:r>
            <a:r>
              <a:rPr lang="ru-RU" sz="2400" dirty="0"/>
              <a:t> – числа с плавающей запятой или вещественные, которые </a:t>
            </a:r>
            <a:r>
              <a:rPr lang="ru-RU" sz="2400" dirty="0" smtClean="0"/>
              <a:t>мо</a:t>
            </a:r>
            <a:r>
              <a:rPr lang="ru-RU" sz="2400" dirty="0"/>
              <a:t>г</a:t>
            </a:r>
            <a:r>
              <a:rPr lang="ru-RU" sz="2400" dirty="0" smtClean="0"/>
              <a:t>ут </a:t>
            </a:r>
            <a:r>
              <a:rPr lang="ru-RU" sz="2400" dirty="0"/>
              <a:t>принимать как положительные так и отрицательные значения. Такие числа имеют целую и дробную части, разделенные точкой. Например, 7.9, </a:t>
            </a:r>
            <a:r>
              <a:rPr lang="ru-RU" sz="2400" dirty="0" smtClean="0"/>
              <a:t>3490.725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float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эквивалентен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</a:p>
          <a:p>
            <a:endParaRPr lang="en-US" sz="2400" dirty="0" smtClean="0"/>
          </a:p>
          <a:p>
            <a:r>
              <a:rPr lang="ru-RU" sz="2400" dirty="0" smtClean="0"/>
              <a:t>Диапазон значений </a:t>
            </a:r>
            <a:r>
              <a:rPr lang="en-US" sz="2400" dirty="0" smtClean="0"/>
              <a:t>float </a:t>
            </a:r>
            <a:r>
              <a:rPr lang="ru-RU" sz="2400" dirty="0" smtClean="0"/>
              <a:t>-2 </a:t>
            </a:r>
            <a:r>
              <a:rPr lang="ru-RU" sz="2400" dirty="0"/>
              <a:t>147 483 648.0  / 2 147 483 </a:t>
            </a:r>
            <a:r>
              <a:rPr lang="ru-RU" sz="2400" dirty="0" smtClean="0"/>
              <a:t>647.0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ru-RU" sz="2400" dirty="0"/>
              <a:t>Диапазон </a:t>
            </a:r>
            <a:r>
              <a:rPr lang="ru-RU" sz="2400" dirty="0" smtClean="0"/>
              <a:t>значений</a:t>
            </a:r>
            <a:r>
              <a:rPr lang="en-US" sz="2400" dirty="0" smtClean="0"/>
              <a:t> double </a:t>
            </a:r>
          </a:p>
          <a:p>
            <a:r>
              <a:rPr lang="ru-RU" sz="2400" dirty="0" smtClean="0"/>
              <a:t>-</a:t>
            </a:r>
            <a:r>
              <a:rPr lang="ru-RU" sz="2400" dirty="0"/>
              <a:t>9 223 372 036 854 775 808 .0   /   9 223 372 036 854 775 </a:t>
            </a:r>
            <a:r>
              <a:rPr lang="ru-RU" sz="2400" dirty="0" smtClean="0"/>
              <a:t>807.0</a:t>
            </a:r>
          </a:p>
          <a:p>
            <a:endParaRPr lang="ru-RU" sz="2400" dirty="0"/>
          </a:p>
          <a:p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 smtClean="0"/>
              <a:t>double</a:t>
            </a:r>
            <a:r>
              <a:rPr lang="ru-RU" sz="2400" dirty="0" smtClean="0"/>
              <a:t> </a:t>
            </a:r>
            <a:r>
              <a:rPr lang="ru-RU" sz="2400" dirty="0"/>
              <a:t>представляет вещественное число двойной точности с плавающей точкой не менее 8 байт (64 бит). 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20328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ИНТЕРАКТИВНОЕ ЗАДАНИЕ 1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616180" cy="46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Типы данных языка С++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876396" cy="50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</TotalTime>
  <Words>921</Words>
  <Application>Microsoft Office PowerPoint</Application>
  <PresentationFormat>Экран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Интеграл</vt:lpstr>
      <vt:lpstr>Программирование  Составитель Галаган Т.А., доцент, канд. Техн. наук</vt:lpstr>
      <vt:lpstr>Типы данных</vt:lpstr>
      <vt:lpstr>ЦЕЛЫЕ ТИПЫ</vt:lpstr>
      <vt:lpstr>Псевдонимы типов</vt:lpstr>
      <vt:lpstr>Символьные ТИПЫ</vt:lpstr>
      <vt:lpstr>ЛОГИЧЕСКИЙ ТИП</vt:lpstr>
      <vt:lpstr>ТИПЫ С ПЛАВАЮЩЕЙ ТОЧКОЙ</vt:lpstr>
      <vt:lpstr>ИНТЕРАКТИВНОЕ ЗАДАНИЕ 1</vt:lpstr>
      <vt:lpstr>Типы данных языка С++</vt:lpstr>
      <vt:lpstr>Интерактивное задание 2</vt:lpstr>
      <vt:lpstr>Спецификатор auto </vt:lpstr>
      <vt:lpstr>Приведение типов</vt:lpstr>
      <vt:lpstr>Безопасные преобразования</vt:lpstr>
      <vt:lpstr>Опасные преобразования</vt:lpstr>
      <vt:lpstr>Явное преобразование типов</vt:lpstr>
      <vt:lpstr>Спасибо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user</dc:creator>
  <cp:lastModifiedBy>Пользователь</cp:lastModifiedBy>
  <cp:revision>31</cp:revision>
  <dcterms:created xsi:type="dcterms:W3CDTF">2020-09-09T22:00:57Z</dcterms:created>
  <dcterms:modified xsi:type="dcterms:W3CDTF">2024-01-30T12:27:04Z</dcterms:modified>
</cp:coreProperties>
</file>