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E42510E-8177-4C82-AE8E-C45812A5443D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589A-FEC2-46F7-A54D-BFE81C6F27D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510E-8177-4C82-AE8E-C45812A5443D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589A-FEC2-46F7-A54D-BFE81C6F27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9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510E-8177-4C82-AE8E-C45812A5443D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589A-FEC2-46F7-A54D-BFE81C6F27D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05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510E-8177-4C82-AE8E-C45812A5443D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589A-FEC2-46F7-A54D-BFE81C6F27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46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510E-8177-4C82-AE8E-C45812A5443D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589A-FEC2-46F7-A54D-BFE81C6F27D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5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510E-8177-4C82-AE8E-C45812A5443D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589A-FEC2-46F7-A54D-BFE81C6F27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510E-8177-4C82-AE8E-C45812A5443D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589A-FEC2-46F7-A54D-BFE81C6F27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3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510E-8177-4C82-AE8E-C45812A5443D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589A-FEC2-46F7-A54D-BFE81C6F27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33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510E-8177-4C82-AE8E-C45812A5443D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589A-FEC2-46F7-A54D-BFE81C6F27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70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510E-8177-4C82-AE8E-C45812A5443D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589A-FEC2-46F7-A54D-BFE81C6F27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09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510E-8177-4C82-AE8E-C45812A5443D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589A-FEC2-46F7-A54D-BFE81C6F27D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98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E42510E-8177-4C82-AE8E-C45812A5443D}" type="datetimeFigureOut">
              <a:rPr lang="ru-RU" smtClean="0"/>
              <a:pPr/>
              <a:t>08.02.2024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3A6589A-FEC2-46F7-A54D-BFE81C6F27D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4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y.yandex.ru/journal/osnovnye-vidy-sortirovok-i-primery-ikh-realizatsi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Программирование</a:t>
            </a:r>
            <a:endParaRPr lang="ru-RU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/>
              <a:t>6</a:t>
            </a:r>
            <a:r>
              <a:rPr lang="ru-RU" dirty="0" smtClean="0"/>
              <a:t>. Массивы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548680"/>
            <a:ext cx="5976665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9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программы				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916832" y="-2259632"/>
            <a:ext cx="11988824" cy="803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2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Модификация метода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379" y="1772815"/>
            <a:ext cx="7660247" cy="47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Метод прямого выбора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7" y="1916832"/>
            <a:ext cx="8759821" cy="246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9552" y="4581128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каждом шаге сортировки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происходит просмотр всего списка значений и выбор из него минимального или максимального (в зависимости от порядка сортировки),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далее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расположение его на нужном месте обменом местами с элементом, стоявшим там ранее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98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27584" y="0"/>
            <a:ext cx="8106104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Метод прямого выбора </a:t>
            </a:r>
            <a:b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 Фрагмент программы)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953344"/>
            <a:ext cx="8784976" cy="590465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800" dirty="0" err="1" smtClean="0"/>
              <a:t>const</a:t>
            </a:r>
            <a:r>
              <a:rPr lang="en-US" sz="3800" dirty="0" smtClean="0"/>
              <a:t> </a:t>
            </a:r>
            <a:r>
              <a:rPr lang="en-US" sz="3800" dirty="0" err="1" smtClean="0"/>
              <a:t>int</a:t>
            </a:r>
            <a:r>
              <a:rPr lang="en-US" sz="3800" dirty="0" smtClean="0"/>
              <a:t> n=20;</a:t>
            </a:r>
            <a:r>
              <a:rPr lang="ru-RU" sz="3800" dirty="0"/>
              <a:t> // сортируем элементы массива по возрастанию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800" dirty="0" err="1" smtClean="0"/>
              <a:t>int</a:t>
            </a:r>
            <a:r>
              <a:rPr lang="en-US" sz="3800" dirty="0" smtClean="0"/>
              <a:t> list[n]</a:t>
            </a:r>
            <a:r>
              <a:rPr lang="ru-RU" sz="3800" dirty="0" smtClean="0"/>
              <a:t>, </a:t>
            </a:r>
            <a:r>
              <a:rPr lang="en-US" sz="3800" dirty="0" smtClean="0"/>
              <a:t> temp, </a:t>
            </a:r>
            <a:r>
              <a:rPr lang="en-US" sz="3800" dirty="0" err="1" smtClean="0"/>
              <a:t>i</a:t>
            </a:r>
            <a:r>
              <a:rPr lang="en-US" sz="3800" dirty="0" smtClean="0"/>
              <a:t>,</a:t>
            </a:r>
            <a:r>
              <a:rPr lang="ru-RU" sz="3800" dirty="0" smtClean="0"/>
              <a:t> </a:t>
            </a:r>
            <a:r>
              <a:rPr lang="en-US" sz="3800" dirty="0" smtClean="0"/>
              <a:t>k, </a:t>
            </a:r>
            <a:r>
              <a:rPr lang="en-US" sz="3800" dirty="0" err="1" smtClean="0"/>
              <a:t>nmin</a:t>
            </a:r>
            <a:r>
              <a:rPr lang="en-US" sz="3800" dirty="0" smtClean="0"/>
              <a:t>;</a:t>
            </a:r>
            <a:endParaRPr lang="ru-RU" sz="38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800" dirty="0" smtClean="0"/>
              <a:t>… //пропуск кода для задания элементов</a:t>
            </a:r>
            <a:r>
              <a:rPr lang="en-US" sz="3800" dirty="0" smtClean="0"/>
              <a:t>		</a:t>
            </a:r>
            <a:endParaRPr lang="ru-RU" sz="38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800" dirty="0" smtClean="0"/>
              <a:t>for ( </a:t>
            </a:r>
            <a:r>
              <a:rPr lang="ru-RU" sz="3800" dirty="0" smtClean="0"/>
              <a:t>к = 0; </a:t>
            </a:r>
            <a:r>
              <a:rPr lang="en-US" sz="3800" dirty="0" err="1" smtClean="0"/>
              <a:t>i</a:t>
            </a:r>
            <a:r>
              <a:rPr lang="en-US" sz="3800" dirty="0" smtClean="0"/>
              <a:t> </a:t>
            </a:r>
            <a:r>
              <a:rPr lang="en-US" sz="3800" smtClean="0"/>
              <a:t>&lt; </a:t>
            </a:r>
            <a:r>
              <a:rPr lang="en-US" sz="3800" dirty="0" smtClean="0"/>
              <a:t>n</a:t>
            </a:r>
            <a:r>
              <a:rPr lang="ru-RU" sz="3800" smtClean="0"/>
              <a:t> </a:t>
            </a:r>
            <a:r>
              <a:rPr lang="en-US" sz="3800" dirty="0" smtClean="0"/>
              <a:t>- </a:t>
            </a:r>
            <a:r>
              <a:rPr lang="ru-RU" sz="3800" dirty="0" smtClean="0"/>
              <a:t>1; </a:t>
            </a:r>
            <a:r>
              <a:rPr lang="en-US" sz="3800" dirty="0" err="1" smtClean="0"/>
              <a:t>i</a:t>
            </a:r>
            <a:r>
              <a:rPr lang="en-US" sz="3800" dirty="0" smtClean="0"/>
              <a:t>++ 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800" dirty="0" smtClean="0"/>
              <a:t>  {</a:t>
            </a:r>
            <a:r>
              <a:rPr lang="ru-RU" sz="3800" dirty="0" smtClean="0"/>
              <a:t> //поиск </a:t>
            </a:r>
            <a:r>
              <a:rPr lang="ru-RU" sz="3800" dirty="0"/>
              <a:t>номера мин</a:t>
            </a:r>
            <a:r>
              <a:rPr lang="en-US" sz="3800" dirty="0"/>
              <a:t>.</a:t>
            </a:r>
            <a:r>
              <a:rPr lang="ru-RU" sz="3800" dirty="0"/>
              <a:t> э</a:t>
            </a:r>
            <a:r>
              <a:rPr lang="ru-RU" sz="3800" dirty="0" smtClean="0"/>
              <a:t>л-та </a:t>
            </a:r>
            <a:r>
              <a:rPr lang="ru-RU" sz="3800" dirty="0"/>
              <a:t>из диапазона</a:t>
            </a:r>
            <a:r>
              <a:rPr lang="en-US" sz="3800" dirty="0"/>
              <a:t> </a:t>
            </a:r>
            <a:r>
              <a:rPr lang="ru-RU" sz="3800" dirty="0" smtClean="0"/>
              <a:t>от к</a:t>
            </a:r>
            <a:r>
              <a:rPr lang="en-US" sz="3800" dirty="0" smtClean="0"/>
              <a:t> </a:t>
            </a:r>
            <a:r>
              <a:rPr lang="ru-RU" sz="3800" dirty="0" smtClean="0"/>
              <a:t>до конца массива</a:t>
            </a:r>
            <a:endParaRPr lang="en-US" sz="3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800" dirty="0" smtClean="0"/>
              <a:t>      </a:t>
            </a:r>
            <a:r>
              <a:rPr lang="en-US" sz="3800" dirty="0" err="1" smtClean="0"/>
              <a:t>nmin</a:t>
            </a:r>
            <a:r>
              <a:rPr lang="en-US" sz="3800" dirty="0" smtClean="0"/>
              <a:t> = </a:t>
            </a:r>
            <a:r>
              <a:rPr lang="ru-RU" sz="3800" dirty="0" smtClean="0"/>
              <a:t>к;</a:t>
            </a:r>
            <a:r>
              <a:rPr lang="en-US" sz="3800" dirty="0" smtClean="0"/>
              <a:t> </a:t>
            </a:r>
            <a:endParaRPr lang="ru-RU" sz="38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800" dirty="0" smtClean="0"/>
              <a:t>      </a:t>
            </a:r>
            <a:r>
              <a:rPr lang="en-US" sz="3800" dirty="0" smtClean="0"/>
              <a:t>for (</a:t>
            </a:r>
            <a:r>
              <a:rPr lang="en-US" sz="3800" dirty="0" err="1" smtClean="0"/>
              <a:t>i</a:t>
            </a:r>
            <a:r>
              <a:rPr lang="en-US" sz="3800" dirty="0" smtClean="0"/>
              <a:t> = k+1; </a:t>
            </a:r>
            <a:r>
              <a:rPr lang="en-US" sz="3800" dirty="0" err="1" smtClean="0"/>
              <a:t>i</a:t>
            </a:r>
            <a:r>
              <a:rPr lang="en-US" sz="3800" dirty="0" smtClean="0"/>
              <a:t>&lt; n; </a:t>
            </a:r>
            <a:r>
              <a:rPr lang="en-US" sz="3800" dirty="0" err="1" smtClean="0"/>
              <a:t>i</a:t>
            </a:r>
            <a:r>
              <a:rPr lang="en-US" sz="3800" dirty="0" smtClean="0"/>
              <a:t>++)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800" dirty="0"/>
              <a:t> </a:t>
            </a:r>
            <a:r>
              <a:rPr lang="ru-RU" sz="3800" dirty="0" smtClean="0"/>
              <a:t>            </a:t>
            </a:r>
            <a:r>
              <a:rPr lang="en-US" sz="3800" dirty="0" smtClean="0"/>
              <a:t>if ( list[</a:t>
            </a:r>
            <a:r>
              <a:rPr lang="en-US" sz="3800" dirty="0" err="1" smtClean="0"/>
              <a:t>i</a:t>
            </a:r>
            <a:r>
              <a:rPr lang="en-US" sz="3800" dirty="0" smtClean="0"/>
              <a:t>] &lt; list[ </a:t>
            </a:r>
            <a:r>
              <a:rPr lang="en-US" sz="3800" dirty="0" err="1" smtClean="0"/>
              <a:t>nmin</a:t>
            </a:r>
            <a:r>
              <a:rPr lang="en-US" sz="3800" dirty="0" smtClean="0"/>
              <a:t> ] )  </a:t>
            </a:r>
            <a:r>
              <a:rPr lang="en-US" sz="3800" dirty="0" err="1" smtClean="0"/>
              <a:t>nmin</a:t>
            </a:r>
            <a:r>
              <a:rPr lang="en-US" sz="3800" dirty="0" smtClean="0"/>
              <a:t> = </a:t>
            </a:r>
            <a:r>
              <a:rPr lang="en-US" sz="3800" dirty="0" err="1" smtClean="0"/>
              <a:t>i</a:t>
            </a:r>
            <a:r>
              <a:rPr lang="en-US" sz="3800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800" dirty="0" smtClean="0"/>
              <a:t>     </a:t>
            </a:r>
            <a:r>
              <a:rPr lang="en-US" sz="3800" dirty="0" smtClean="0"/>
              <a:t>//</a:t>
            </a:r>
            <a:r>
              <a:rPr lang="ru-RU" sz="3800" dirty="0" smtClean="0"/>
              <a:t>обмен местами </a:t>
            </a:r>
            <a:r>
              <a:rPr lang="en-US" sz="3800" dirty="0" smtClean="0"/>
              <a:t>list[ </a:t>
            </a:r>
            <a:r>
              <a:rPr lang="en-US" sz="3800" dirty="0" err="1" smtClean="0"/>
              <a:t>nmin</a:t>
            </a:r>
            <a:r>
              <a:rPr lang="en-US" sz="3800" dirty="0" smtClean="0"/>
              <a:t> ] </a:t>
            </a:r>
            <a:r>
              <a:rPr lang="ru-RU" sz="3800" dirty="0" smtClean="0"/>
              <a:t>и </a:t>
            </a:r>
            <a:r>
              <a:rPr lang="en-US" sz="3800" dirty="0" smtClean="0"/>
              <a:t>list[ k ]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800" dirty="0"/>
              <a:t> </a:t>
            </a:r>
            <a:r>
              <a:rPr lang="ru-RU" sz="3800" dirty="0" smtClean="0"/>
              <a:t>    </a:t>
            </a:r>
            <a:r>
              <a:rPr lang="en-US" sz="3800" dirty="0" smtClean="0"/>
              <a:t>temp = list[ </a:t>
            </a:r>
            <a:r>
              <a:rPr lang="en-US" sz="3800" dirty="0" err="1" smtClean="0"/>
              <a:t>nmin</a:t>
            </a:r>
            <a:r>
              <a:rPr lang="en-US" sz="3800" dirty="0" smtClean="0"/>
              <a:t> ];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800" dirty="0"/>
              <a:t> </a:t>
            </a:r>
            <a:r>
              <a:rPr lang="ru-RU" sz="3800" dirty="0" smtClean="0"/>
              <a:t>    </a:t>
            </a:r>
            <a:r>
              <a:rPr lang="en-US" sz="3800" dirty="0" smtClean="0"/>
              <a:t>list[ </a:t>
            </a:r>
            <a:r>
              <a:rPr lang="en-US" sz="3800" dirty="0" err="1" smtClean="0"/>
              <a:t>nmin</a:t>
            </a:r>
            <a:r>
              <a:rPr lang="en-US" sz="3800" dirty="0" smtClean="0"/>
              <a:t> ]</a:t>
            </a:r>
            <a:r>
              <a:rPr lang="ru-RU" sz="3800" dirty="0" smtClean="0"/>
              <a:t> </a:t>
            </a:r>
            <a:r>
              <a:rPr lang="en-US" sz="3800" dirty="0" smtClean="0"/>
              <a:t>= list[ k ];</a:t>
            </a:r>
            <a:endParaRPr lang="ru-RU" sz="38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3800" dirty="0"/>
              <a:t> </a:t>
            </a:r>
            <a:r>
              <a:rPr lang="ru-RU" sz="3800" dirty="0" smtClean="0"/>
              <a:t>    </a:t>
            </a:r>
            <a:r>
              <a:rPr lang="en-US" sz="3800" dirty="0" smtClean="0"/>
              <a:t>list[ k ] = temp;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800" dirty="0" smtClean="0"/>
              <a:t> </a:t>
            </a:r>
            <a:r>
              <a:rPr lang="ru-RU" sz="3800" dirty="0" smtClean="0"/>
              <a:t> </a:t>
            </a:r>
            <a:r>
              <a:rPr lang="en-US" sz="3800" dirty="0" smtClean="0"/>
              <a:t>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3800" dirty="0" smtClean="0"/>
          </a:p>
        </p:txBody>
      </p:sp>
    </p:spTree>
    <p:extLst>
      <p:ext uri="{BB962C8B-B14F-4D97-AF65-F5344CB8AC3E}">
        <p14:creationId xmlns:p14="http://schemas.microsoft.com/office/powerpoint/2010/main" val="3128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Сортировка по возрастанию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При сортировке по возрастанию </a:t>
            </a:r>
            <a:r>
              <a:rPr lang="ru-RU" sz="2400" dirty="0" smtClean="0"/>
              <a:t>нужно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/>
              <a:t>либо на каждом шаге сортировке осуществляется поиск максимального элемента, </a:t>
            </a:r>
            <a:endParaRPr lang="ru-RU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либо </a:t>
            </a:r>
            <a:r>
              <a:rPr lang="ru-RU" sz="2400" dirty="0"/>
              <a:t>минимальный элемент </a:t>
            </a:r>
            <a:r>
              <a:rPr lang="ru-RU" sz="2400" dirty="0" smtClean="0"/>
              <a:t>менять </a:t>
            </a:r>
            <a:r>
              <a:rPr lang="ru-RU" sz="2400" dirty="0"/>
              <a:t>местами с последним, предпоследним и так далее.</a:t>
            </a:r>
          </a:p>
        </p:txBody>
      </p:sp>
    </p:spTree>
    <p:extLst>
      <p:ext uri="{BB962C8B-B14F-4D97-AF65-F5344CB8AC3E}">
        <p14:creationId xmlns:p14="http://schemas.microsoft.com/office/powerpoint/2010/main" val="26370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0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Другие методы сортировки 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268760"/>
            <a:ext cx="8352928" cy="5040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academy.yandex.ru/journal/osnovnye-vidy-sortirovok-i-primery-ikh-realizatsii</a:t>
            </a:r>
            <a:endParaRPr lang="ru-RU" dirty="0" smtClean="0"/>
          </a:p>
          <a:p>
            <a:r>
              <a:rPr lang="ru-RU" sz="2400" dirty="0" smtClean="0"/>
              <a:t>Пузырьковый  </a:t>
            </a:r>
            <a:r>
              <a:rPr lang="ru-RU" sz="2400" dirty="0"/>
              <a:t>алгоритм считается учебным и почти не применяется на практике из-за низкой эффективности: он медленно работает на тестах, в которых маленькие элементы (их называют «черепахами») стоят в конце массива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Однако на нём основаны многие другие методы, например, </a:t>
            </a:r>
            <a:r>
              <a:rPr lang="ru-RU" sz="2400" dirty="0" err="1"/>
              <a:t>шейкерная</a:t>
            </a:r>
            <a:r>
              <a:rPr lang="ru-RU" sz="2400" dirty="0"/>
              <a:t> сортировка и сортировка расчёской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К простым сортировкам наряду с методом прямого выбора относится сортировка вставками.</a:t>
            </a:r>
          </a:p>
          <a:p>
            <a:r>
              <a:rPr lang="ru-RU" sz="2400" dirty="0" smtClean="0"/>
              <a:t>К более эффективным сортировкам относятся: быстрая сортировка, сортировка слиянием, пирамидальная сортировка.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74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290054" cy="149961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Многомерные массивы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225689"/>
            <a:ext cx="8388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 объявления многомерного массива необходимо после его имени задать несколько размеров, каждый из которых должен быть заключен в квадратные скобки. 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/>
              <a:t>Количество размерностей в </a:t>
            </a:r>
            <a:r>
              <a:rPr lang="ru-RU" sz="2400" dirty="0" smtClean="0"/>
              <a:t>массиве, их значения в </a:t>
            </a:r>
            <a:r>
              <a:rPr lang="ru-RU" sz="2400" dirty="0"/>
              <a:t>языке программирования  С++ не </a:t>
            </a:r>
            <a:r>
              <a:rPr lang="ru-RU" sz="2400" dirty="0" smtClean="0"/>
              <a:t>ограничиваются</a:t>
            </a:r>
            <a:r>
              <a:rPr lang="ru-RU" sz="2400" dirty="0"/>
              <a:t>. Эти величины могут зависеть от возможностей компьютера и особенностей конкретного компилятора. </a:t>
            </a:r>
            <a:endParaRPr lang="ru-RU" sz="2400" dirty="0" smtClean="0"/>
          </a:p>
          <a:p>
            <a:r>
              <a:rPr lang="ru-RU" sz="2400" dirty="0"/>
              <a:t> </a:t>
            </a:r>
            <a:r>
              <a:rPr lang="ru-RU" sz="2400" dirty="0" smtClean="0"/>
              <a:t>Например, </a:t>
            </a:r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points[5][5][5];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Как </a:t>
            </a:r>
            <a:r>
              <a:rPr lang="ru-RU" sz="2400" dirty="0"/>
              <a:t>правило, на практике чаще всего используются двумерные массивы.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324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0"/>
            <a:ext cx="7290054" cy="149961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Двумерные массивы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124744"/>
            <a:ext cx="853244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Двумерный массив в С++ представляет собой массив одномерных массивов.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Например</a:t>
            </a:r>
            <a:r>
              <a:rPr lang="ru-RU" sz="2400" dirty="0"/>
              <a:t>, объявление вида:</a:t>
            </a:r>
          </a:p>
          <a:p>
            <a:r>
              <a:rPr lang="ru-RU" sz="2400" dirty="0" err="1"/>
              <a:t>float</a:t>
            </a:r>
            <a:r>
              <a:rPr lang="ru-RU" sz="2400" dirty="0"/>
              <a:t> </a:t>
            </a:r>
            <a:r>
              <a:rPr lang="ru-RU" sz="2400" dirty="0" err="1"/>
              <a:t>dam</a:t>
            </a:r>
            <a:r>
              <a:rPr lang="ru-RU" sz="2400" dirty="0"/>
              <a:t>[4</a:t>
            </a:r>
            <a:r>
              <a:rPr lang="ru-RU" sz="2400" dirty="0" smtClean="0"/>
              <a:t>][</a:t>
            </a:r>
            <a:r>
              <a:rPr lang="ru-RU" sz="2400" dirty="0"/>
              <a:t>5];</a:t>
            </a:r>
          </a:p>
          <a:p>
            <a:r>
              <a:rPr lang="ru-RU" sz="2400" dirty="0"/>
              <a:t>задает массив, содержащий 4 строки и 5 столбцов. Нумерация индексов начинается с нуля.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То </a:t>
            </a:r>
            <a:r>
              <a:rPr lang="ru-RU" sz="2400" dirty="0"/>
              <a:t>есть первый индекс будет меняться от 0 до 3 (включительно), а второй - от 0 до 4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en-US" sz="2400" dirty="0" err="1"/>
              <a:t>c</a:t>
            </a:r>
            <a:r>
              <a:rPr lang="en-US" sz="2400" dirty="0" err="1" smtClean="0"/>
              <a:t>onst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n = 3;</a:t>
            </a:r>
          </a:p>
          <a:p>
            <a:r>
              <a:rPr lang="en-US" sz="2400" dirty="0" err="1"/>
              <a:t>c</a:t>
            </a:r>
            <a:r>
              <a:rPr lang="en-US" sz="2400" dirty="0" err="1" smtClean="0"/>
              <a:t>onst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m = 2;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loat y[n][m];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729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0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Инициализация 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980728"/>
            <a:ext cx="87849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212529"/>
                </a:solidFill>
                <a:latin typeface="-apple-system"/>
              </a:rPr>
              <a:t>float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А[5][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2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] = {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  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 { 1.2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1.5 </a:t>
            </a:r>
            <a:r>
              <a:rPr lang="en-US" sz="2400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},</a:t>
            </a:r>
            <a:endParaRPr lang="ru-RU" sz="2400" dirty="0">
              <a:solidFill>
                <a:srgbClr val="212529"/>
              </a:solidFill>
              <a:latin typeface="-apple-system"/>
            </a:endParaRPr>
          </a:p>
          <a:p>
            <a:r>
              <a:rPr lang="ru-RU" sz="2400" dirty="0">
                <a:solidFill>
                  <a:srgbClr val="212529"/>
                </a:solidFill>
                <a:latin typeface="-apple-system"/>
              </a:rPr>
              <a:t>                           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{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-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4.0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3.6 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},</a:t>
            </a:r>
          </a:p>
          <a:p>
            <a:r>
              <a:rPr lang="ru-RU" sz="2400" dirty="0">
                <a:solidFill>
                  <a:srgbClr val="212529"/>
                </a:solidFill>
                <a:latin typeface="-apple-system"/>
              </a:rPr>
              <a:t>                           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{ 2.3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,  -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6.1},</a:t>
            </a:r>
            <a:endParaRPr lang="ru-RU" sz="2400" dirty="0">
              <a:solidFill>
                <a:srgbClr val="212529"/>
              </a:solidFill>
              <a:latin typeface="-apple-system"/>
            </a:endParaRPr>
          </a:p>
          <a:p>
            <a:r>
              <a:rPr lang="ru-RU" sz="2400" dirty="0">
                <a:solidFill>
                  <a:srgbClr val="212529"/>
                </a:solidFill>
                <a:latin typeface="-apple-system"/>
              </a:rPr>
              <a:t>                           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{ 7.3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,  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0.4 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},</a:t>
            </a:r>
          </a:p>
          <a:p>
            <a:r>
              <a:rPr lang="ru-RU" sz="2400" dirty="0">
                <a:solidFill>
                  <a:srgbClr val="212529"/>
                </a:solidFill>
                <a:latin typeface="-apple-system"/>
              </a:rPr>
              <a:t>                           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{ 0.0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, -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2.7 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} 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};</a:t>
            </a:r>
            <a:endParaRPr lang="ru-RU" sz="2400" dirty="0">
              <a:solidFill>
                <a:srgbClr val="212529"/>
              </a:solidFill>
              <a:latin typeface="-apple-system"/>
            </a:endParaRPr>
          </a:p>
          <a:p>
            <a:r>
              <a:rPr lang="ru-RU" sz="2400" dirty="0">
                <a:solidFill>
                  <a:srgbClr val="212529"/>
                </a:solidFill>
                <a:latin typeface="-apple-system"/>
              </a:rPr>
              <a:t>или</a:t>
            </a:r>
          </a:p>
          <a:p>
            <a:r>
              <a:rPr lang="ru-RU" sz="2400" dirty="0" err="1">
                <a:solidFill>
                  <a:srgbClr val="212529"/>
                </a:solidFill>
                <a:latin typeface="-apple-system"/>
              </a:rPr>
              <a:t>float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А[5][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2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]={{1.2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1.5},{-4.0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3.6},{2.3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-6.1},{7.3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0.4},{0, -2.7}};</a:t>
            </a:r>
          </a:p>
          <a:p>
            <a:r>
              <a:rPr lang="ru-RU" sz="2400" dirty="0">
                <a:solidFill>
                  <a:srgbClr val="212529"/>
                </a:solidFill>
                <a:latin typeface="-apple-system"/>
              </a:rPr>
              <a:t>и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ли</a:t>
            </a:r>
          </a:p>
          <a:p>
            <a:r>
              <a:rPr lang="ru-RU" sz="2400" dirty="0" err="1">
                <a:solidFill>
                  <a:srgbClr val="212529"/>
                </a:solidFill>
                <a:latin typeface="-apple-system"/>
              </a:rPr>
              <a:t>float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 А[5][2]={1.2, 1.5,-4.0, 3.6,2.3,-6.1,7.3, 0.4,0, -2.7};</a:t>
            </a:r>
          </a:p>
          <a:p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Эти 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описания идентичны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.</a:t>
            </a:r>
            <a:endParaRPr lang="en-US" sz="2400" dirty="0" smtClean="0">
              <a:solidFill>
                <a:srgbClr val="212529"/>
              </a:solidFill>
              <a:latin typeface="-apple-system"/>
            </a:endParaRPr>
          </a:p>
          <a:p>
            <a:endParaRPr lang="ru-RU" sz="800" dirty="0">
              <a:solidFill>
                <a:srgbClr val="212529"/>
              </a:solidFill>
              <a:latin typeface="-apple-system"/>
            </a:endParaRPr>
          </a:p>
          <a:p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Указание 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первой размерности является необязательным:</a:t>
            </a:r>
          </a:p>
          <a:p>
            <a:r>
              <a:rPr lang="ru-RU" sz="2400" dirty="0" err="1">
                <a:solidFill>
                  <a:srgbClr val="212529"/>
                </a:solidFill>
                <a:latin typeface="-apple-system"/>
              </a:rPr>
              <a:t>float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 А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[ ][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2]={{1.2, 1.5},{-4.0, 3.6},{2.3, -6.1},{7.3, 0.4},{0, -2.7}};</a:t>
            </a:r>
          </a:p>
          <a:p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Если 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элементов будет меньше, 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недостающие 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будут заполнены "мусором" из памяти компьютера.</a:t>
            </a:r>
          </a:p>
          <a:p>
            <a:r>
              <a:rPr lang="ru-RU" sz="2400" dirty="0" err="1">
                <a:solidFill>
                  <a:srgbClr val="212529"/>
                </a:solidFill>
                <a:latin typeface="-apple-system"/>
              </a:rPr>
              <a:t>float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 А[5][2]={{1.2, 1.5},{-4.0, 3.6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},{</a:t>
            </a:r>
            <a:r>
              <a:rPr lang="en-US" sz="2400" dirty="0" smtClean="0">
                <a:solidFill>
                  <a:srgbClr val="212529"/>
                </a:solidFill>
                <a:latin typeface="-apple-system"/>
              </a:rPr>
              <a:t>2.3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},{</a:t>
            </a:r>
            <a:r>
              <a:rPr lang="ru-RU" sz="2400" dirty="0">
                <a:solidFill>
                  <a:srgbClr val="212529"/>
                </a:solidFill>
                <a:latin typeface="-apple-system"/>
              </a:rPr>
              <a:t>7.3, 0.4},{0, -2.7</a:t>
            </a:r>
            <a:r>
              <a:rPr lang="ru-RU" sz="2400" dirty="0" smtClean="0">
                <a:solidFill>
                  <a:srgbClr val="212529"/>
                </a:solidFill>
                <a:latin typeface="-apple-system"/>
              </a:rPr>
              <a:t>}};</a:t>
            </a:r>
          </a:p>
          <a:p>
            <a:endParaRPr lang="ru-RU" sz="2400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403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8" y="1052736"/>
            <a:ext cx="6178060" cy="558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52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Объявление массива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47800"/>
            <a:ext cx="8532440" cy="5221560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Конечная именованная последовательность однотипных величин называется </a:t>
            </a:r>
            <a:r>
              <a:rPr lang="ru-RU" sz="2400" i="1" u="sng" dirty="0"/>
              <a:t>массивом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Синтаксис </a:t>
            </a:r>
            <a:r>
              <a:rPr lang="ru-RU" sz="2400" dirty="0"/>
              <a:t>объявления массива:</a:t>
            </a:r>
          </a:p>
          <a:p>
            <a:pPr marL="82296" indent="0">
              <a:buNone/>
            </a:pPr>
            <a:r>
              <a:rPr lang="ru-RU" sz="2400" dirty="0"/>
              <a:t>т</a:t>
            </a:r>
            <a:r>
              <a:rPr lang="ru-RU" sz="2400" dirty="0" smtClean="0"/>
              <a:t>ип данных имя массива </a:t>
            </a:r>
            <a:r>
              <a:rPr lang="ru-RU" sz="2400" dirty="0"/>
              <a:t>[размерность массива</a:t>
            </a:r>
            <a:r>
              <a:rPr lang="ru-RU" sz="2400" dirty="0" smtClean="0"/>
              <a:t>];</a:t>
            </a:r>
            <a:endParaRPr lang="en-US" sz="2400" dirty="0" smtClean="0"/>
          </a:p>
          <a:p>
            <a:pPr marL="82296" indent="0">
              <a:buNone/>
            </a:pPr>
            <a:endParaRPr lang="ru-RU" sz="2400" dirty="0"/>
          </a:p>
          <a:p>
            <a:r>
              <a:rPr lang="ru-RU" sz="2400" dirty="0"/>
              <a:t>Примеры:</a:t>
            </a:r>
          </a:p>
          <a:p>
            <a:pPr marL="82296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array</a:t>
            </a:r>
            <a:r>
              <a:rPr lang="ru-RU" sz="2400" dirty="0"/>
              <a:t>[45];	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dirty="0" smtClean="0"/>
              <a:t>double </a:t>
            </a:r>
            <a:r>
              <a:rPr lang="en-US" sz="2400" dirty="0" err="1"/>
              <a:t>rt</a:t>
            </a:r>
            <a:r>
              <a:rPr lang="ru-RU" sz="2400" dirty="0"/>
              <a:t>[12];			</a:t>
            </a:r>
            <a:endParaRPr lang="en-US" sz="2400" dirty="0" smtClean="0"/>
          </a:p>
          <a:p>
            <a:pPr marL="82296" indent="0">
              <a:buNone/>
            </a:pP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/>
              <a:t>int</a:t>
            </a:r>
            <a:r>
              <a:rPr lang="en-US" sz="2400" dirty="0"/>
              <a:t> ARRAY</a:t>
            </a:r>
            <a:r>
              <a:rPr lang="ru-RU" sz="2400" dirty="0"/>
              <a:t>_</a:t>
            </a:r>
            <a:r>
              <a:rPr lang="en-US" sz="2400" dirty="0" smtClean="0"/>
              <a:t>SIZE</a:t>
            </a:r>
            <a:r>
              <a:rPr lang="ru-RU" sz="2400" dirty="0" smtClean="0"/>
              <a:t> = 90;  //</a:t>
            </a:r>
            <a:r>
              <a:rPr lang="ru-RU" sz="2400" dirty="0"/>
              <a:t> </a:t>
            </a:r>
            <a:r>
              <a:rPr lang="ru-RU" sz="2400" dirty="0" smtClean="0"/>
              <a:t>объявление константы</a:t>
            </a:r>
            <a:endParaRPr lang="ru-RU" sz="2400" dirty="0"/>
          </a:p>
          <a:p>
            <a:pPr marL="82296" indent="0">
              <a:buNone/>
            </a:pPr>
            <a:r>
              <a:rPr lang="en-US" sz="2400" dirty="0"/>
              <a:t>float alp</a:t>
            </a:r>
            <a:r>
              <a:rPr lang="ru-RU" sz="2400" dirty="0"/>
              <a:t>[</a:t>
            </a:r>
            <a:r>
              <a:rPr lang="en-US" sz="2400" dirty="0"/>
              <a:t>ARRAY</a:t>
            </a:r>
            <a:r>
              <a:rPr lang="ru-RU" sz="2400" dirty="0"/>
              <a:t>_</a:t>
            </a:r>
            <a:r>
              <a:rPr lang="en-US" sz="2400" dirty="0"/>
              <a:t>SIZE</a:t>
            </a:r>
            <a:r>
              <a:rPr lang="ru-RU" sz="2400" dirty="0"/>
              <a:t>]; 	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3633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1141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пример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780949"/>
            <a:ext cx="9036496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//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матрице размером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4х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ru-RU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максимальные элементы каждой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строки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 smtClean="0">
                <a:latin typeface="Tw Cen MT Condensed" panose="020B0606020104020203" pitchFamily="34" charset="0"/>
                <a:ea typeface="Times New Roman" panose="02020603050405020304" pitchFamily="18" charset="0"/>
              </a:rPr>
              <a:t>#</a:t>
            </a:r>
            <a:r>
              <a:rPr lang="en-US" sz="2400" dirty="0" smtClean="0"/>
              <a:t>include&lt;</a:t>
            </a:r>
            <a:r>
              <a:rPr lang="en-US" sz="2400" dirty="0" err="1" smtClean="0"/>
              <a:t>iostream</a:t>
            </a:r>
            <a:r>
              <a:rPr lang="en-US" sz="2400" dirty="0"/>
              <a:t>&gt; </a:t>
            </a:r>
            <a:endParaRPr lang="ru-RU" sz="2400" dirty="0"/>
          </a:p>
          <a:p>
            <a:pPr>
              <a:spcAft>
                <a:spcPts val="0"/>
              </a:spcAft>
            </a:pPr>
            <a:r>
              <a:rPr lang="en-US" sz="2400" dirty="0"/>
              <a:t>using namespace </a:t>
            </a:r>
            <a:r>
              <a:rPr lang="en-US" sz="2400" dirty="0" err="1"/>
              <a:t>std</a:t>
            </a:r>
            <a:r>
              <a:rPr lang="en-US" sz="2400" dirty="0"/>
              <a:t>;</a:t>
            </a:r>
            <a:endParaRPr lang="ru-RU" sz="2400" dirty="0"/>
          </a:p>
          <a:p>
            <a:pPr>
              <a:spcAft>
                <a:spcPts val="0"/>
              </a:spcAft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 ( )</a:t>
            </a:r>
            <a:endParaRPr lang="ru-RU" sz="2400" dirty="0"/>
          </a:p>
          <a:p>
            <a:pPr>
              <a:spcAft>
                <a:spcPts val="0"/>
              </a:spcAft>
            </a:pPr>
            <a:r>
              <a:rPr lang="ru-RU" sz="2400" dirty="0"/>
              <a:t>{ </a:t>
            </a:r>
            <a:r>
              <a:rPr lang="en-US" sz="2400" dirty="0" smtClean="0"/>
              <a:t>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/>
              <a:t>int</a:t>
            </a:r>
            <a:r>
              <a:rPr lang="en-US" sz="2400" dirty="0"/>
              <a:t> I</a:t>
            </a:r>
            <a:r>
              <a:rPr lang="ru-RU" sz="2400" dirty="0"/>
              <a:t> =</a:t>
            </a:r>
            <a:r>
              <a:rPr lang="ru-RU" sz="2400" dirty="0" smtClean="0"/>
              <a:t>4;</a:t>
            </a:r>
            <a:r>
              <a:rPr lang="en-US" sz="2400" dirty="0" smtClean="0"/>
              <a:t>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/>
              <a:t>int</a:t>
            </a:r>
            <a:r>
              <a:rPr lang="en-US" sz="2400" dirty="0"/>
              <a:t> J</a:t>
            </a:r>
            <a:r>
              <a:rPr lang="ru-RU" sz="2400" dirty="0"/>
              <a:t> </a:t>
            </a:r>
            <a:r>
              <a:rPr lang="ru-RU" sz="2400" dirty="0" smtClean="0"/>
              <a:t>=</a:t>
            </a:r>
            <a:r>
              <a:rPr lang="en-US" sz="2400" dirty="0" smtClean="0"/>
              <a:t>5</a:t>
            </a:r>
            <a:r>
              <a:rPr lang="ru-RU" sz="2400" dirty="0" smtClean="0"/>
              <a:t>; </a:t>
            </a:r>
            <a:r>
              <a:rPr lang="ru-RU" sz="2400" dirty="0"/>
              <a:t>	</a:t>
            </a:r>
          </a:p>
          <a:p>
            <a:pPr>
              <a:spcAft>
                <a:spcPts val="0"/>
              </a:spcAft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m[I][J</a:t>
            </a:r>
            <a:r>
              <a:rPr lang="en-US" sz="2400" dirty="0" smtClean="0"/>
              <a:t>]={4</a:t>
            </a:r>
            <a:r>
              <a:rPr lang="en-US" sz="2400" dirty="0"/>
              <a:t>, 7, 0, 9, 6, 2, 3, 68, 23, 0, -6, 3, 8, 5, 7, 9, -4, 3, 1, </a:t>
            </a:r>
            <a:r>
              <a:rPr lang="en-US" sz="2400" dirty="0" smtClean="0"/>
              <a:t>3};</a:t>
            </a:r>
            <a:endParaRPr lang="ru-RU" sz="2400" dirty="0"/>
          </a:p>
          <a:p>
            <a:pPr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nmax</a:t>
            </a:r>
            <a:r>
              <a:rPr lang="en-US" sz="2400" dirty="0"/>
              <a:t>, </a:t>
            </a:r>
            <a:r>
              <a:rPr lang="en-US" sz="2400" dirty="0" err="1"/>
              <a:t>i</a:t>
            </a:r>
            <a:r>
              <a:rPr lang="en-US" sz="2400" dirty="0"/>
              <a:t>, j;</a:t>
            </a:r>
            <a:endParaRPr lang="ru-RU" sz="2400" dirty="0"/>
          </a:p>
          <a:p>
            <a:pPr>
              <a:spcAft>
                <a:spcPts val="0"/>
              </a:spcAft>
            </a:pPr>
            <a:r>
              <a:rPr lang="en-US" sz="2400" dirty="0"/>
              <a:t>   for ( 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I; </a:t>
            </a:r>
            <a:r>
              <a:rPr lang="en-US" sz="2400" dirty="0" err="1"/>
              <a:t>i</a:t>
            </a:r>
            <a:r>
              <a:rPr lang="en-US" sz="2400" dirty="0"/>
              <a:t>++) 	</a:t>
            </a:r>
            <a:endParaRPr lang="ru-RU" sz="2400" dirty="0"/>
          </a:p>
          <a:p>
            <a:pPr>
              <a:spcAft>
                <a:spcPts val="0"/>
              </a:spcAft>
            </a:pPr>
            <a:r>
              <a:rPr lang="en-US" sz="2400" dirty="0" smtClean="0"/>
              <a:t>     { </a:t>
            </a:r>
            <a:r>
              <a:rPr lang="en-US" sz="2400" dirty="0" err="1" smtClean="0"/>
              <a:t>nmax</a:t>
            </a:r>
            <a:r>
              <a:rPr lang="en-US" sz="2400" dirty="0" smtClean="0"/>
              <a:t> </a:t>
            </a:r>
            <a:r>
              <a:rPr lang="en-US" sz="2400" dirty="0"/>
              <a:t>=  0 ;</a:t>
            </a:r>
            <a:endParaRPr lang="ru-RU" sz="2400" dirty="0"/>
          </a:p>
          <a:p>
            <a:pPr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dirty="0" smtClean="0"/>
              <a:t>     for </a:t>
            </a:r>
            <a:r>
              <a:rPr lang="en-US" sz="2400" dirty="0"/>
              <a:t>(  j = 1; j &lt; J; </a:t>
            </a:r>
            <a:r>
              <a:rPr lang="en-US" sz="2400" dirty="0" err="1"/>
              <a:t>j++</a:t>
            </a:r>
            <a:r>
              <a:rPr lang="en-US" sz="2400" dirty="0"/>
              <a:t> )	</a:t>
            </a:r>
            <a:endParaRPr lang="ru-RU" sz="2400" dirty="0"/>
          </a:p>
          <a:p>
            <a:pPr>
              <a:spcAft>
                <a:spcPts val="0"/>
              </a:spcAft>
            </a:pPr>
            <a:r>
              <a:rPr lang="en-US" sz="2400" dirty="0" smtClean="0"/>
              <a:t>               if  </a:t>
            </a:r>
            <a:r>
              <a:rPr lang="en-US" sz="2400" dirty="0"/>
              <a:t>( m [ </a:t>
            </a:r>
            <a:r>
              <a:rPr lang="en-US" sz="2400" dirty="0" err="1"/>
              <a:t>i</a:t>
            </a:r>
            <a:r>
              <a:rPr lang="en-US" sz="2400" dirty="0"/>
              <a:t> ][ j ] &gt; m [ </a:t>
            </a:r>
            <a:r>
              <a:rPr lang="en-US" sz="2400" dirty="0" err="1"/>
              <a:t>i</a:t>
            </a:r>
            <a:r>
              <a:rPr lang="en-US" sz="2400" dirty="0"/>
              <a:t> ][ </a:t>
            </a:r>
            <a:r>
              <a:rPr lang="en-US" sz="2400" dirty="0" err="1"/>
              <a:t>nmax</a:t>
            </a:r>
            <a:r>
              <a:rPr lang="en-US" sz="2400" dirty="0"/>
              <a:t> </a:t>
            </a:r>
            <a:r>
              <a:rPr lang="en-US" sz="2400" dirty="0" smtClean="0"/>
              <a:t>] )</a:t>
            </a:r>
            <a:r>
              <a:rPr lang="en-US" sz="2400" dirty="0"/>
              <a:t>	 </a:t>
            </a:r>
            <a:r>
              <a:rPr lang="en-US" sz="2400" dirty="0" err="1"/>
              <a:t>nmax</a:t>
            </a:r>
            <a:r>
              <a:rPr lang="en-US" sz="2400" dirty="0"/>
              <a:t> =  j ;</a:t>
            </a:r>
            <a:endParaRPr lang="ru-RU" sz="2400" dirty="0"/>
          </a:p>
          <a:p>
            <a:pPr>
              <a:spcAft>
                <a:spcPts val="0"/>
              </a:spcAft>
            </a:pPr>
            <a:r>
              <a:rPr lang="en-US" sz="2400" dirty="0" smtClean="0"/>
              <a:t>  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/>
              <a:t>&lt;&lt; “</a:t>
            </a:r>
            <a:r>
              <a:rPr lang="ru-RU" sz="2400" dirty="0"/>
              <a:t>максимум</a:t>
            </a:r>
            <a:r>
              <a:rPr lang="en-US" sz="2400" dirty="0"/>
              <a:t>” &lt;&lt; </a:t>
            </a:r>
            <a:r>
              <a:rPr lang="en-US" sz="2400" dirty="0" err="1"/>
              <a:t>i</a:t>
            </a:r>
            <a:r>
              <a:rPr lang="ru-RU" sz="2400" dirty="0"/>
              <a:t> </a:t>
            </a:r>
            <a:r>
              <a:rPr lang="en-US" sz="2400" dirty="0"/>
              <a:t>&lt;&lt; “</a:t>
            </a:r>
            <a:r>
              <a:rPr lang="ru-RU" sz="2400" dirty="0"/>
              <a:t>строки</a:t>
            </a:r>
            <a:r>
              <a:rPr lang="en-US" sz="2400" dirty="0"/>
              <a:t> </a:t>
            </a:r>
            <a:r>
              <a:rPr lang="ru-RU" sz="2400" dirty="0"/>
              <a:t>равен</a:t>
            </a:r>
            <a:r>
              <a:rPr lang="en-US" sz="2400" dirty="0"/>
              <a:t>” &lt;&lt; </a:t>
            </a:r>
            <a:endParaRPr lang="en-US" sz="2400" dirty="0" smtClean="0"/>
          </a:p>
          <a:p>
            <a:pPr>
              <a:spcAft>
                <a:spcPts val="0"/>
              </a:spcAft>
            </a:pPr>
            <a:r>
              <a:rPr lang="en-US" sz="2400" dirty="0" smtClean="0"/>
              <a:t>       m </a:t>
            </a:r>
            <a:r>
              <a:rPr lang="en-US" sz="2400" dirty="0"/>
              <a:t>[ </a:t>
            </a:r>
            <a:r>
              <a:rPr lang="en-US" sz="2400" dirty="0" err="1"/>
              <a:t>i</a:t>
            </a:r>
            <a:r>
              <a:rPr lang="en-US" sz="2400" dirty="0"/>
              <a:t> ][ </a:t>
            </a:r>
            <a:r>
              <a:rPr lang="en-US" sz="2400" dirty="0" err="1"/>
              <a:t>nmax</a:t>
            </a:r>
            <a:r>
              <a:rPr lang="en-US" sz="2400" dirty="0"/>
              <a:t> ])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  <a:endParaRPr lang="ru-RU" sz="2400" dirty="0"/>
          </a:p>
          <a:p>
            <a:pPr>
              <a:spcAft>
                <a:spcPts val="0"/>
              </a:spcAft>
            </a:pPr>
            <a:r>
              <a:rPr lang="en-US" sz="2400" dirty="0"/>
              <a:t> </a:t>
            </a:r>
            <a:r>
              <a:rPr lang="en-US" sz="2400" dirty="0" smtClean="0"/>
              <a:t>     }</a:t>
            </a:r>
            <a:endParaRPr lang="ru-RU" sz="2400" dirty="0"/>
          </a:p>
          <a:p>
            <a:pPr>
              <a:spcAft>
                <a:spcPts val="0"/>
              </a:spcAft>
            </a:pPr>
            <a:r>
              <a:rPr lang="en-US" sz="2400" dirty="0"/>
              <a:t> </a:t>
            </a:r>
            <a:r>
              <a:rPr lang="en-US" sz="2400" dirty="0" smtClean="0"/>
              <a:t>  return </a:t>
            </a:r>
            <a:r>
              <a:rPr lang="en-US" sz="2400" dirty="0"/>
              <a:t>0;</a:t>
            </a:r>
            <a:endParaRPr lang="ru-RU" sz="2400" dirty="0"/>
          </a:p>
          <a:p>
            <a:pPr>
              <a:spcAft>
                <a:spcPts val="0"/>
              </a:spcAft>
            </a:pPr>
            <a:r>
              <a:rPr lang="en-US" sz="2400" dirty="0" smtClean="0"/>
              <a:t> </a:t>
            </a:r>
            <a:r>
              <a:rPr lang="ru-RU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333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СПАСИБО ЗА ВНИМАНИЕ!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00808"/>
            <a:ext cx="4852392" cy="48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Инициализация массива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988840"/>
            <a:ext cx="8352928" cy="4824536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a[5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90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71, 45,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lang="ru-R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endParaRPr lang="ru-R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Количество элементов не может быть больше указанной размерности, но может быть меньше.</a:t>
            </a:r>
          </a:p>
          <a:p>
            <a:pPr marL="82296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a[5]</a:t>
            </a:r>
            <a:r>
              <a:rPr lang="ru-RU" sz="2400" dirty="0"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ru-RU" sz="2400" dirty="0"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ru-RU" sz="2400" dirty="0">
                <a:cs typeface="Calibri" panose="020F0502020204030204" pitchFamily="34" charset="0"/>
              </a:rPr>
              <a:t> </a:t>
            </a:r>
            <a:r>
              <a:rPr lang="en-US" sz="2400" dirty="0" smtClean="0">
                <a:cs typeface="Calibri" panose="020F0502020204030204" pitchFamily="34" charset="0"/>
              </a:rPr>
              <a:t>1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-9, 1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lang="ru-R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endParaRPr lang="ru-R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инициализации размерность массива  можно не указывать, она будет определена автоматически.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float x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[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] = { 4.22, 8.15, -19.72 }; </a:t>
            </a:r>
          </a:p>
          <a:p>
            <a:pPr marL="82296" indent="0"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nsigned array [6] = {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5, 7, 9, 11,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13, 15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4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091" y="49933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Доступ к элементам массива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047410"/>
            <a:ext cx="7890080" cy="505164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ru-RU" sz="2400" dirty="0" err="1" smtClean="0"/>
              <a:t>float</a:t>
            </a:r>
            <a:r>
              <a:rPr lang="ru-RU" sz="2400" dirty="0" smtClean="0"/>
              <a:t> </a:t>
            </a:r>
            <a:r>
              <a:rPr lang="ru-RU" sz="2400" dirty="0"/>
              <a:t>y[5]= {0.7, 1.9, 8.4, 3.1 };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41680"/>
            <a:ext cx="8460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 С++ не осуществляется проверка значений индексов на выход за пределы массива, ни в процессе компиляции, ни в процессе выполнения программы. </a:t>
            </a:r>
          </a:p>
          <a:p>
            <a:r>
              <a:rPr lang="ru-RU" sz="2400" dirty="0" smtClean="0"/>
              <a:t> y[5]=2; </a:t>
            </a:r>
          </a:p>
          <a:p>
            <a:r>
              <a:rPr lang="ru-RU" sz="2400" dirty="0" smtClean="0"/>
              <a:t>сохранит значение 2 в ячейке памяти, следующей за ячейкой, соответствующей последнему элементу массива. </a:t>
            </a:r>
            <a:r>
              <a:rPr lang="ru-RU" sz="2400" dirty="0"/>
              <a:t>С</a:t>
            </a:r>
            <a:r>
              <a:rPr lang="ru-RU" sz="2400" dirty="0" smtClean="0"/>
              <a:t>тарое значение данной ячейки будет затерто. </a:t>
            </a:r>
          </a:p>
          <a:p>
            <a:r>
              <a:rPr lang="ru-RU" sz="2400" dirty="0" smtClean="0"/>
              <a:t>Поэтому </a:t>
            </a:r>
            <a:r>
              <a:rPr lang="ru-RU" sz="2400" b="1" i="1" dirty="0" smtClean="0"/>
              <a:t>проверка значения индекса – обязанность программиста.</a:t>
            </a:r>
            <a:endParaRPr lang="ru-RU" sz="2400" b="1" i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" y="1610813"/>
            <a:ext cx="9716358" cy="183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77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0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Операции над элементами МАССИВА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447800"/>
            <a:ext cx="8034096" cy="514955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dirty="0"/>
              <a:t>К элементам массива можно применять все операции, допустимые для обычной переменной </a:t>
            </a:r>
            <a:r>
              <a:rPr lang="ru-RU" sz="2400" dirty="0" smtClean="0"/>
              <a:t>типа. </a:t>
            </a:r>
          </a:p>
          <a:p>
            <a:pPr marL="82296" indent="0">
              <a:buNone/>
            </a:pPr>
            <a:endParaRPr lang="ru-RU" sz="2400" dirty="0" smtClean="0"/>
          </a:p>
          <a:p>
            <a:pPr marL="82296" indent="0">
              <a:buNone/>
            </a:pPr>
            <a:r>
              <a:rPr lang="ru-RU" sz="2400" dirty="0" smtClean="0"/>
              <a:t>y[0</a:t>
            </a:r>
            <a:r>
              <a:rPr lang="ru-RU" sz="2400" dirty="0"/>
              <a:t>]=56;</a:t>
            </a:r>
          </a:p>
          <a:p>
            <a:pPr marL="82296" indent="0">
              <a:buNone/>
            </a:pPr>
            <a:endParaRPr lang="ru-RU" sz="2400" dirty="0" smtClean="0"/>
          </a:p>
          <a:p>
            <a:pPr marL="82296" indent="0">
              <a:buNone/>
            </a:pPr>
            <a:r>
              <a:rPr lang="ru-RU" sz="2400" dirty="0" smtClean="0"/>
              <a:t>y[2</a:t>
            </a:r>
            <a:r>
              <a:rPr lang="ru-RU" sz="2400" dirty="0"/>
              <a:t>]=7*y[0]+3;</a:t>
            </a:r>
          </a:p>
          <a:p>
            <a:pPr marL="82296" indent="0">
              <a:buNone/>
            </a:pPr>
            <a:endParaRPr lang="ru-RU" sz="2400" dirty="0" smtClean="0"/>
          </a:p>
          <a:p>
            <a:pPr marL="82296" indent="0">
              <a:buNone/>
            </a:pPr>
            <a:r>
              <a:rPr lang="ru-RU" sz="2400" dirty="0" err="1" smtClean="0"/>
              <a:t>cin</a:t>
            </a:r>
            <a:r>
              <a:rPr lang="ru-RU" sz="2400" dirty="0" smtClean="0"/>
              <a:t> </a:t>
            </a:r>
            <a:r>
              <a:rPr lang="ru-RU" sz="2400" dirty="0"/>
              <a:t>&gt;&gt; y[0];	</a:t>
            </a:r>
            <a:r>
              <a:rPr lang="ru-RU" sz="2400" dirty="0" err="1"/>
              <a:t>cout</a:t>
            </a:r>
            <a:r>
              <a:rPr lang="ru-RU" sz="2400" dirty="0"/>
              <a:t> &lt;&lt; y[1];</a:t>
            </a:r>
          </a:p>
          <a:p>
            <a:pPr marL="82296" indent="0">
              <a:buNone/>
            </a:pPr>
            <a:endParaRPr lang="ru-RU" sz="2400" dirty="0" smtClean="0"/>
          </a:p>
          <a:p>
            <a:pPr marL="82296" indent="0">
              <a:buNone/>
            </a:pPr>
            <a:r>
              <a:rPr lang="ru-RU" sz="2400" dirty="0" smtClean="0"/>
              <a:t>x </a:t>
            </a:r>
            <a:r>
              <a:rPr lang="ru-RU" sz="2400" dirty="0"/>
              <a:t>= </a:t>
            </a:r>
            <a:r>
              <a:rPr lang="ru-RU" sz="2400" dirty="0" err="1"/>
              <a:t>sqrt</a:t>
            </a:r>
            <a:r>
              <a:rPr lang="ru-RU" sz="2400" dirty="0"/>
              <a:t> (y[1]);</a:t>
            </a: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3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290054" cy="14996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Пример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47800"/>
            <a:ext cx="8784976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#include</a:t>
            </a:r>
            <a:r>
              <a:rPr lang="en-US" sz="2400" dirty="0"/>
              <a:t>&lt; </a:t>
            </a:r>
            <a:r>
              <a:rPr lang="en-US" sz="2400" dirty="0" err="1" smtClean="0"/>
              <a:t>iostream</a:t>
            </a:r>
            <a:r>
              <a:rPr lang="en-US" sz="2400" dirty="0" smtClean="0"/>
              <a:t>&gt;</a:t>
            </a:r>
          </a:p>
          <a:p>
            <a:pPr marL="82296" indent="0">
              <a:buNone/>
            </a:pPr>
            <a:r>
              <a:rPr lang="en-US" sz="2400" dirty="0"/>
              <a:t>u</a:t>
            </a:r>
            <a:r>
              <a:rPr lang="en-US" sz="2400" dirty="0" smtClean="0"/>
              <a:t>sing namespace </a:t>
            </a:r>
            <a:r>
              <a:rPr lang="en-US" sz="2400" dirty="0" err="1" smtClean="0"/>
              <a:t>std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82296" indent="0">
              <a:buNone/>
            </a:pPr>
            <a:endParaRPr lang="en-US" sz="1200" dirty="0"/>
          </a:p>
          <a:p>
            <a:pPr marL="82296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 </a:t>
            </a:r>
            <a:r>
              <a:rPr lang="en-US" sz="2400" dirty="0"/>
              <a:t>( )</a:t>
            </a:r>
          </a:p>
          <a:p>
            <a:pPr marL="82296" indent="0">
              <a:buNone/>
            </a:pPr>
            <a:r>
              <a:rPr lang="en-US" sz="2400" dirty="0" smtClean="0"/>
              <a:t>{</a:t>
            </a:r>
          </a:p>
          <a:p>
            <a:pPr marL="82296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days[ 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  <a:r>
              <a:rPr lang="en-US" sz="2400" dirty="0"/>
              <a:t>31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28,</a:t>
            </a:r>
            <a:r>
              <a:rPr lang="ru-RU" sz="2400" dirty="0" smtClean="0"/>
              <a:t> </a:t>
            </a:r>
            <a:r>
              <a:rPr lang="en-US" sz="2400" dirty="0" smtClean="0"/>
              <a:t>31,</a:t>
            </a:r>
            <a:r>
              <a:rPr lang="ru-RU" sz="2400" dirty="0" smtClean="0"/>
              <a:t> </a:t>
            </a:r>
            <a:r>
              <a:rPr lang="en-US" sz="2400" dirty="0" smtClean="0"/>
              <a:t>30,</a:t>
            </a:r>
            <a:r>
              <a:rPr lang="ru-RU" sz="2400" dirty="0" smtClean="0"/>
              <a:t> </a:t>
            </a:r>
            <a:r>
              <a:rPr lang="en-US" sz="2400" dirty="0" smtClean="0"/>
              <a:t>31</a:t>
            </a:r>
            <a:r>
              <a:rPr lang="en-US" sz="2400" dirty="0"/>
              <a:t>, 30, 31, 31, 30, 31, 30, 31};</a:t>
            </a:r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r>
              <a:rPr lang="en-US" sz="2400" dirty="0"/>
              <a:t>for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ind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</a:t>
            </a:r>
            <a:r>
              <a:rPr lang="en-US" sz="2400" dirty="0"/>
              <a:t>; </a:t>
            </a:r>
            <a:r>
              <a:rPr lang="en-US" sz="2400" dirty="0" err="1" smtClean="0"/>
              <a:t>ind</a:t>
            </a:r>
            <a:r>
              <a:rPr lang="ru-RU" sz="2400" dirty="0" smtClean="0"/>
              <a:t> </a:t>
            </a:r>
            <a:r>
              <a:rPr lang="en-US" sz="2400" dirty="0" smtClean="0"/>
              <a:t>&lt;s</a:t>
            </a:r>
            <a:r>
              <a:rPr lang="ru-RU" sz="2400" dirty="0" smtClean="0"/>
              <a:t> </a:t>
            </a:r>
            <a:r>
              <a:rPr lang="en-US" sz="2400" dirty="0" err="1" smtClean="0"/>
              <a:t>izeof</a:t>
            </a:r>
            <a:r>
              <a:rPr lang="en-US" sz="2400" dirty="0" smtClean="0"/>
              <a:t>(days</a:t>
            </a:r>
            <a:r>
              <a:rPr lang="en-US" sz="2400" dirty="0"/>
              <a:t>)/(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)); </a:t>
            </a:r>
            <a:r>
              <a:rPr lang="en-US" sz="2400" dirty="0" err="1" smtClean="0"/>
              <a:t>ind</a:t>
            </a:r>
            <a:r>
              <a:rPr lang="en-US" sz="2400" dirty="0" smtClean="0"/>
              <a:t>++)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 </a:t>
            </a:r>
            <a:r>
              <a:rPr lang="en-US" sz="2400" dirty="0"/>
              <a:t>&lt;&lt; “</a:t>
            </a:r>
            <a:r>
              <a:rPr lang="ru-RU" sz="2400" dirty="0"/>
              <a:t>месяц” &lt;&lt; </a:t>
            </a:r>
            <a:r>
              <a:rPr lang="en-US" sz="2400" dirty="0" smtClean="0"/>
              <a:t>ind+1 </a:t>
            </a:r>
            <a:r>
              <a:rPr lang="en-US" sz="2400" dirty="0"/>
              <a:t>&lt;&lt; “ </a:t>
            </a:r>
            <a:r>
              <a:rPr lang="ru-RU" sz="2400" dirty="0"/>
              <a:t>имеет” &lt;&lt; </a:t>
            </a:r>
            <a:r>
              <a:rPr lang="en-US" sz="2400" dirty="0" smtClean="0"/>
              <a:t>days[</a:t>
            </a:r>
            <a:r>
              <a:rPr lang="en-US" sz="2400" dirty="0" err="1" smtClean="0"/>
              <a:t>ind</a:t>
            </a:r>
            <a:r>
              <a:rPr lang="en-US" sz="2400" dirty="0" smtClean="0"/>
              <a:t>] </a:t>
            </a:r>
            <a:r>
              <a:rPr lang="en-US" sz="2400" dirty="0"/>
              <a:t>&lt;&lt; “</a:t>
            </a:r>
            <a:r>
              <a:rPr lang="ru-RU" sz="2400" dirty="0"/>
              <a:t>дней \</a:t>
            </a:r>
            <a:r>
              <a:rPr lang="en-US" sz="2400" dirty="0"/>
              <a:t>n</a:t>
            </a:r>
            <a:r>
              <a:rPr lang="en-US" sz="2400" dirty="0" smtClean="0"/>
              <a:t>”;</a:t>
            </a:r>
          </a:p>
          <a:p>
            <a:pPr marL="82296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eturn 0;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/>
              <a:t>}</a:t>
            </a:r>
          </a:p>
          <a:p>
            <a:pPr marL="822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47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О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пределение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2084832"/>
            <a:ext cx="8052376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 разработке программного обеспечения  очень распространенной операцией является сортировка значений, т.е. расположение элементов в некотором порядке (например, слов по алфавиту или чисел в возрастающем или убывающем порядке). </a:t>
            </a:r>
          </a:p>
          <a:p>
            <a:pPr marL="0" indent="0">
              <a:buNone/>
            </a:pPr>
            <a:r>
              <a:rPr lang="ru-RU" sz="2400" dirty="0" smtClean="0"/>
              <a:t>Один из способов сортировки – пузырьковый. </a:t>
            </a:r>
          </a:p>
          <a:p>
            <a:pPr marL="0" indent="0">
              <a:buNone/>
            </a:pPr>
            <a:r>
              <a:rPr lang="ru-RU" sz="2400" dirty="0" smtClean="0"/>
              <a:t>В нем попарно сравниваются рядом стоящие элементы, и если второй больше первого (при сортировке по убыванию) элементы меняются местами.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643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Пример сортировки по убыванию пузырьком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26042"/>
            <a:ext cx="85153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162" y="33888"/>
            <a:ext cx="7498080" cy="1143000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Блок-схема </a:t>
            </a:r>
            <a:r>
              <a:rPr lang="ru-RU" dirty="0" smtClean="0"/>
              <a:t>				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60117"/>
            <a:ext cx="8459609" cy="577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169</TotalTime>
  <Words>650</Words>
  <Application>Microsoft Office PowerPoint</Application>
  <PresentationFormat>Экран (4:3)</PresentationFormat>
  <Paragraphs>141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Calibri</vt:lpstr>
      <vt:lpstr>Times New Roman</vt:lpstr>
      <vt:lpstr>Tw Cen MT</vt:lpstr>
      <vt:lpstr>Tw Cen MT Condensed</vt:lpstr>
      <vt:lpstr>Wingdings 3</vt:lpstr>
      <vt:lpstr>Интеграл</vt:lpstr>
      <vt:lpstr>Программирование</vt:lpstr>
      <vt:lpstr>Объявление массива</vt:lpstr>
      <vt:lpstr>Инициализация массива</vt:lpstr>
      <vt:lpstr>Доступ к элементам массива</vt:lpstr>
      <vt:lpstr>Операции над элементами МАССИВА</vt:lpstr>
      <vt:lpstr>Пример</vt:lpstr>
      <vt:lpstr>Определение</vt:lpstr>
      <vt:lpstr>Пример сортировки по убыванию пузырьком</vt:lpstr>
      <vt:lpstr>Блок-схема      </vt:lpstr>
      <vt:lpstr>Пример программы    </vt:lpstr>
      <vt:lpstr>Модификация метода</vt:lpstr>
      <vt:lpstr>Метод прямого выбора</vt:lpstr>
      <vt:lpstr>Метод прямого выбора  ( Фрагмент программы)</vt:lpstr>
      <vt:lpstr>Сортировка по возрастанию</vt:lpstr>
      <vt:lpstr>Другие методы сортировки </vt:lpstr>
      <vt:lpstr>Многомерные массивы</vt:lpstr>
      <vt:lpstr>Двумерные массивы</vt:lpstr>
      <vt:lpstr>Инициализация </vt:lpstr>
      <vt:lpstr>Презентация PowerPoint</vt:lpstr>
      <vt:lpstr>пример</vt:lpstr>
      <vt:lpstr>СПАСИБО ЗА ВНИМАНИЕ!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user</dc:creator>
  <cp:lastModifiedBy>Пользователь</cp:lastModifiedBy>
  <cp:revision>12</cp:revision>
  <dcterms:created xsi:type="dcterms:W3CDTF">2020-10-07T12:03:23Z</dcterms:created>
  <dcterms:modified xsi:type="dcterms:W3CDTF">2024-02-08T14:21:31Z</dcterms:modified>
</cp:coreProperties>
</file>