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57" r:id="rId4"/>
    <p:sldId id="26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4" r:id="rId18"/>
    <p:sldId id="266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1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2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6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5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6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4182A5-F941-439E-B38C-6247D8BE3ADC}" type="datetimeFigureOut">
              <a:rPr lang="ru-RU" smtClean="0"/>
              <a:pPr/>
              <a:t>08.01.2024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DF9414-909E-4EAD-A039-FF5B9920731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Программирование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 Состав языка С++. Операции. Переменные. Операторы ввода-вывода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59766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8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 ввода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6149" y="1196752"/>
            <a:ext cx="79928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Number, value1, value2;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 &gt;&gt; Number;</a:t>
            </a:r>
          </a:p>
          <a:p>
            <a:endParaRPr lang="en-US" sz="2400" dirty="0" smtClean="0"/>
          </a:p>
          <a:p>
            <a:r>
              <a:rPr lang="en-US" sz="2400" dirty="0" err="1"/>
              <a:t>c</a:t>
            </a:r>
            <a:r>
              <a:rPr lang="en-US" sz="2400" dirty="0" err="1" smtClean="0"/>
              <a:t>out</a:t>
            </a:r>
            <a:r>
              <a:rPr lang="en-US" sz="2400" dirty="0" smtClean="0"/>
              <a:t>&lt;&lt; “input value1, value2”;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in</a:t>
            </a:r>
            <a:r>
              <a:rPr lang="en-US" sz="2400" dirty="0" smtClean="0"/>
              <a:t>&gt;&gt;value1&gt;&gt;value2;</a:t>
            </a:r>
          </a:p>
          <a:p>
            <a:endParaRPr lang="en-US" sz="2400" dirty="0"/>
          </a:p>
          <a:p>
            <a:r>
              <a:rPr lang="en-US" sz="2400" dirty="0" err="1"/>
              <a:t>iostream</a:t>
            </a:r>
            <a:r>
              <a:rPr lang="ru-RU" sz="2400" dirty="0"/>
              <a:t>.</a:t>
            </a:r>
            <a:r>
              <a:rPr lang="en-US" sz="2400" dirty="0" smtClean="0"/>
              <a:t>h  </a:t>
            </a:r>
            <a:r>
              <a:rPr lang="ru-RU" sz="2400" dirty="0" smtClean="0"/>
              <a:t>или </a:t>
            </a:r>
            <a:r>
              <a:rPr lang="en-US" sz="2400" dirty="0" err="1" smtClean="0"/>
              <a:t>iostream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b="1" i="1" dirty="0" smtClean="0"/>
              <a:t>Директива препроцессора</a:t>
            </a:r>
          </a:p>
          <a:p>
            <a:endParaRPr lang="ru-RU" sz="2400" b="1" i="1" dirty="0"/>
          </a:p>
          <a:p>
            <a:r>
              <a:rPr lang="en-US" sz="2400" dirty="0" smtClean="0"/>
              <a:t>#include &lt;</a:t>
            </a:r>
            <a:r>
              <a:rPr lang="en-US" sz="2400" dirty="0" err="1"/>
              <a:t>iostream</a:t>
            </a:r>
            <a:r>
              <a:rPr lang="ru-RU" sz="2400" dirty="0"/>
              <a:t>.</a:t>
            </a:r>
            <a:r>
              <a:rPr lang="en-US" sz="2400" dirty="0" smtClean="0"/>
              <a:t>h&gt;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13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900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Структура программы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268760"/>
            <a:ext cx="79928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Директива </a:t>
            </a:r>
          </a:p>
          <a:p>
            <a:r>
              <a:rPr lang="ru-RU" sz="2400" dirty="0" smtClean="0"/>
              <a:t>Препроцессора</a:t>
            </a:r>
            <a:r>
              <a:rPr lang="ru-RU" sz="2400" dirty="0" smtClean="0"/>
              <a:t>        </a:t>
            </a:r>
            <a:r>
              <a:rPr lang="ru-RU" sz="2400" dirty="0" smtClean="0"/>
              <a:t>#</a:t>
            </a:r>
            <a:r>
              <a:rPr lang="ru-RU" sz="2400" dirty="0" err="1" smtClean="0"/>
              <a:t>include</a:t>
            </a:r>
            <a:r>
              <a:rPr lang="ru-RU" sz="2400" dirty="0" smtClean="0"/>
              <a:t> </a:t>
            </a:r>
            <a:r>
              <a:rPr lang="ru-RU" sz="2400" dirty="0" smtClean="0"/>
              <a:t>&lt;</a:t>
            </a:r>
            <a:r>
              <a:rPr lang="ru-RU" sz="2400" dirty="0" err="1" smtClean="0"/>
              <a:t>iostream.h</a:t>
            </a:r>
            <a:r>
              <a:rPr lang="ru-RU" sz="2400" dirty="0" smtClean="0"/>
              <a:t>&gt;	</a:t>
            </a:r>
          </a:p>
          <a:p>
            <a:r>
              <a:rPr lang="ru-RU" sz="2400" dirty="0" smtClean="0"/>
              <a:t>	</a:t>
            </a:r>
          </a:p>
          <a:p>
            <a:r>
              <a:rPr lang="ru-RU" sz="2400" dirty="0" smtClean="0"/>
              <a:t>Заголовок	</a:t>
            </a:r>
            <a:r>
              <a:rPr lang="ru-RU" sz="2400" dirty="0" smtClean="0"/>
              <a:t>           тип  </a:t>
            </a:r>
            <a:r>
              <a:rPr lang="ru-RU" sz="2400" dirty="0" smtClean="0"/>
              <a:t>имя функции (список параметров )	</a:t>
            </a:r>
          </a:p>
          <a:p>
            <a:r>
              <a:rPr lang="ru-RU" sz="2400" dirty="0" smtClean="0"/>
              <a:t>Тело функции		{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пять типов операторов</a:t>
            </a:r>
          </a:p>
          <a:p>
            <a:r>
              <a:rPr lang="ru-RU" sz="2400" dirty="0" smtClean="0"/>
              <a:t>			</a:t>
            </a:r>
          </a:p>
          <a:p>
            <a:r>
              <a:rPr lang="ru-RU" sz="2400" dirty="0" smtClean="0"/>
              <a:t>			Описание							Присваивание</a:t>
            </a:r>
          </a:p>
          <a:p>
            <a:r>
              <a:rPr lang="ru-RU" sz="2400" dirty="0" smtClean="0"/>
              <a:t>			Функция</a:t>
            </a:r>
          </a:p>
          <a:p>
            <a:r>
              <a:rPr lang="ru-RU" sz="2400" dirty="0" smtClean="0"/>
              <a:t>			Управление</a:t>
            </a:r>
          </a:p>
          <a:p>
            <a:r>
              <a:rPr lang="ru-RU" sz="2400" dirty="0" smtClean="0"/>
              <a:t>			Пустой оператор</a:t>
            </a:r>
          </a:p>
          <a:p>
            <a:r>
              <a:rPr lang="ru-RU" sz="2400" dirty="0" smtClean="0"/>
              <a:t>			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31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Примеры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программ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268760"/>
            <a:ext cx="734481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 (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</a:t>
            </a:r>
            <a:r>
              <a:rPr lang="en-US" sz="2400" dirty="0" err="1" smtClean="0"/>
              <a:t>HeLLo</a:t>
            </a:r>
            <a:r>
              <a:rPr lang="ru-RU" sz="2400" dirty="0" smtClean="0"/>
              <a:t>, С++ </a:t>
            </a:r>
            <a:r>
              <a:rPr lang="en-US" sz="2400" dirty="0" smtClean="0"/>
              <a:t>!!! ”;</a:t>
            </a:r>
          </a:p>
          <a:p>
            <a:r>
              <a:rPr lang="en-US" sz="2400" dirty="0" smtClean="0"/>
              <a:t>}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 (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x = 5, y;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 &lt;&lt; “ y: ”;  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&gt;&gt;y;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out</a:t>
            </a:r>
            <a:r>
              <a:rPr lang="en-US" sz="2400" dirty="0" smtClean="0"/>
              <a:t>&lt;&lt;“ x + y =” &lt;&lt; x + y 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16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Арифметические операции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4899129"/>
            <a:ext cx="8026163" cy="17802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6" y="1556792"/>
            <a:ext cx="7874524" cy="32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Операторы присваивания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37135"/>
            <a:ext cx="7488831" cy="44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845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Операторы отношения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988840"/>
            <a:ext cx="8050844" cy="41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294" y="18864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ЛОГИЧЕСКИЕ ОПЕРАЦИИ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060848"/>
            <a:ext cx="8935410" cy="27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060848"/>
            <a:ext cx="7290055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Форма записи </a:t>
            </a:r>
            <a:endParaRPr lang="ru-RU" sz="2400" dirty="0" smtClean="0"/>
          </a:p>
          <a:p>
            <a:r>
              <a:rPr lang="ru-RU" sz="2400" dirty="0" smtClean="0"/>
              <a:t> условие </a:t>
            </a:r>
            <a:r>
              <a:rPr lang="ru-RU" sz="2400" dirty="0"/>
              <a:t>? </a:t>
            </a:r>
            <a:r>
              <a:rPr lang="ru-RU" sz="2400" dirty="0" smtClean="0"/>
              <a:t>выражение 1 </a:t>
            </a:r>
            <a:r>
              <a:rPr lang="ru-RU" sz="2400" dirty="0"/>
              <a:t>: </a:t>
            </a:r>
            <a:r>
              <a:rPr lang="ru-RU" sz="2400" dirty="0" smtClean="0"/>
              <a:t>выражение 2; </a:t>
            </a:r>
          </a:p>
          <a:p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условие истинно, то выполняется выражение 1, иначе (условие ложно) выполняется выражение 2.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</a:p>
          <a:p>
            <a:r>
              <a:rPr lang="ru-RU" sz="2400" dirty="0" smtClean="0"/>
              <a:t>a </a:t>
            </a:r>
            <a:r>
              <a:rPr lang="ru-RU" sz="2400" dirty="0"/>
              <a:t>&gt; b ? </a:t>
            </a:r>
            <a:r>
              <a:rPr lang="ru-RU" sz="2400" dirty="0" err="1"/>
              <a:t>cout</a:t>
            </a:r>
            <a:r>
              <a:rPr lang="ru-RU" sz="2400" dirty="0"/>
              <a:t> &lt;&lt; a: </a:t>
            </a:r>
            <a:r>
              <a:rPr lang="ru-RU" sz="2400" dirty="0" err="1"/>
              <a:t>cout</a:t>
            </a:r>
            <a:r>
              <a:rPr lang="ru-RU" sz="2400" dirty="0"/>
              <a:t> &lt;&lt; b; </a:t>
            </a:r>
            <a:endParaRPr lang="ru-RU" sz="2400" dirty="0" smtClean="0"/>
          </a:p>
          <a:p>
            <a:r>
              <a:rPr lang="ru-RU" sz="2400" dirty="0" smtClean="0"/>
              <a:t>// </a:t>
            </a:r>
            <a:r>
              <a:rPr lang="ru-RU" sz="2400" dirty="0"/>
              <a:t>если а &gt; b, то выполняется </a:t>
            </a:r>
            <a:r>
              <a:rPr lang="ru-RU" sz="2400" dirty="0" err="1"/>
              <a:t>cout</a:t>
            </a:r>
            <a:r>
              <a:rPr lang="ru-RU" sz="2400" dirty="0"/>
              <a:t> &lt;&lt; a, иначе выполняется </a:t>
            </a:r>
            <a:r>
              <a:rPr lang="ru-RU" sz="2400" dirty="0" err="1"/>
              <a:t>cout</a:t>
            </a:r>
            <a:r>
              <a:rPr lang="ru-RU" sz="2400" dirty="0"/>
              <a:t> &lt;&lt; b.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69294" y="188640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ТЕРНАРНАЯ Операция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3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Операции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2" y="1988840"/>
            <a:ext cx="8634986" cy="323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62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0"/>
            <a:ext cx="8532440" cy="68580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endParaRPr lang="ru-RU" sz="3400" b="1" dirty="0" smtClean="0"/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b="1" dirty="0" smtClean="0"/>
              <a:t>C++ - </a:t>
            </a:r>
            <a:r>
              <a:rPr lang="ru-RU" sz="3100" dirty="0"/>
              <a:t>о</a:t>
            </a:r>
            <a:r>
              <a:rPr lang="ru-RU" sz="3100" dirty="0" smtClean="0"/>
              <a:t>дин </a:t>
            </a:r>
            <a:r>
              <a:rPr lang="ru-RU" sz="3100" dirty="0"/>
              <a:t>из самых популярных </a:t>
            </a:r>
            <a:r>
              <a:rPr lang="ru-RU" sz="3100" dirty="0" smtClean="0"/>
              <a:t>языков для </a:t>
            </a:r>
            <a:r>
              <a:rPr lang="ru-RU" sz="3100" dirty="0"/>
              <a:t>разработки ПО. Подходит для написания игр, разработки серверов с высокой производительностью, драйверов и прикладных программ, для создания ОС и приложений для встраиваемых систем. </a:t>
            </a:r>
            <a:endParaRPr lang="ru-RU" sz="3100" dirty="0" smtClean="0"/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Для </a:t>
            </a:r>
            <a:r>
              <a:rPr lang="ru-RU" sz="3100" dirty="0"/>
              <a:t>использования на разных платформах существует в различных реализациях.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/>
              <a:t>Поддерживает как процедурное, так объектно-ориентированное программирование. Сочетает в себе свойства языков низкого и высокого уровней. Является компилируемым ЯП общего назначения со статической типизацией. Имеет в своем распоряжении богатую библиотеку</a:t>
            </a:r>
            <a:r>
              <a:rPr lang="ru-RU" sz="3100" dirty="0" smtClean="0"/>
              <a:t>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Преимущества</a:t>
            </a:r>
            <a:r>
              <a:rPr lang="ru-RU" sz="3100" dirty="0"/>
              <a:t>: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	наличие </a:t>
            </a:r>
            <a:r>
              <a:rPr lang="ru-RU" sz="3100" dirty="0"/>
              <a:t>строгой типизации;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	возможность </a:t>
            </a:r>
            <a:r>
              <a:rPr lang="ru-RU" sz="3100" dirty="0"/>
              <a:t>прямого доступа к памяти;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	высокие </a:t>
            </a:r>
            <a:r>
              <a:rPr lang="ru-RU" sz="3100" dirty="0"/>
              <a:t>показатели производительности.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Недостатки</a:t>
            </a:r>
            <a:r>
              <a:rPr lang="ru-RU" sz="3100" dirty="0"/>
              <a:t>: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	маленькая </a:t>
            </a:r>
            <a:r>
              <a:rPr lang="ru-RU" sz="3100" dirty="0"/>
              <a:t>скорость разработки;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dirty="0" smtClean="0"/>
              <a:t>	высокий </a:t>
            </a:r>
            <a:r>
              <a:rPr lang="ru-RU" sz="3100" dirty="0"/>
              <a:t>входной порог.</a:t>
            </a:r>
          </a:p>
          <a:p>
            <a:pPr marL="82296" indent="0">
              <a:buNone/>
            </a:pPr>
            <a:endParaRPr lang="en-US" sz="3000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F7-8BAC-481E-AB2D-D50510EE5A45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08705"/>
            <a:ext cx="3530324" cy="23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52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Особенности языка С++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40768"/>
            <a:ext cx="86044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- компилируемый, статически типизированный язык программирования общего </a:t>
            </a:r>
            <a:r>
              <a:rPr lang="ru-RU" sz="2400" dirty="0" smtClean="0"/>
              <a:t>назначения; </a:t>
            </a:r>
            <a:endParaRPr lang="ru-RU" sz="2400" dirty="0"/>
          </a:p>
          <a:p>
            <a:r>
              <a:rPr lang="ru-RU" sz="2400" dirty="0" smtClean="0"/>
              <a:t>- поддерживает различные парадигмы программирования, модульность, блочную структуру программ, раздельную компиляцию, характерные для языков высокого уровня, но с другой стороны, имеет ряд низкоуровневых черт, в частности, операции над битами;</a:t>
            </a:r>
          </a:p>
          <a:p>
            <a:pPr algn="just">
              <a:buFontTx/>
              <a:buChar char="-"/>
            </a:pPr>
            <a:r>
              <a:rPr lang="ru-RU" sz="2400" dirty="0" smtClean="0"/>
              <a:t> язык хорошо структурирован, но предоставляет программисту свободу выбора альтернативы во множестве решений одной проблемы; </a:t>
            </a:r>
          </a:p>
          <a:p>
            <a:pPr algn="just">
              <a:buFontTx/>
              <a:buChar char="-"/>
            </a:pPr>
            <a:r>
              <a:rPr lang="ru-RU" sz="2400" dirty="0"/>
              <a:t> </a:t>
            </a:r>
            <a:r>
              <a:rPr lang="ru-RU" sz="2400" dirty="0" smtClean="0"/>
              <a:t>лежит в основе множества современных языков программирования;</a:t>
            </a:r>
          </a:p>
          <a:p>
            <a:pPr algn="just">
              <a:buFontTx/>
              <a:buChar char="-"/>
            </a:pPr>
            <a:r>
              <a:rPr lang="ru-RU" sz="2400" dirty="0"/>
              <a:t> </a:t>
            </a:r>
            <a:r>
              <a:rPr lang="ru-RU" sz="2400" dirty="0" smtClean="0"/>
              <a:t>входит в рейтинг самых популярных. </a:t>
            </a:r>
          </a:p>
        </p:txBody>
      </p:sp>
    </p:spTree>
    <p:extLst>
      <p:ext uri="{BB962C8B-B14F-4D97-AF65-F5344CB8AC3E}">
        <p14:creationId xmlns:p14="http://schemas.microsoft.com/office/powerpoint/2010/main" val="24962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899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История создания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352928" cy="547260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Язык С создал </a:t>
            </a:r>
            <a:r>
              <a:rPr lang="ru-RU" sz="2400" dirty="0" err="1"/>
              <a:t>Деннис</a:t>
            </a:r>
            <a:r>
              <a:rPr lang="ru-RU" sz="2400" dirty="0"/>
              <a:t> </a:t>
            </a:r>
            <a:r>
              <a:rPr lang="ru-RU" sz="2400" dirty="0" err="1"/>
              <a:t>Ритчи</a:t>
            </a:r>
            <a:r>
              <a:rPr lang="ru-RU" sz="2400" dirty="0"/>
              <a:t> в 1972, он содержал всего 27 ключевых слов. </a:t>
            </a:r>
            <a:endParaRPr lang="ru-RU" sz="2400" dirty="0" smtClean="0"/>
          </a:p>
          <a:p>
            <a:r>
              <a:rPr lang="ru-RU" sz="2400" dirty="0" smtClean="0"/>
              <a:t>Страуструп </a:t>
            </a:r>
            <a:r>
              <a:rPr lang="ru-RU" sz="2400" dirty="0"/>
              <a:t>решил дополнить язык C </a:t>
            </a:r>
            <a:r>
              <a:rPr lang="ru-RU" sz="2400" dirty="0" smtClean="0"/>
              <a:t>возможностями</a:t>
            </a:r>
            <a:r>
              <a:rPr lang="ru-RU" sz="2400" dirty="0"/>
              <a:t>, имеющимися в языке </a:t>
            </a:r>
            <a:r>
              <a:rPr lang="ru-RU" sz="2400" dirty="0" err="1"/>
              <a:t>Симула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Ранние версии языка, первоначально именовавшегося «C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r>
              <a:rPr lang="ru-RU" sz="2400" dirty="0"/>
              <a:t>» («Си с классами»), стали доступны с 1980 года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К 1983 году в язык были добавлены новые возможности, такие как виртуальные функции, перегрузка функций и операторов, ссылки, константы, пользовательский контроль над управлением свободной </a:t>
            </a:r>
            <a:r>
              <a:rPr lang="ru-RU" sz="2400" dirty="0" smtClean="0"/>
              <a:t>памятью; язык был </a:t>
            </a:r>
            <a:r>
              <a:rPr lang="ru-RU" sz="2400" dirty="0"/>
              <a:t>переименован из C с классами в «C++». Его первый коммерческий выпуск состоялся в октябре 1985 года.</a:t>
            </a:r>
          </a:p>
          <a:p>
            <a:r>
              <a:rPr lang="ru-RU" sz="2400" dirty="0"/>
              <a:t>Лишь в 1998 году был ратифицирован международный стандарт языка C++: ISO/IEC </a:t>
            </a:r>
            <a:r>
              <a:rPr lang="ru-RU" sz="2400" dirty="0" smtClean="0"/>
              <a:t>14882:1998</a:t>
            </a:r>
          </a:p>
          <a:p>
            <a:r>
              <a:rPr lang="ru-RU" sz="2400" dirty="0" smtClean="0"/>
              <a:t>Последняя версия С++20 вышла в 2020 году.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70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433" y="0"/>
            <a:ext cx="7498080" cy="11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Состав языка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0984" y="950566"/>
            <a:ext cx="8076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Алфавит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smtClean="0"/>
              <a:t>языка  включает основные неделимые знаки. </a:t>
            </a:r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Лексема</a:t>
            </a:r>
            <a:r>
              <a:rPr lang="ru-RU" sz="2400" dirty="0" smtClean="0"/>
              <a:t> является минимальной единицей языка, имеющей самостоятельный смысл (ключевое слово, операция, разделители). </a:t>
            </a:r>
          </a:p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Выражение</a:t>
            </a:r>
            <a:r>
              <a:rPr lang="ru-RU" sz="2400" dirty="0" smtClean="0"/>
              <a:t> задает правило вычисления некоторого значения. </a:t>
            </a:r>
          </a:p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</a:t>
            </a:r>
            <a:r>
              <a:rPr lang="ru-RU" sz="2400" b="1" dirty="0" smtClean="0"/>
              <a:t> </a:t>
            </a:r>
            <a:r>
              <a:rPr lang="ru-RU" sz="2400" dirty="0" smtClean="0"/>
              <a:t>представляет собой законченное описание некоторого действия.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97554"/>
            <a:ext cx="688055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Алфавит языка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340768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включает в себя: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•	прописные и строчные буквы латинские буквы и знак подчеркивания;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•	арабские цифры от 0 до 9;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•	специальные знаки: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“, { } , | [ ] ( ) + -  /  %  * . \ ‘ ^ ? &lt; = &gt; ! &amp; # ~ $;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•	пробельные символы: пробел, табуляция, символы перехода на новую строку.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018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Идентификаторы, переменные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911" y="1595021"/>
            <a:ext cx="8460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Идентификатор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 smtClean="0"/>
              <a:t>– имя, связанное с данными или функцией программы, которое используется для обращения к этому объекту или функции.</a:t>
            </a:r>
          </a:p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Переменная</a:t>
            </a:r>
            <a:r>
              <a:rPr lang="ru-RU" sz="2400" dirty="0" smtClean="0"/>
              <a:t> – именованная область памяти, в которой хранятся данные определенного типа. У переменной есть имя (идентификатор) и значение. Имя служит для обращения к области памяти, в которой хранится переменная. </a:t>
            </a:r>
          </a:p>
          <a:p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Тип данных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 smtClean="0"/>
              <a:t>– множество допустимых значений данных и набор операций, применимых к этим значениям.</a:t>
            </a:r>
          </a:p>
          <a:p>
            <a:endParaRPr lang="ru-RU" sz="2400" dirty="0" smtClean="0"/>
          </a:p>
          <a:p>
            <a:r>
              <a:rPr lang="ru-RU" sz="2400" b="1" i="1" dirty="0" smtClean="0"/>
              <a:t>Синтаксис объявления переменной</a:t>
            </a:r>
            <a:r>
              <a:rPr lang="ru-RU" sz="2400" dirty="0" smtClean="0"/>
              <a:t>:</a:t>
            </a:r>
          </a:p>
          <a:p>
            <a:endParaRPr lang="ru-RU" sz="2400" dirty="0" smtClean="0"/>
          </a:p>
          <a:p>
            <a:r>
              <a:rPr lang="ru-RU" sz="2400" dirty="0" smtClean="0"/>
              <a:t>имя типа  идентификатор переменной;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40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Примеры объявления переменных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1481479"/>
            <a:ext cx="53103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a;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b;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x, y, z;</a:t>
            </a:r>
          </a:p>
          <a:p>
            <a:endParaRPr lang="en-US" sz="3200" dirty="0"/>
          </a:p>
          <a:p>
            <a:r>
              <a:rPr lang="en-US" sz="3200" dirty="0" smtClean="0"/>
              <a:t>float summa, z2, _TYU456;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d, c = 5, r = 4;</a:t>
            </a:r>
          </a:p>
          <a:p>
            <a:r>
              <a:rPr lang="en-US" sz="3200" dirty="0" smtClean="0"/>
              <a:t>float b(8.683);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k, l(145),  m;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1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 вывода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340768"/>
            <a:ext cx="792088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/>
              <a:t>соut</a:t>
            </a:r>
            <a:r>
              <a:rPr lang="ru-RU" sz="2800" dirty="0" smtClean="0"/>
              <a:t> &lt;&lt; “</a:t>
            </a:r>
            <a:r>
              <a:rPr lang="ru-RU" sz="2800" dirty="0" err="1" smtClean="0"/>
              <a:t>My</a:t>
            </a:r>
            <a:r>
              <a:rPr lang="ru-RU" sz="2800" dirty="0" smtClean="0"/>
              <a:t> </a:t>
            </a:r>
            <a:r>
              <a:rPr lang="ru-RU" sz="2800" dirty="0" err="1" smtClean="0"/>
              <a:t>name</a:t>
            </a:r>
            <a:r>
              <a:rPr lang="ru-RU" sz="2800" dirty="0" smtClean="0"/>
              <a:t> </a:t>
            </a:r>
            <a:r>
              <a:rPr lang="ru-RU" sz="2800" dirty="0" err="1" smtClean="0"/>
              <a:t>is</a:t>
            </a:r>
            <a:r>
              <a:rPr lang="ru-RU" sz="2800" dirty="0" smtClean="0"/>
              <a:t>” &lt;&lt;”</a:t>
            </a:r>
            <a:r>
              <a:rPr lang="ru-RU" sz="2800" dirty="0" err="1" smtClean="0"/>
              <a:t>Tatyana</a:t>
            </a:r>
            <a:r>
              <a:rPr lang="ru-RU" sz="2800" dirty="0" smtClean="0"/>
              <a:t>”;</a:t>
            </a:r>
          </a:p>
          <a:p>
            <a:endParaRPr lang="en-US" sz="2800" dirty="0" smtClean="0"/>
          </a:p>
          <a:p>
            <a:r>
              <a:rPr lang="ru-RU" sz="2800" dirty="0" smtClean="0"/>
              <a:t>При печати цифр их можно не помещать в кавычки. Возможно объединение текста и цифр.</a:t>
            </a:r>
          </a:p>
          <a:p>
            <a:r>
              <a:rPr lang="ru-RU" sz="2800" dirty="0" err="1" smtClean="0"/>
              <a:t>сout</a:t>
            </a:r>
            <a:r>
              <a:rPr lang="ru-RU" sz="2800" dirty="0" smtClean="0"/>
              <a:t> &lt;&lt; </a:t>
            </a:r>
            <a:r>
              <a:rPr lang="ru-RU" sz="2800" dirty="0" smtClean="0"/>
              <a:t>“ </a:t>
            </a:r>
            <a:r>
              <a:rPr lang="ru-RU" sz="2800" dirty="0" smtClean="0"/>
              <a:t>мой адрес: </a:t>
            </a:r>
            <a:r>
              <a:rPr lang="ru-RU" sz="2800" dirty="0" smtClean="0"/>
              <a:t>Институтская “ </a:t>
            </a:r>
            <a:r>
              <a:rPr lang="ru-RU" sz="2800" dirty="0" smtClean="0"/>
              <a:t>&lt;&lt; </a:t>
            </a:r>
            <a:r>
              <a:rPr lang="ru-RU" sz="2800" dirty="0" smtClean="0"/>
              <a:t>26 </a:t>
            </a:r>
            <a:r>
              <a:rPr lang="en-US" sz="2800" dirty="0" smtClean="0">
                <a:latin typeface="Corbel" panose="020B0503020204020204" pitchFamily="34" charset="0"/>
              </a:rPr>
              <a:t>&lt;&lt;</a:t>
            </a:r>
            <a:r>
              <a:rPr lang="en-US" sz="2800" dirty="0" err="1" smtClean="0">
                <a:latin typeface="Corbel" panose="020B0503020204020204" pitchFamily="34" charset="0"/>
              </a:rPr>
              <a:t>endl</a:t>
            </a:r>
            <a:r>
              <a:rPr lang="ru-RU" sz="2800" dirty="0" smtClean="0">
                <a:latin typeface="Corbel" panose="020B0503020204020204" pitchFamily="34" charset="0"/>
              </a:rPr>
              <a:t>;</a:t>
            </a:r>
          </a:p>
          <a:p>
            <a:endParaRPr lang="ru-RU" sz="2800" dirty="0"/>
          </a:p>
          <a:p>
            <a:r>
              <a:rPr lang="en-US" sz="2800" dirty="0" err="1" smtClean="0"/>
              <a:t>i</a:t>
            </a:r>
            <a:r>
              <a:rPr lang="ru-RU" sz="2800" dirty="0" err="1" smtClean="0"/>
              <a:t>nt</a:t>
            </a:r>
            <a:r>
              <a:rPr lang="ru-RU" sz="2800" dirty="0" smtClean="0"/>
              <a:t> </a:t>
            </a:r>
            <a:r>
              <a:rPr lang="ru-RU" sz="2800" dirty="0" smtClean="0"/>
              <a:t>x = 17</a:t>
            </a:r>
            <a:r>
              <a:rPr lang="ru-RU" sz="2800" dirty="0" smtClean="0"/>
              <a:t>, </a:t>
            </a:r>
            <a:r>
              <a:rPr lang="ru-RU" sz="2800" dirty="0" smtClean="0"/>
              <a:t>y = 21</a:t>
            </a:r>
            <a:r>
              <a:rPr lang="ru-RU" sz="2800" dirty="0" smtClean="0"/>
              <a:t>;</a:t>
            </a:r>
          </a:p>
          <a:p>
            <a:r>
              <a:rPr lang="ru-RU" sz="2800" dirty="0" err="1" smtClean="0"/>
              <a:t>сout</a:t>
            </a:r>
            <a:r>
              <a:rPr lang="ru-RU" sz="2800" dirty="0" smtClean="0"/>
              <a:t> &lt;&lt; “</a:t>
            </a:r>
            <a:r>
              <a:rPr lang="ru-RU" sz="2800" dirty="0" smtClean="0"/>
              <a:t>x = </a:t>
            </a:r>
            <a:r>
              <a:rPr lang="ru-RU" sz="2800" dirty="0" smtClean="0"/>
              <a:t>”&lt;&lt;</a:t>
            </a:r>
            <a:r>
              <a:rPr lang="en-US" sz="2800" dirty="0" smtClean="0"/>
              <a:t> </a:t>
            </a:r>
            <a:r>
              <a:rPr lang="ru-RU" sz="2800" dirty="0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&lt;&lt;</a:t>
            </a:r>
            <a:r>
              <a:rPr lang="en-US" sz="2800" dirty="0" smtClean="0"/>
              <a:t> </a:t>
            </a:r>
            <a:r>
              <a:rPr lang="ru-RU" sz="2800" dirty="0" err="1" smtClean="0"/>
              <a:t>endl</a:t>
            </a:r>
            <a:r>
              <a:rPr lang="en-US" sz="2800" dirty="0" smtClean="0"/>
              <a:t> </a:t>
            </a:r>
            <a:r>
              <a:rPr lang="ru-RU" sz="2800" dirty="0" smtClean="0"/>
              <a:t>&lt;&lt;</a:t>
            </a:r>
            <a:r>
              <a:rPr lang="en-US" sz="2800" dirty="0" smtClean="0"/>
              <a:t> </a:t>
            </a:r>
            <a:r>
              <a:rPr lang="ru-RU" sz="2800" dirty="0" smtClean="0"/>
              <a:t>”y = ”</a:t>
            </a:r>
            <a:r>
              <a:rPr lang="en-US" sz="2800" dirty="0" smtClean="0"/>
              <a:t> </a:t>
            </a:r>
            <a:r>
              <a:rPr lang="ru-RU" sz="2800" dirty="0" smtClean="0"/>
              <a:t>&lt;&lt;</a:t>
            </a:r>
            <a:r>
              <a:rPr lang="en-US" sz="2800" dirty="0" smtClean="0"/>
              <a:t> </a:t>
            </a:r>
            <a:r>
              <a:rPr lang="ru-RU" sz="2800" dirty="0" smtClean="0"/>
              <a:t>y; </a:t>
            </a:r>
          </a:p>
          <a:p>
            <a:endParaRPr lang="en-US" sz="2800" dirty="0" smtClean="0"/>
          </a:p>
          <a:p>
            <a:r>
              <a:rPr lang="ru-RU" sz="2800" dirty="0" smtClean="0"/>
              <a:t>На экране появится 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r>
              <a:rPr lang="ru-RU" sz="2800" dirty="0" smtClean="0"/>
              <a:t>х = 17</a:t>
            </a:r>
            <a:endParaRPr lang="ru-RU" sz="2800" dirty="0" smtClean="0"/>
          </a:p>
          <a:p>
            <a:r>
              <a:rPr lang="en-US" sz="2800" dirty="0" smtClean="0"/>
              <a:t>y</a:t>
            </a:r>
            <a:r>
              <a:rPr lang="ru-RU" sz="2800" dirty="0" smtClean="0"/>
              <a:t> = 21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15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</TotalTime>
  <Words>750</Words>
  <Application>Microsoft Office PowerPoint</Application>
  <PresentationFormat>Экран (4:3)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Corbel</vt:lpstr>
      <vt:lpstr>Tw Cen MT</vt:lpstr>
      <vt:lpstr>Tw Cen MT Condensed</vt:lpstr>
      <vt:lpstr>Wingdings 3</vt:lpstr>
      <vt:lpstr>Интеграл</vt:lpstr>
      <vt:lpstr>Программирование</vt:lpstr>
      <vt:lpstr>Презентация PowerPoint</vt:lpstr>
      <vt:lpstr>Особенности языка С++</vt:lpstr>
      <vt:lpstr>История создания</vt:lpstr>
      <vt:lpstr>Состав языка</vt:lpstr>
      <vt:lpstr>Алфавит языка</vt:lpstr>
      <vt:lpstr>Идентификаторы, переменные</vt:lpstr>
      <vt:lpstr>Примеры объявления переменных</vt:lpstr>
      <vt:lpstr>Оператор вывода</vt:lpstr>
      <vt:lpstr>Оператор ввода</vt:lpstr>
      <vt:lpstr>Структура программы</vt:lpstr>
      <vt:lpstr>Примеры программ</vt:lpstr>
      <vt:lpstr>Арифметические операции</vt:lpstr>
      <vt:lpstr>Операторы присваивания</vt:lpstr>
      <vt:lpstr>Операторы отношения</vt:lpstr>
      <vt:lpstr>ЛОГИЧЕСКИЕ ОПЕРАЦИИ</vt:lpstr>
      <vt:lpstr>Презентация PowerPoint</vt:lpstr>
      <vt:lpstr>Операции</vt:lpstr>
      <vt:lpstr>СПАСИБО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user</dc:creator>
  <cp:lastModifiedBy>Пользователь</cp:lastModifiedBy>
  <cp:revision>18</cp:revision>
  <dcterms:created xsi:type="dcterms:W3CDTF">2020-09-02T15:07:59Z</dcterms:created>
  <dcterms:modified xsi:type="dcterms:W3CDTF">2024-01-08T14:54:23Z</dcterms:modified>
</cp:coreProperties>
</file>