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99" r:id="rId3"/>
    <p:sldId id="300" r:id="rId4"/>
    <p:sldId id="301" r:id="rId5"/>
    <p:sldId id="302" r:id="rId6"/>
    <p:sldId id="305" r:id="rId7"/>
    <p:sldId id="286" r:id="rId8"/>
    <p:sldId id="287" r:id="rId9"/>
    <p:sldId id="292" r:id="rId10"/>
    <p:sldId id="293" r:id="rId11"/>
    <p:sldId id="298" r:id="rId12"/>
    <p:sldId id="303" r:id="rId13"/>
    <p:sldId id="304" r:id="rId14"/>
    <p:sldId id="274" r:id="rId15"/>
    <p:sldId id="275" r:id="rId16"/>
    <p:sldId id="276" r:id="rId17"/>
    <p:sldId id="277" r:id="rId18"/>
    <p:sldId id="284" r:id="rId19"/>
    <p:sldId id="295" r:id="rId20"/>
    <p:sldId id="296" r:id="rId21"/>
    <p:sldId id="297" r:id="rId22"/>
    <p:sldId id="294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29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7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2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02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0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F5BB76-8AD1-4B88-A63E-0ACA5630CD1D}" type="datetimeFigureOut">
              <a:rPr lang="ru-RU" smtClean="0"/>
              <a:pPr/>
              <a:t>30.01.2024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AE1251-6022-4B02-8AF1-BEE4DA1298A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4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2</a:t>
            </a:r>
            <a:r>
              <a:rPr lang="ru-RU" dirty="0" smtClean="0"/>
              <a:t>. </a:t>
            </a:r>
            <a:r>
              <a:rPr lang="ru-RU" dirty="0" smtClean="0"/>
              <a:t>Условный оператор. Оператор</a:t>
            </a:r>
            <a:r>
              <a:rPr lang="en-US" dirty="0" smtClean="0"/>
              <a:t> </a:t>
            </a:r>
            <a:r>
              <a:rPr lang="ru-RU" dirty="0" smtClean="0"/>
              <a:t>выбора </a:t>
            </a:r>
            <a:r>
              <a:rPr lang="en-US" dirty="0" smtClean="0"/>
              <a:t>switch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48680"/>
            <a:ext cx="5976664" cy="3456384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/>
        </p:nvSpPr>
        <p:spPr>
          <a:xfrm>
            <a:off x="251520" y="4960137"/>
            <a:ext cx="5829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000" dirty="0" smtClean="0">
                <a:solidFill>
                  <a:srgbClr val="0070C0"/>
                </a:solidFill>
              </a:rPr>
              <a:t>Программирование</a:t>
            </a:r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1400" dirty="0"/>
              <a:t>Составитель Галаган Т.А., доцент, канд. </a:t>
            </a:r>
            <a:r>
              <a:rPr lang="ru-RU" sz="1400" dirty="0" err="1"/>
              <a:t>Техн</a:t>
            </a:r>
            <a:r>
              <a:rPr lang="ru-RU" sz="1400" dirty="0"/>
              <a:t>. наук</a:t>
            </a:r>
            <a:endParaRPr lang="ru-RU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3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7336531" cy="444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49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Draw.io 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72816"/>
            <a:ext cx="6016712" cy="45194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67944" y="402661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1A1A1A"/>
                </a:solidFill>
                <a:latin typeface="roboto"/>
              </a:rPr>
              <a:t>Программа Draw.io создает графические элементы. Она позволяет строить блок-схемы, проводить между ними логические связи, вставлять фото и картинки, а также текст.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43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03856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ПРИМЕР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9328"/>
            <a:ext cx="8496944" cy="4937968"/>
          </a:xfrm>
        </p:spPr>
        <p:txBody>
          <a:bodyPr/>
          <a:lstStyle/>
          <a:p>
            <a:r>
              <a:rPr lang="ru-RU" sz="2400" dirty="0" smtClean="0"/>
              <a:t>Производится </a:t>
            </a:r>
            <a:r>
              <a:rPr lang="ru-RU" sz="2400" dirty="0"/>
              <a:t>выстрел по </a:t>
            </a:r>
            <a:r>
              <a:rPr lang="ru-RU" sz="2400" dirty="0" smtClean="0"/>
              <a:t>мишени</a:t>
            </a:r>
            <a:r>
              <a:rPr lang="ru-RU" sz="2400" dirty="0"/>
              <a:t>, изображенной на рисунке. Радиус внутреннего круга </a:t>
            </a:r>
            <a:r>
              <a:rPr lang="ru-RU" sz="2400" dirty="0" smtClean="0"/>
              <a:t>равен </a:t>
            </a:r>
            <a:r>
              <a:rPr lang="ru-RU" sz="2400" dirty="0"/>
              <a:t>единице, а внешнего – тройке. Попадание в меньший </a:t>
            </a:r>
            <a:r>
              <a:rPr lang="ru-RU" sz="2400" dirty="0" smtClean="0"/>
              <a:t>круг </a:t>
            </a:r>
            <a:r>
              <a:rPr lang="ru-RU" sz="2400" dirty="0"/>
              <a:t>дает 10 очков, в сегменты большого – 5 очков. </a:t>
            </a:r>
            <a:r>
              <a:rPr lang="ru-RU" sz="2400" dirty="0" smtClean="0"/>
              <a:t>Определить </a:t>
            </a:r>
            <a:r>
              <a:rPr lang="ru-RU" sz="2400" dirty="0"/>
              <a:t>количество очков, набранного выстрелом, </a:t>
            </a:r>
            <a:r>
              <a:rPr lang="ru-RU" sz="2400" dirty="0" smtClean="0"/>
              <a:t>координаты </a:t>
            </a:r>
            <a:r>
              <a:rPr lang="ru-RU" sz="2400" dirty="0"/>
              <a:t>которого вводятся с клавиатуры.</a:t>
            </a:r>
          </a:p>
          <a:p>
            <a:endParaRPr lang="ru-RU" dirty="0" smtClean="0"/>
          </a:p>
          <a:p>
            <a:r>
              <a:rPr lang="ru-RU" dirty="0" smtClean="0"/>
              <a:t>Математический аппарат</a:t>
            </a:r>
          </a:p>
          <a:p>
            <a:r>
              <a:rPr lang="en-US" dirty="0" smtClean="0"/>
              <a:t>X*X + Y*Y  &lt;= 9</a:t>
            </a:r>
          </a:p>
          <a:p>
            <a:r>
              <a:rPr lang="en-US" dirty="0" smtClean="0"/>
              <a:t>X*X + Y*Y &lt;= 1</a:t>
            </a:r>
          </a:p>
          <a:p>
            <a:endParaRPr lang="en-US" dirty="0"/>
          </a:p>
          <a:p>
            <a:r>
              <a:rPr lang="en-US" dirty="0" smtClean="0"/>
              <a:t>X &gt;= 0 &amp;&amp; Y &gt;= 0    1 </a:t>
            </a:r>
            <a:r>
              <a:rPr lang="ru-RU" dirty="0" smtClean="0"/>
              <a:t>четверть</a:t>
            </a:r>
          </a:p>
          <a:p>
            <a:r>
              <a:rPr lang="ru-RU" dirty="0"/>
              <a:t> </a:t>
            </a:r>
            <a:r>
              <a:rPr lang="en-US" dirty="0" smtClean="0"/>
              <a:t>X * Y &gt;= 0 1 </a:t>
            </a:r>
            <a:r>
              <a:rPr lang="ru-RU" dirty="0" smtClean="0"/>
              <a:t>и</a:t>
            </a:r>
            <a:r>
              <a:rPr lang="en-US" dirty="0" smtClean="0"/>
              <a:t> 3 </a:t>
            </a:r>
            <a:r>
              <a:rPr lang="ru-RU" dirty="0" smtClean="0"/>
              <a:t>четверти одновременно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501008"/>
            <a:ext cx="3550821" cy="29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ПРОГРАММА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24744"/>
            <a:ext cx="792088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int</a:t>
            </a:r>
            <a:r>
              <a:rPr lang="en-US" sz="2400" dirty="0"/>
              <a:t> main( </a:t>
            </a:r>
            <a:r>
              <a:rPr lang="en-US" sz="2400" dirty="0" smtClean="0"/>
              <a:t>) {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setlocale</a:t>
            </a:r>
            <a:r>
              <a:rPr lang="en-US" sz="2400" dirty="0"/>
              <a:t>(LC_ALL, " 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float x, y;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k</a:t>
            </a:r>
            <a:r>
              <a:rPr lang="en-US" sz="2400" dirty="0" smtClean="0"/>
              <a:t>;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введите координаты выстрела”&lt;&lt;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err="1"/>
              <a:t>cin</a:t>
            </a:r>
            <a:r>
              <a:rPr lang="en-US" sz="2400" dirty="0"/>
              <a:t> &gt;&gt; x &gt;&gt;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if ( x*x + y*y &lt; </a:t>
            </a:r>
            <a:r>
              <a:rPr lang="en-US" sz="2400" dirty="0" smtClean="0"/>
              <a:t>=1 </a:t>
            </a:r>
            <a:r>
              <a:rPr lang="en-US" sz="2400" dirty="0"/>
              <a:t>) k</a:t>
            </a:r>
            <a:r>
              <a:rPr lang="en-US" sz="2400" dirty="0" smtClean="0"/>
              <a:t> </a:t>
            </a:r>
            <a:r>
              <a:rPr lang="en-US" sz="2400" dirty="0"/>
              <a:t>= 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ru-RU" sz="2400" dirty="0" smtClean="0"/>
              <a:t>      </a:t>
            </a:r>
            <a:r>
              <a:rPr lang="en-US" sz="2400" dirty="0" smtClean="0"/>
              <a:t>else </a:t>
            </a:r>
            <a:r>
              <a:rPr lang="en-US" sz="2400" dirty="0"/>
              <a:t>if ( x*x + y*y </a:t>
            </a:r>
            <a:r>
              <a:rPr lang="en-US" sz="2400" dirty="0" smtClean="0"/>
              <a:t>&lt;= 9 </a:t>
            </a:r>
            <a:r>
              <a:rPr lang="en-US" sz="2400" dirty="0"/>
              <a:t>&amp;&amp; x*y </a:t>
            </a:r>
            <a:r>
              <a:rPr lang="en-US" sz="2400" dirty="0" smtClean="0"/>
              <a:t>&gt;= </a:t>
            </a:r>
            <a:r>
              <a:rPr lang="en-US" sz="2400" dirty="0"/>
              <a:t>0 ) k</a:t>
            </a:r>
            <a:r>
              <a:rPr lang="en-US" sz="2400" dirty="0" smtClean="0"/>
              <a:t> </a:t>
            </a:r>
            <a:r>
              <a:rPr lang="en-US" sz="2400" dirty="0"/>
              <a:t>= 5;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ru-RU" sz="2400" dirty="0" smtClean="0"/>
              <a:t>               </a:t>
            </a:r>
            <a:r>
              <a:rPr lang="en-US" sz="2400" dirty="0" smtClean="0"/>
              <a:t>else k </a:t>
            </a:r>
            <a:r>
              <a:rPr lang="en-US" sz="2400" dirty="0"/>
              <a:t>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Вы набрали” &lt;&lt; </a:t>
            </a:r>
            <a:r>
              <a:rPr lang="en-US" sz="2400" dirty="0" smtClean="0"/>
              <a:t>k </a:t>
            </a:r>
            <a:r>
              <a:rPr lang="en-US" sz="2400" dirty="0"/>
              <a:t>&lt;&lt; “ </a:t>
            </a:r>
            <a:r>
              <a:rPr lang="ru-RU" sz="2400" dirty="0"/>
              <a:t>очков</a:t>
            </a:r>
            <a:r>
              <a:rPr lang="ru-RU" sz="2400" dirty="0" smtClean="0"/>
              <a:t>!!!”;</a:t>
            </a:r>
            <a:r>
              <a:rPr lang="en-US" sz="2400" dirty="0" smtClean="0"/>
              <a:t>  return 0;</a:t>
            </a:r>
            <a:endParaRPr lang="ru-RU" sz="24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466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260648"/>
            <a:ext cx="79928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Выбор из множества альтернативных действий может быть запрограммирован с помощью множества условных операторов. </a:t>
            </a:r>
            <a:endParaRPr lang="ru-RU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(m = =1)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Январь</a:t>
            </a:r>
            <a:r>
              <a:rPr lang="en-US" sz="2400" dirty="0"/>
              <a:t>”;</a:t>
            </a:r>
            <a:endParaRPr lang="ru-RU" sz="2400" dirty="0"/>
          </a:p>
          <a:p>
            <a:r>
              <a:rPr lang="en-US" sz="2400" dirty="0"/>
              <a:t>if (m = =2)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Февраль</a:t>
            </a:r>
            <a:r>
              <a:rPr lang="en-US" sz="2400" dirty="0"/>
              <a:t>”;</a:t>
            </a:r>
            <a:endParaRPr lang="ru-RU" sz="2400" dirty="0"/>
          </a:p>
          <a:p>
            <a:r>
              <a:rPr lang="en-US" sz="2400" dirty="0"/>
              <a:t>if (m = =3)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Март</a:t>
            </a:r>
            <a:r>
              <a:rPr lang="en-US" sz="2400" dirty="0"/>
              <a:t>”;</a:t>
            </a:r>
            <a:endParaRPr lang="ru-RU" sz="2400" dirty="0"/>
          </a:p>
          <a:p>
            <a:r>
              <a:rPr lang="en-US" sz="2400" dirty="0"/>
              <a:t>…</a:t>
            </a:r>
            <a:endParaRPr lang="ru-RU" sz="2400" dirty="0"/>
          </a:p>
          <a:p>
            <a:r>
              <a:rPr lang="en-US" sz="2400" dirty="0"/>
              <a:t>if (m = =12)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Декабрь</a:t>
            </a:r>
            <a:r>
              <a:rPr lang="en-US" sz="2400" dirty="0"/>
              <a:t>”;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Однако </a:t>
            </a:r>
            <a:r>
              <a:rPr lang="ru-RU" sz="2400" dirty="0"/>
              <a:t>эквивалентная вложенная структура более эффективна, поскольку требует меньшее количество сравнений:</a:t>
            </a:r>
          </a:p>
          <a:p>
            <a:r>
              <a:rPr lang="en-US" sz="2400" dirty="0"/>
              <a:t>if (m = =1)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Январь</a:t>
            </a:r>
            <a:r>
              <a:rPr lang="en-US" sz="2400" dirty="0"/>
              <a:t>”;</a:t>
            </a:r>
            <a:endParaRPr lang="ru-RU" sz="2400" dirty="0"/>
          </a:p>
          <a:p>
            <a:r>
              <a:rPr lang="en-US" sz="2400" dirty="0"/>
              <a:t>else	if (m = =2)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Февраль</a:t>
            </a:r>
            <a:r>
              <a:rPr lang="en-US" sz="2400" dirty="0"/>
              <a:t>”;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else	if (m = =3)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Март</a:t>
            </a:r>
            <a:r>
              <a:rPr lang="en-US" sz="2400" dirty="0"/>
              <a:t>”;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US" sz="2400" dirty="0"/>
              <a:t>…</a:t>
            </a:r>
            <a:endParaRPr lang="ru-RU" sz="2400" dirty="0"/>
          </a:p>
          <a:p>
            <a:r>
              <a:rPr lang="ru-RU" sz="2400" dirty="0"/>
              <a:t>		</a:t>
            </a:r>
            <a:r>
              <a:rPr lang="en-US" sz="2400" dirty="0"/>
              <a:t>else	if (m = =12)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Декабрь</a:t>
            </a:r>
            <a:r>
              <a:rPr lang="en-US" sz="2400" dirty="0" smtClean="0"/>
              <a:t>”;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271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498080" cy="769752"/>
          </a:xfrm>
        </p:spPr>
        <p:txBody>
          <a:bodyPr>
            <a:normAutofit/>
          </a:bodyPr>
          <a:lstStyle/>
          <a:p>
            <a:pPr lvl="0"/>
            <a:r>
              <a:rPr lang="ru-RU" altLang="ru-RU" sz="44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Оператор выбора </a:t>
            </a:r>
            <a:r>
              <a:rPr lang="en-US" altLang="ru-RU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switch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980728"/>
            <a:ext cx="8365816" cy="536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Оператор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switch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(переключатель) предназначен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для разветвления процесса вычислений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 несколько направлений.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Синтаксис оператора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switch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switch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 выражение)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константное выражение 1: операторы1; 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break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константное выражение 2: операторы 2; 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break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…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константное выражение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операторы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break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default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: операторы;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Работа оператора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switch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340768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Выполнение оператора начинается с вычисления выражения, которое </a:t>
            </a:r>
            <a:r>
              <a:rPr lang="ru-RU" sz="2400" u="sng" dirty="0" smtClean="0"/>
              <a:t>обязательно</a:t>
            </a:r>
            <a:r>
              <a:rPr lang="ru-RU" sz="2400" dirty="0" smtClean="0"/>
              <a:t>  должно </a:t>
            </a:r>
            <a:r>
              <a:rPr lang="ru-RU" sz="2400" dirty="0"/>
              <a:t>быть </a:t>
            </a:r>
            <a:r>
              <a:rPr lang="ru-RU" sz="2400" u="sng" dirty="0"/>
              <a:t>целочисленным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smtClean="0"/>
              <a:t>Затем </a:t>
            </a:r>
            <a:r>
              <a:rPr lang="ru-RU" sz="2400" dirty="0"/>
              <a:t>управление передается первому оператору из списка, помеченному константным выражением, значение которого совпало с вычисленным.</a:t>
            </a:r>
          </a:p>
          <a:p>
            <a:r>
              <a:rPr lang="ru-RU" sz="2400" dirty="0" smtClean="0"/>
              <a:t>После </a:t>
            </a:r>
            <a:r>
              <a:rPr lang="ru-RU" sz="2400" dirty="0"/>
              <a:t>этого, если выход из переключателя явно не указан (отсутствует </a:t>
            </a:r>
            <a:r>
              <a:rPr lang="en-US" sz="2400" dirty="0"/>
              <a:t>break</a:t>
            </a:r>
            <a:r>
              <a:rPr lang="ru-RU" sz="2400" dirty="0"/>
              <a:t>), последовательно выполняются все нижележащие ветви. </a:t>
            </a:r>
            <a:endParaRPr lang="ru-RU" sz="2400" dirty="0" smtClean="0"/>
          </a:p>
          <a:p>
            <a:r>
              <a:rPr lang="ru-RU" sz="2400" dirty="0"/>
              <a:t>Все константные выражения, расположенные после </a:t>
            </a:r>
            <a:r>
              <a:rPr lang="en-US" sz="2400" dirty="0"/>
              <a:t>case</a:t>
            </a:r>
            <a:r>
              <a:rPr lang="ru-RU" sz="2400" dirty="0"/>
              <a:t>, должны быть различны. Если совпадения ни с одним оператором не произошло, выполняются операторы, расположенные после ключевого слова </a:t>
            </a:r>
            <a:r>
              <a:rPr lang="en-US" sz="2400" dirty="0"/>
              <a:t>default</a:t>
            </a:r>
            <a:r>
              <a:rPr lang="ru-RU" sz="2400" dirty="0"/>
              <a:t>.</a:t>
            </a:r>
          </a:p>
          <a:p>
            <a:r>
              <a:rPr lang="ru-RU" sz="2400" dirty="0"/>
              <a:t>Ветвь </a:t>
            </a:r>
            <a:r>
              <a:rPr lang="en-US" sz="2400" dirty="0"/>
              <a:t>default</a:t>
            </a:r>
            <a:r>
              <a:rPr lang="ru-RU" sz="2400" dirty="0"/>
              <a:t> может отсутствовать. В этом случае выполнение программы передается следующему за </a:t>
            </a:r>
            <a:r>
              <a:rPr lang="en-US" sz="2400" dirty="0"/>
              <a:t>switch</a:t>
            </a:r>
            <a:r>
              <a:rPr lang="ru-RU" sz="2400" dirty="0"/>
              <a:t>  оператору.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286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9673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2828" y="908720"/>
            <a:ext cx="74888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r>
              <a:rPr lang="en-US" sz="2400" dirty="0"/>
              <a:t>u</a:t>
            </a:r>
            <a:r>
              <a:rPr lang="en-US" sz="2400" dirty="0" smtClean="0"/>
              <a:t>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 ( )</a:t>
            </a:r>
          </a:p>
          <a:p>
            <a:r>
              <a:rPr lang="en-US" sz="2400" dirty="0"/>
              <a:t>{ </a:t>
            </a:r>
            <a:r>
              <a:rPr lang="en-US" sz="2400" dirty="0" smtClean="0"/>
              <a:t>  </a:t>
            </a:r>
            <a:r>
              <a:rPr lang="en-US" sz="2400" dirty="0" err="1" smtClean="0"/>
              <a:t>setlocale</a:t>
            </a:r>
            <a:r>
              <a:rPr lang="en-US" sz="2400" dirty="0" smtClean="0"/>
              <a:t> (LC_ALL, </a:t>
            </a:r>
            <a:r>
              <a:rPr lang="ru-RU" sz="2400" dirty="0"/>
              <a:t>”</a:t>
            </a:r>
            <a:r>
              <a:rPr lang="en-US" sz="2400" dirty="0" err="1" smtClean="0"/>
              <a:t>russian</a:t>
            </a:r>
            <a:r>
              <a:rPr lang="ru-RU" sz="2400" dirty="0"/>
              <a:t>”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//system(</a:t>
            </a:r>
            <a:r>
              <a:rPr lang="ru-RU" sz="2400" dirty="0"/>
              <a:t>”</a:t>
            </a:r>
            <a:r>
              <a:rPr lang="en-US" sz="2400" dirty="0" err="1" smtClean="0"/>
              <a:t>chcp</a:t>
            </a:r>
            <a:r>
              <a:rPr lang="en-US" sz="2400" dirty="0" smtClean="0"/>
              <a:t> 1251 &gt;&gt; null</a:t>
            </a:r>
            <a:r>
              <a:rPr lang="ru-RU" sz="2400" dirty="0" smtClean="0"/>
              <a:t>”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Введите номер месяца”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cin</a:t>
            </a:r>
            <a:r>
              <a:rPr lang="en-US" sz="2400" dirty="0"/>
              <a:t> &gt;&gt; x;</a:t>
            </a:r>
          </a:p>
          <a:p>
            <a:r>
              <a:rPr lang="en-US" sz="2400" dirty="0"/>
              <a:t>  switch (x ) {</a:t>
            </a:r>
          </a:p>
          <a:p>
            <a:r>
              <a:rPr lang="en-US" sz="2400" dirty="0"/>
              <a:t>	case 1 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Январь”&lt;&lt; </a:t>
            </a:r>
            <a:r>
              <a:rPr lang="en-US" sz="2400" dirty="0" err="1"/>
              <a:t>endl</a:t>
            </a:r>
            <a:r>
              <a:rPr lang="en-US" sz="2400" dirty="0"/>
              <a:t>; 	</a:t>
            </a:r>
            <a:r>
              <a:rPr lang="en-US" sz="2400" dirty="0" smtClean="0"/>
              <a:t>  break</a:t>
            </a:r>
            <a:r>
              <a:rPr lang="en-US" sz="2400" dirty="0"/>
              <a:t>;</a:t>
            </a:r>
          </a:p>
          <a:p>
            <a:r>
              <a:rPr lang="en-US" sz="2400" dirty="0"/>
              <a:t>	case 2 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Февраль”&lt;&lt; </a:t>
            </a:r>
            <a:r>
              <a:rPr lang="en-US" sz="2400" dirty="0" err="1"/>
              <a:t>endl</a:t>
            </a:r>
            <a:r>
              <a:rPr lang="en-US" sz="2400" dirty="0"/>
              <a:t>;	</a:t>
            </a:r>
            <a:r>
              <a:rPr lang="en-US" sz="2400" dirty="0" smtClean="0"/>
              <a:t>  break</a:t>
            </a:r>
            <a:r>
              <a:rPr lang="en-US" sz="2400" dirty="0"/>
              <a:t>;</a:t>
            </a:r>
          </a:p>
          <a:p>
            <a:r>
              <a:rPr lang="en-US" sz="2400" dirty="0"/>
              <a:t>	case 3 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Март”&lt;&lt; </a:t>
            </a:r>
            <a:r>
              <a:rPr lang="en-US" sz="2400" dirty="0" err="1"/>
              <a:t>endl</a:t>
            </a:r>
            <a:r>
              <a:rPr lang="en-US" sz="2400" dirty="0"/>
              <a:t>;	</a:t>
            </a:r>
            <a:r>
              <a:rPr lang="en-US" sz="2400" dirty="0" smtClean="0"/>
              <a:t>  break</a:t>
            </a:r>
            <a:r>
              <a:rPr lang="en-US" sz="2400" dirty="0"/>
              <a:t>;</a:t>
            </a:r>
          </a:p>
          <a:p>
            <a:r>
              <a:rPr lang="en-US" sz="1200" dirty="0"/>
              <a:t>…</a:t>
            </a:r>
          </a:p>
          <a:p>
            <a:r>
              <a:rPr lang="en-US" sz="2400" dirty="0"/>
              <a:t>	case 12 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Декабрь”&lt;&lt; </a:t>
            </a:r>
            <a:r>
              <a:rPr lang="en-US" sz="2400" dirty="0" err="1"/>
              <a:t>endl</a:t>
            </a:r>
            <a:r>
              <a:rPr lang="en-US" sz="2400" dirty="0" smtClean="0"/>
              <a:t>;   break</a:t>
            </a:r>
            <a:r>
              <a:rPr lang="en-US" sz="2400" dirty="0"/>
              <a:t>;</a:t>
            </a:r>
          </a:p>
          <a:p>
            <a:r>
              <a:rPr lang="en-US" sz="2400" dirty="0"/>
              <a:t>	default 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Неверный номер” &lt;&lt; </a:t>
            </a:r>
            <a:r>
              <a:rPr lang="en-US" sz="2400" dirty="0" err="1"/>
              <a:t>endl</a:t>
            </a:r>
            <a:r>
              <a:rPr lang="en-US" sz="2400" dirty="0"/>
              <a:t>; 	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473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05273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  <a:endParaRPr lang="ru-RU" sz="2400" dirty="0" smtClean="0"/>
          </a:p>
          <a:p>
            <a:r>
              <a:rPr lang="en-US" sz="2400" dirty="0"/>
              <a:t>u</a:t>
            </a:r>
            <a:r>
              <a:rPr lang="en-US" sz="2400" dirty="0" smtClean="0"/>
              <a:t>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 ( )</a:t>
            </a:r>
          </a:p>
          <a:p>
            <a:r>
              <a:rPr lang="en-US" sz="2400" dirty="0" smtClean="0"/>
              <a:t>{ </a:t>
            </a:r>
            <a:r>
              <a:rPr lang="en-US" sz="2400" dirty="0" err="1" smtClean="0"/>
              <a:t>setlocale</a:t>
            </a:r>
            <a:r>
              <a:rPr lang="en-US" sz="2400" dirty="0" smtClean="0"/>
              <a:t> </a:t>
            </a:r>
            <a:r>
              <a:rPr lang="en-US" sz="2400" dirty="0"/>
              <a:t>(LC_ALL, </a:t>
            </a:r>
            <a:r>
              <a:rPr lang="ru-RU" sz="2400" dirty="0"/>
              <a:t>” </a:t>
            </a:r>
            <a:r>
              <a:rPr lang="en-US" sz="2400" dirty="0" err="1" smtClean="0"/>
              <a:t>russian</a:t>
            </a:r>
            <a:r>
              <a:rPr lang="ru-RU" sz="2400" dirty="0"/>
              <a:t> ”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ru-RU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 &lt;&lt; “</a:t>
            </a:r>
            <a:r>
              <a:rPr lang="ru-RU" sz="2400" dirty="0"/>
              <a:t>Введите номер месяца”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cin</a:t>
            </a:r>
            <a:r>
              <a:rPr lang="en-US" sz="2400" dirty="0"/>
              <a:t> &gt;&gt; x;</a:t>
            </a:r>
          </a:p>
          <a:p>
            <a:r>
              <a:rPr lang="en-US" sz="2400" dirty="0"/>
              <a:t>  switch (x ) {</a:t>
            </a:r>
          </a:p>
          <a:p>
            <a:r>
              <a:rPr lang="en-US" sz="2400" dirty="0"/>
              <a:t>	case </a:t>
            </a:r>
            <a:r>
              <a:rPr lang="en-US" sz="2400" dirty="0" smtClean="0"/>
              <a:t>1</a:t>
            </a:r>
            <a:r>
              <a:rPr lang="ru-RU" sz="24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: case </a:t>
            </a:r>
            <a:r>
              <a:rPr lang="ru-RU" sz="24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: case 2 :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</a:t>
            </a:r>
            <a:r>
              <a:rPr lang="ru-RU" sz="2400" dirty="0"/>
              <a:t>” Зима</a:t>
            </a:r>
            <a:r>
              <a:rPr lang="ru-RU" sz="2400" dirty="0" smtClean="0"/>
              <a:t>”&lt;&lt;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	 break;</a:t>
            </a:r>
          </a:p>
          <a:p>
            <a:r>
              <a:rPr lang="en-US" sz="2400" dirty="0" smtClean="0"/>
              <a:t>	case 3 </a:t>
            </a:r>
            <a:r>
              <a:rPr lang="en-US" sz="2400" dirty="0"/>
              <a:t>: case </a:t>
            </a:r>
            <a:r>
              <a:rPr lang="ru-RU" sz="2400" dirty="0" smtClean="0"/>
              <a:t>4</a:t>
            </a:r>
            <a:r>
              <a:rPr lang="en-US" sz="2400" dirty="0" smtClean="0"/>
              <a:t> </a:t>
            </a:r>
            <a:r>
              <a:rPr lang="en-US" sz="2400" dirty="0"/>
              <a:t>: case </a:t>
            </a:r>
            <a:r>
              <a:rPr lang="ru-RU" sz="2400" dirty="0" smtClean="0"/>
              <a:t>5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ru-RU" sz="2400" dirty="0"/>
              <a:t>” Весна</a:t>
            </a:r>
            <a:r>
              <a:rPr lang="ru-RU" sz="2400" dirty="0" smtClean="0"/>
              <a:t>”&lt;&lt;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	 break;</a:t>
            </a:r>
            <a:endParaRPr lang="en-US" sz="1200" dirty="0"/>
          </a:p>
          <a:p>
            <a:r>
              <a:rPr lang="en-US" sz="2400" dirty="0"/>
              <a:t>	case </a:t>
            </a:r>
            <a:r>
              <a:rPr lang="ru-RU" sz="2400" dirty="0" smtClean="0"/>
              <a:t>6</a:t>
            </a:r>
            <a:r>
              <a:rPr lang="en-US" sz="2400" dirty="0" smtClean="0"/>
              <a:t> 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case </a:t>
            </a:r>
            <a:r>
              <a:rPr lang="ru-RU" sz="2400" dirty="0" smtClean="0"/>
              <a:t>7 </a:t>
            </a:r>
            <a:r>
              <a:rPr lang="en-US" sz="2400" dirty="0" smtClean="0"/>
              <a:t>: </a:t>
            </a:r>
            <a:r>
              <a:rPr lang="en-US" sz="2400" dirty="0"/>
              <a:t>case </a:t>
            </a:r>
            <a:r>
              <a:rPr lang="ru-RU" sz="2400" dirty="0" smtClean="0"/>
              <a:t>8</a:t>
            </a:r>
            <a:r>
              <a:rPr lang="ru-RU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Лето</a:t>
            </a:r>
            <a:r>
              <a:rPr lang="ru-RU" sz="2400" dirty="0" smtClean="0"/>
              <a:t>”&lt;&lt; </a:t>
            </a:r>
            <a:r>
              <a:rPr lang="en-US" sz="2400" dirty="0" err="1"/>
              <a:t>endl</a:t>
            </a:r>
            <a:r>
              <a:rPr lang="en-US" sz="2400" dirty="0"/>
              <a:t>;	</a:t>
            </a:r>
            <a:r>
              <a:rPr lang="en-US" sz="2400" dirty="0" smtClean="0"/>
              <a:t> break;</a:t>
            </a:r>
            <a:endParaRPr lang="ru-RU" sz="2400" dirty="0" smtClean="0"/>
          </a:p>
          <a:p>
            <a:r>
              <a:rPr lang="ru-RU" sz="2400" dirty="0" smtClean="0"/>
              <a:t>             </a:t>
            </a:r>
            <a:r>
              <a:rPr lang="en-US" sz="2400" dirty="0" smtClean="0"/>
              <a:t>case </a:t>
            </a:r>
            <a:r>
              <a:rPr lang="ru-RU" sz="2400" dirty="0" smtClean="0"/>
              <a:t>9</a:t>
            </a:r>
            <a:r>
              <a:rPr lang="en-US" sz="2400" dirty="0" smtClean="0"/>
              <a:t> 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case </a:t>
            </a:r>
            <a:r>
              <a:rPr lang="ru-RU" sz="2400" dirty="0" smtClean="0"/>
              <a:t>10 </a:t>
            </a:r>
            <a:r>
              <a:rPr lang="en-US" sz="2400" dirty="0"/>
              <a:t>: case </a:t>
            </a:r>
            <a:r>
              <a:rPr lang="ru-RU" sz="2400" dirty="0" smtClean="0"/>
              <a:t>11 </a:t>
            </a:r>
            <a:r>
              <a:rPr lang="en-US" sz="2400" dirty="0"/>
              <a:t>: </a:t>
            </a:r>
            <a:r>
              <a:rPr lang="en-US" sz="2400" dirty="0" err="1"/>
              <a:t>cout</a:t>
            </a:r>
            <a:r>
              <a:rPr lang="en-US" sz="2400" dirty="0"/>
              <a:t> </a:t>
            </a:r>
            <a:r>
              <a:rPr lang="en-US" sz="2400" dirty="0" smtClean="0"/>
              <a:t>&lt;&lt;</a:t>
            </a:r>
            <a:r>
              <a:rPr lang="ru-RU" sz="2400" dirty="0"/>
              <a:t> </a:t>
            </a:r>
            <a:r>
              <a:rPr lang="ru-RU" sz="2400" dirty="0" smtClean="0"/>
              <a:t>”Осень”&lt;&lt; </a:t>
            </a:r>
            <a:r>
              <a:rPr lang="en-US" sz="2400" dirty="0" err="1"/>
              <a:t>endl</a:t>
            </a:r>
            <a:r>
              <a:rPr lang="en-US" sz="2400" dirty="0"/>
              <a:t>;	</a:t>
            </a:r>
            <a:r>
              <a:rPr lang="en-US" sz="2400" dirty="0" smtClean="0"/>
              <a:t> break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/>
              <a:t>	default :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ru-RU" sz="2400" dirty="0"/>
              <a:t>” Неверный номер” &lt;&lt; </a:t>
            </a:r>
            <a:r>
              <a:rPr lang="en-US" sz="2400" dirty="0" err="1"/>
              <a:t>endl</a:t>
            </a:r>
            <a:r>
              <a:rPr lang="en-US" sz="2400" dirty="0"/>
              <a:t>; 	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          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3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430" y="260648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Счетчик случайных чисел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844824"/>
            <a:ext cx="810039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Результатом функции </a:t>
            </a:r>
          </a:p>
          <a:p>
            <a:pPr>
              <a:buNone/>
            </a:pPr>
            <a:r>
              <a:rPr lang="en-US" sz="2400" dirty="0" smtClean="0"/>
              <a:t>rand( )%n</a:t>
            </a:r>
            <a:r>
              <a:rPr lang="ru-RU" sz="2400" dirty="0" smtClean="0"/>
              <a:t> (где </a:t>
            </a:r>
            <a:r>
              <a:rPr lang="en-US" sz="2400" dirty="0" smtClean="0"/>
              <a:t>n – </a:t>
            </a:r>
            <a:r>
              <a:rPr lang="ru-RU" sz="2400" dirty="0" smtClean="0"/>
              <a:t>целое число) из библиотеки </a:t>
            </a:r>
            <a:r>
              <a:rPr lang="en-US" sz="2400" dirty="0" err="1" smtClean="0"/>
              <a:t>ctime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является случайно выбранное число из диапазона </a:t>
            </a:r>
            <a:r>
              <a:rPr lang="en-US" sz="2400" dirty="0" smtClean="0"/>
              <a:t>[0; n)</a:t>
            </a:r>
            <a:endParaRPr lang="ru-RU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ru-RU" sz="2400" dirty="0" smtClean="0"/>
              <a:t>Например, </a:t>
            </a:r>
          </a:p>
          <a:p>
            <a:pPr algn="just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x = rand( )%10;</a:t>
            </a:r>
          </a:p>
          <a:p>
            <a:pPr algn="just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&lt;&lt;x;  // </a:t>
            </a:r>
            <a:r>
              <a:rPr lang="ru-RU" sz="2400" dirty="0" smtClean="0"/>
              <a:t>число из промежутка от 0 до 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187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99592" y="116632"/>
            <a:ext cx="749808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Операции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764704"/>
            <a:ext cx="853244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/>
          </a:p>
          <a:p>
            <a:r>
              <a:rPr lang="ru-RU" sz="2400" dirty="0" smtClean="0"/>
              <a:t>Знак </a:t>
            </a:r>
            <a:r>
              <a:rPr lang="ru-RU" sz="2400" dirty="0" smtClean="0"/>
              <a:t>операции - это один или более символов, определяющих определенное действие над операндами. </a:t>
            </a:r>
          </a:p>
          <a:p>
            <a:r>
              <a:rPr lang="ru-RU" sz="2400" dirty="0" smtClean="0"/>
              <a:t>Операции делятся на унарные, бинарные и тернарную по количеству участвующих в них операндов.</a:t>
            </a:r>
          </a:p>
          <a:p>
            <a:endParaRPr lang="ru-RU" sz="800" dirty="0"/>
          </a:p>
          <a:p>
            <a:endParaRPr lang="ru-RU" sz="800" b="1" dirty="0" smtClean="0"/>
          </a:p>
          <a:p>
            <a:endParaRPr lang="ru-RU" b="1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8632684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Инициализация счетчика случайных чисел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916832"/>
            <a:ext cx="8208912" cy="468052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Рекомендуется перед использованием счетчика случайных чисел инициализировать его работу строкой: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srand</a:t>
            </a:r>
            <a:r>
              <a:rPr lang="en-US" sz="2400" dirty="0" smtClean="0"/>
              <a:t>( (unsigned)time(NULL));</a:t>
            </a:r>
          </a:p>
          <a:p>
            <a:pPr>
              <a:buNone/>
            </a:pPr>
            <a:r>
              <a:rPr lang="ru-RU" sz="2400" dirty="0" smtClean="0"/>
              <a:t>либо</a:t>
            </a:r>
          </a:p>
          <a:p>
            <a:pPr>
              <a:buNone/>
            </a:pPr>
            <a:r>
              <a:rPr lang="en-US" sz="2400" dirty="0" err="1" smtClean="0"/>
              <a:t>srand</a:t>
            </a:r>
            <a:r>
              <a:rPr lang="en-US" sz="2400" dirty="0" smtClean="0"/>
              <a:t>( (unsigned)time(</a:t>
            </a:r>
            <a:r>
              <a:rPr lang="ru-RU" sz="2400" dirty="0" smtClean="0"/>
              <a:t>0</a:t>
            </a:r>
            <a:r>
              <a:rPr lang="en-US" sz="2400" dirty="0" smtClean="0"/>
              <a:t>));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Следует подключить библиотеку </a:t>
            </a:r>
            <a:r>
              <a:rPr lang="en-US" sz="2400" dirty="0" err="1" smtClean="0"/>
              <a:t>ctime</a:t>
            </a:r>
            <a:endParaRPr lang="en-US" sz="2400" dirty="0" smtClean="0"/>
          </a:p>
          <a:p>
            <a:pPr>
              <a:buNone/>
            </a:pPr>
            <a:r>
              <a:rPr lang="ru-RU" dirty="0" smtClean="0"/>
              <a:t>Это позволит при каждом повторном запуске программы получать различные последовательности случайных чисел.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8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949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#</a:t>
            </a:r>
            <a:r>
              <a:rPr lang="en-US" sz="2400" dirty="0" smtClean="0"/>
              <a:t>include</a:t>
            </a:r>
            <a:r>
              <a:rPr lang="ru-RU" sz="2400" dirty="0" smtClean="0"/>
              <a:t> &lt;</a:t>
            </a:r>
            <a:r>
              <a:rPr lang="en-US" sz="2400" dirty="0" err="1" smtClean="0"/>
              <a:t>iostream</a:t>
            </a:r>
            <a:r>
              <a:rPr lang="ru-RU" sz="24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ctime</a:t>
            </a:r>
            <a:r>
              <a:rPr lang="en-US" sz="24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using namespace std;</a:t>
            </a: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 ( )</a:t>
            </a: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{  </a:t>
            </a:r>
            <a:r>
              <a:rPr lang="en-US" sz="2400" dirty="0" smtClean="0"/>
              <a:t>float x</a:t>
            </a:r>
            <a:r>
              <a:rPr lang="ru-RU" sz="2400" dirty="0" smtClean="0"/>
              <a:t>, </a:t>
            </a:r>
            <a:r>
              <a:rPr lang="en-US" sz="2400" dirty="0" smtClean="0"/>
              <a:t>y</a:t>
            </a:r>
            <a:r>
              <a:rPr lang="ru-RU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</a:t>
            </a:r>
            <a:r>
              <a:rPr lang="en-US" sz="2400" dirty="0" err="1" smtClean="0"/>
              <a:t>srand</a:t>
            </a:r>
            <a:r>
              <a:rPr lang="en-US" sz="2400" dirty="0" smtClean="0"/>
              <a:t>( (unsigned)</a:t>
            </a:r>
            <a:r>
              <a:rPr lang="ru-RU" sz="2400" dirty="0" smtClean="0"/>
              <a:t> </a:t>
            </a:r>
            <a:r>
              <a:rPr lang="en-US" sz="2400" dirty="0" smtClean="0"/>
              <a:t>time(</a:t>
            </a:r>
            <a:r>
              <a:rPr lang="ru-RU" sz="2400" dirty="0" smtClean="0"/>
              <a:t>0</a:t>
            </a:r>
            <a:r>
              <a:rPr lang="en-US" sz="2400" dirty="0" smtClean="0"/>
              <a:t>)</a:t>
            </a:r>
            <a:r>
              <a:rPr lang="ru-RU" sz="2400" dirty="0" smtClean="0"/>
              <a:t>);//инициал</a:t>
            </a:r>
            <a:r>
              <a:rPr lang="en-US" sz="2400" dirty="0" smtClean="0"/>
              <a:t>-</a:t>
            </a:r>
            <a:r>
              <a:rPr lang="ru-RU" sz="2400" dirty="0" err="1" smtClean="0"/>
              <a:t>ия</a:t>
            </a:r>
            <a:r>
              <a:rPr lang="ru-RU" sz="2400" dirty="0" smtClean="0"/>
              <a:t> счетчика </a:t>
            </a:r>
            <a:r>
              <a:rPr lang="ru-RU" sz="2400" dirty="0" err="1" smtClean="0"/>
              <a:t>случайн</a:t>
            </a:r>
            <a:r>
              <a:rPr lang="ru-RU" sz="2400" dirty="0" smtClean="0"/>
              <a:t>. чисел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</a:t>
            </a:r>
            <a:r>
              <a:rPr lang="en-US" sz="2400" dirty="0" smtClean="0"/>
              <a:t>y</a:t>
            </a:r>
            <a:r>
              <a:rPr lang="ru-RU" sz="2400" dirty="0" smtClean="0"/>
              <a:t> = </a:t>
            </a:r>
            <a:r>
              <a:rPr lang="en-US" sz="2400" dirty="0" smtClean="0"/>
              <a:t>rand</a:t>
            </a:r>
            <a:r>
              <a:rPr lang="ru-RU" sz="2400" dirty="0" smtClean="0"/>
              <a:t> ()</a:t>
            </a:r>
            <a:r>
              <a:rPr lang="en-US" sz="2400" dirty="0" smtClean="0"/>
              <a:t>%10</a:t>
            </a:r>
            <a:r>
              <a:rPr lang="ru-RU" sz="2400" dirty="0" smtClean="0"/>
              <a:t>;</a:t>
            </a:r>
            <a:r>
              <a:rPr lang="ru-RU" sz="2400" dirty="0"/>
              <a:t> </a:t>
            </a:r>
            <a:r>
              <a:rPr lang="ru-RU" sz="2400" dirty="0" smtClean="0"/>
              <a:t>                  // выбор числа в диапазоне от 0 до 10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</a:t>
            </a:r>
            <a:r>
              <a:rPr lang="en-US" sz="2400" dirty="0" smtClean="0"/>
              <a:t>do</a:t>
            </a: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{   </a:t>
            </a:r>
            <a:r>
              <a:rPr lang="en-US" sz="2400" dirty="0" err="1" smtClean="0"/>
              <a:t>cout</a:t>
            </a:r>
            <a:r>
              <a:rPr lang="ru-RU" sz="2400" dirty="0" smtClean="0"/>
              <a:t> &lt;&lt; “ введите произвольное число меньшее 10” &lt;&lt; </a:t>
            </a:r>
            <a:r>
              <a:rPr lang="en-US" sz="2400" dirty="0" err="1" smtClean="0"/>
              <a:t>endl</a:t>
            </a:r>
            <a:r>
              <a:rPr lang="ru-RU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x;</a:t>
            </a: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 if ( x = = y) </a:t>
            </a:r>
            <a:r>
              <a:rPr lang="ru-RU" sz="2400" dirty="0" smtClean="0"/>
              <a:t> </a:t>
            </a:r>
            <a:r>
              <a:rPr lang="en-US" sz="2400" dirty="0" smtClean="0"/>
              <a:t>{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&lt;&lt;” </a:t>
            </a:r>
            <a:r>
              <a:rPr lang="ru-RU" sz="2400" dirty="0" smtClean="0"/>
              <a:t>вы угадали</a:t>
            </a:r>
            <a:r>
              <a:rPr lang="en-US" sz="2400" dirty="0" smtClean="0"/>
              <a:t>!”; </a:t>
            </a:r>
            <a:r>
              <a:rPr lang="ru-RU" sz="2400" dirty="0" smtClean="0"/>
              <a:t> </a:t>
            </a:r>
            <a:r>
              <a:rPr lang="en-US" sz="2400" dirty="0" smtClean="0"/>
              <a:t>break;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       </a:t>
            </a:r>
            <a:r>
              <a:rPr lang="ru-RU" sz="2400" dirty="0" smtClean="0"/>
              <a:t>       </a:t>
            </a:r>
            <a:r>
              <a:rPr lang="en-US" sz="2400" dirty="0" smtClean="0"/>
              <a:t>else 	if  ( x&lt; y )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 “</a:t>
            </a:r>
            <a:r>
              <a:rPr lang="ru-RU" sz="2400" dirty="0" smtClean="0"/>
              <a:t>введите меньшее</a:t>
            </a:r>
            <a:r>
              <a:rPr lang="en-US" sz="2400" dirty="0" smtClean="0"/>
              <a:t>”&lt;&lt;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		     </a:t>
            </a:r>
            <a:r>
              <a:rPr lang="ru-RU" sz="2400" dirty="0" smtClean="0"/>
              <a:t>               </a:t>
            </a:r>
            <a:r>
              <a:rPr lang="en-US" sz="2400" dirty="0" smtClean="0"/>
              <a:t>else</a:t>
            </a:r>
            <a:r>
              <a:rPr lang="ru-RU" sz="2400" dirty="0" smtClean="0"/>
              <a:t> 	</a:t>
            </a:r>
            <a:r>
              <a:rPr lang="en-US" sz="2400" dirty="0" err="1" smtClean="0"/>
              <a:t>cout</a:t>
            </a:r>
            <a:r>
              <a:rPr lang="ru-RU" sz="2400" dirty="0" smtClean="0"/>
              <a:t>&lt;&lt; “введите большее”&lt;&lt;</a:t>
            </a:r>
            <a:r>
              <a:rPr lang="en-US" sz="2400" dirty="0" err="1" smtClean="0"/>
              <a:t>endl</a:t>
            </a:r>
            <a:r>
              <a:rPr lang="ru-RU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  }  </a:t>
            </a:r>
            <a:r>
              <a:rPr lang="en-US" sz="2400" dirty="0" smtClean="0"/>
              <a:t>while</a:t>
            </a:r>
            <a:r>
              <a:rPr lang="ru-RU" sz="2400" dirty="0" smtClean="0"/>
              <a:t> (</a:t>
            </a:r>
            <a:r>
              <a:rPr lang="en-US" sz="2400" dirty="0" smtClean="0"/>
              <a:t>x</a:t>
            </a:r>
            <a:r>
              <a:rPr lang="ru-RU" sz="2400" dirty="0" smtClean="0"/>
              <a:t>!=</a:t>
            </a:r>
            <a:r>
              <a:rPr lang="en-US" sz="2400" dirty="0" smtClean="0"/>
              <a:t>y</a:t>
            </a:r>
            <a:r>
              <a:rPr lang="ru-RU" sz="24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en-US" sz="2400" dirty="0" smtClean="0"/>
              <a:t>return 0;</a:t>
            </a:r>
            <a:endParaRPr lang="ru-RU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29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290054" cy="14996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Правила применения операций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12776"/>
            <a:ext cx="801547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в одном выражении записано несколько операций одинакового приоритета, унарные операции, условная операция и операция присваивания выполняются </a:t>
            </a:r>
            <a:r>
              <a:rPr lang="ru-RU" sz="2400" i="1" dirty="0"/>
              <a:t>справа налево</a:t>
            </a:r>
            <a:r>
              <a:rPr lang="ru-RU" sz="2400" dirty="0"/>
              <a:t>, остальные – </a:t>
            </a:r>
            <a:r>
              <a:rPr lang="ru-RU" sz="2400" i="1" dirty="0"/>
              <a:t>слева направо</a:t>
            </a:r>
            <a:r>
              <a:rPr lang="ru-RU" sz="2400" dirty="0"/>
              <a:t>. </a:t>
            </a:r>
            <a:endParaRPr lang="ru-RU" sz="2400" dirty="0" smtClean="0"/>
          </a:p>
          <a:p>
            <a:endParaRPr lang="ru-RU" sz="1200" dirty="0"/>
          </a:p>
          <a:p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dirty="0" smtClean="0"/>
              <a:t>а = с = у </a:t>
            </a:r>
            <a:r>
              <a:rPr lang="ru-RU" sz="2400" dirty="0"/>
              <a:t>означает </a:t>
            </a:r>
            <a:r>
              <a:rPr lang="ru-RU" sz="2400" dirty="0" smtClean="0"/>
              <a:t>а = (с = у</a:t>
            </a:r>
            <a:r>
              <a:rPr lang="ru-RU" sz="2400" dirty="0"/>
              <a:t>), 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en-US" sz="2400" dirty="0" smtClean="0"/>
              <a:t>a</a:t>
            </a:r>
            <a:r>
              <a:rPr lang="ru-RU" sz="2400" dirty="0" smtClean="0"/>
              <a:t> + </a:t>
            </a:r>
            <a:r>
              <a:rPr lang="en-US" sz="2400" dirty="0" smtClean="0"/>
              <a:t>b</a:t>
            </a:r>
            <a:r>
              <a:rPr lang="ru-RU" sz="2400" dirty="0" smtClean="0"/>
              <a:t> + </a:t>
            </a:r>
            <a:r>
              <a:rPr lang="en-US" sz="2400" dirty="0" smtClean="0"/>
              <a:t>c</a:t>
            </a:r>
            <a:r>
              <a:rPr lang="ru-RU" sz="2400" dirty="0" smtClean="0"/>
              <a:t> </a:t>
            </a:r>
            <a:r>
              <a:rPr lang="ru-RU" sz="2400" dirty="0"/>
              <a:t>означает (</a:t>
            </a:r>
            <a:r>
              <a:rPr lang="en-US" sz="2400" dirty="0" smtClean="0"/>
              <a:t>a</a:t>
            </a:r>
            <a:r>
              <a:rPr lang="ru-RU" sz="2400" dirty="0" smtClean="0"/>
              <a:t> + </a:t>
            </a:r>
            <a:r>
              <a:rPr lang="en-US" sz="2400" dirty="0" smtClean="0"/>
              <a:t>b</a:t>
            </a:r>
            <a:r>
              <a:rPr lang="ru-RU" sz="2400" dirty="0" smtClean="0"/>
              <a:t>) + </a:t>
            </a:r>
            <a:r>
              <a:rPr lang="en-US" sz="2400" dirty="0" smtClean="0"/>
              <a:t>c</a:t>
            </a:r>
            <a:r>
              <a:rPr lang="ru-RU" sz="2400" dirty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Использование круглых скобок позволяет изменить приоритет операций.</a:t>
            </a:r>
          </a:p>
          <a:p>
            <a:endParaRPr lang="ru-RU" sz="1200" dirty="0" smtClean="0"/>
          </a:p>
          <a:p>
            <a:r>
              <a:rPr lang="ru-RU" sz="2400" dirty="0" smtClean="0"/>
              <a:t>Одна и та же переменная может встречаться с обеих сторон  знака присваивания.   </a:t>
            </a:r>
          </a:p>
          <a:p>
            <a:endParaRPr lang="ru-RU" sz="1200" dirty="0"/>
          </a:p>
          <a:p>
            <a:r>
              <a:rPr lang="ru-RU" sz="2400" dirty="0" smtClean="0"/>
              <a:t>n=n+ 7</a:t>
            </a:r>
            <a:r>
              <a:rPr lang="ru-RU" sz="2400" dirty="0" smtClean="0"/>
              <a:t>;      // </a:t>
            </a:r>
            <a:r>
              <a:rPr lang="en-US" sz="2400" dirty="0" smtClean="0"/>
              <a:t>n +=</a:t>
            </a:r>
            <a:r>
              <a:rPr lang="ru-RU" sz="2400" dirty="0" smtClean="0"/>
              <a:t> </a:t>
            </a:r>
            <a:r>
              <a:rPr lang="ru-RU" sz="2400" dirty="0"/>
              <a:t>7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0106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Унарные операции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886911"/>
            <a:ext cx="8172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перация </a:t>
            </a:r>
            <a:r>
              <a:rPr lang="ru-RU" sz="2400" i="1" dirty="0" smtClean="0"/>
              <a:t>инкремента</a:t>
            </a:r>
            <a:r>
              <a:rPr lang="ru-RU" sz="2400" dirty="0" smtClean="0"/>
              <a:t> (увеличение  на единицу) ++, операция </a:t>
            </a:r>
            <a:r>
              <a:rPr lang="ru-RU" sz="2400" i="1" dirty="0" smtClean="0"/>
              <a:t>декремента</a:t>
            </a:r>
            <a:r>
              <a:rPr lang="ru-RU" sz="2400" dirty="0" smtClean="0"/>
              <a:t> (уменьшение на единицу) - - . </a:t>
            </a:r>
          </a:p>
          <a:p>
            <a:r>
              <a:rPr lang="ru-RU" sz="2400" dirty="0" smtClean="0"/>
              <a:t>Эти операции унарные могут использоваться как с целым, так  и вещественным аргументом. </a:t>
            </a:r>
          </a:p>
          <a:p>
            <a:r>
              <a:rPr lang="ru-RU" sz="2400" dirty="0" smtClean="0"/>
              <a:t>Использование оператора  j++ ;  эквивалентно оператору  j=j+1;</a:t>
            </a:r>
          </a:p>
          <a:p>
            <a:r>
              <a:rPr lang="ru-RU" sz="2400" dirty="0" smtClean="0"/>
              <a:t>А соответственно j- - эквивалентно j = j – 1. </a:t>
            </a:r>
          </a:p>
          <a:p>
            <a:endParaRPr lang="ru-RU" sz="800" dirty="0" smtClean="0"/>
          </a:p>
          <a:p>
            <a:r>
              <a:rPr lang="ru-RU" sz="2400" b="1" i="1" dirty="0" smtClean="0">
                <a:solidFill>
                  <a:srgbClr val="0070C0"/>
                </a:solidFill>
              </a:rPr>
              <a:t>Особенность операций:  </a:t>
            </a:r>
            <a:r>
              <a:rPr lang="ru-RU" sz="2400" dirty="0" smtClean="0"/>
              <a:t>существование двух форм: </a:t>
            </a:r>
            <a:r>
              <a:rPr lang="ru-RU" sz="2400" i="1" dirty="0" smtClean="0"/>
              <a:t>префиксной</a:t>
            </a:r>
            <a:r>
              <a:rPr lang="ru-RU" sz="2400" dirty="0" smtClean="0"/>
              <a:t> и </a:t>
            </a:r>
            <a:r>
              <a:rPr lang="ru-RU" sz="2400" i="1" dirty="0" smtClean="0"/>
              <a:t>постфиксной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Записанные в виде j+ +; + + j; операторы эквивалентны.</a:t>
            </a:r>
          </a:p>
          <a:p>
            <a:r>
              <a:rPr lang="ru-RU" sz="2400" dirty="0" smtClean="0"/>
              <a:t> Однако, </a:t>
            </a:r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bar</a:t>
            </a:r>
            <a:r>
              <a:rPr lang="ru-RU" sz="2400" dirty="0" smtClean="0"/>
              <a:t> = 1;</a:t>
            </a:r>
          </a:p>
          <a:p>
            <a:r>
              <a:rPr lang="ru-RU" sz="2400" dirty="0" err="1" smtClean="0"/>
              <a:t>cout</a:t>
            </a:r>
            <a:r>
              <a:rPr lang="ru-RU" sz="2400" dirty="0" smtClean="0"/>
              <a:t> &lt;&lt; ++ </a:t>
            </a:r>
            <a:r>
              <a:rPr lang="ru-RU" sz="2400" dirty="0" err="1" smtClean="0"/>
              <a:t>bar</a:t>
            </a:r>
            <a:r>
              <a:rPr lang="ru-RU" sz="2400" dirty="0" smtClean="0"/>
              <a:t>;   // </a:t>
            </a:r>
            <a:r>
              <a:rPr lang="en-US" sz="2400" dirty="0" smtClean="0"/>
              <a:t> </a:t>
            </a:r>
            <a:r>
              <a:rPr lang="ru-RU" sz="2400" dirty="0" smtClean="0"/>
              <a:t> вывод </a:t>
            </a:r>
            <a:r>
              <a:rPr lang="en-US" sz="2400" dirty="0" smtClean="0"/>
              <a:t>2</a:t>
            </a:r>
            <a:endParaRPr lang="ru-RU" sz="2400" dirty="0" smtClean="0"/>
          </a:p>
          <a:p>
            <a:r>
              <a:rPr lang="ru-RU" sz="2400" dirty="0" err="1" smtClean="0"/>
              <a:t>int</a:t>
            </a:r>
            <a:r>
              <a:rPr lang="ru-RU" sz="2400" dirty="0" smtClean="0"/>
              <a:t> </a:t>
            </a:r>
            <a:r>
              <a:rPr lang="ru-RU" sz="2400" dirty="0" err="1" smtClean="0"/>
              <a:t>bar</a:t>
            </a:r>
            <a:r>
              <a:rPr lang="ru-RU" sz="2400" dirty="0" smtClean="0"/>
              <a:t> = 1;</a:t>
            </a:r>
          </a:p>
          <a:p>
            <a:r>
              <a:rPr lang="ru-RU" sz="2400" dirty="0" err="1" smtClean="0"/>
              <a:t>cout</a:t>
            </a:r>
            <a:r>
              <a:rPr lang="ru-RU" sz="2400" dirty="0" smtClean="0"/>
              <a:t> &lt;&lt; </a:t>
            </a:r>
            <a:r>
              <a:rPr lang="ru-RU" sz="2400" dirty="0" err="1" smtClean="0"/>
              <a:t>bar</a:t>
            </a:r>
            <a:r>
              <a:rPr lang="ru-RU" sz="2400" dirty="0" smtClean="0"/>
              <a:t> ++;</a:t>
            </a:r>
            <a:r>
              <a:rPr lang="en-US" sz="2400" dirty="0" smtClean="0"/>
              <a:t> //</a:t>
            </a:r>
            <a:r>
              <a:rPr lang="ru-RU" sz="2400" dirty="0" smtClean="0"/>
              <a:t> вывод 1, но значение </a:t>
            </a:r>
            <a:r>
              <a:rPr lang="en-US" sz="2400" dirty="0" smtClean="0"/>
              <a:t>bar </a:t>
            </a:r>
            <a:r>
              <a:rPr lang="ru-RU" sz="2400" dirty="0" smtClean="0"/>
              <a:t>равно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8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476672"/>
            <a:ext cx="792088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800" dirty="0" smtClean="0"/>
          </a:p>
          <a:p>
            <a:r>
              <a:rPr lang="ru-RU" sz="2400" i="1" dirty="0" smtClean="0"/>
              <a:t>Тернарная операция - э</a:t>
            </a:r>
            <a:r>
              <a:rPr lang="ru-RU" sz="2400" dirty="0" smtClean="0"/>
              <a:t>то условная операция ( ? : ).  </a:t>
            </a:r>
          </a:p>
          <a:p>
            <a:r>
              <a:rPr lang="ru-RU" sz="2400" dirty="0" smtClean="0"/>
              <a:t>Ее формат:  &lt;условие&gt; ? &lt;выражение1&gt; : &lt;выражение2&gt;;</a:t>
            </a:r>
          </a:p>
          <a:p>
            <a:endParaRPr lang="ru-RU" sz="8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озволяет создавать простые условные однострочные выражения, в которых выполняется одно из двух действий в зависимости от значения некоторого условия.</a:t>
            </a:r>
          </a:p>
          <a:p>
            <a:endParaRPr lang="ru-RU" sz="800" dirty="0" smtClean="0"/>
          </a:p>
          <a:p>
            <a:r>
              <a:rPr lang="en-US" sz="2400" dirty="0" err="1" smtClean="0"/>
              <a:t>fvalue</a:t>
            </a:r>
            <a:r>
              <a:rPr lang="ru-RU" sz="2400" dirty="0" smtClean="0"/>
              <a:t> </a:t>
            </a:r>
            <a:r>
              <a:rPr lang="ru-RU" sz="2400" dirty="0"/>
              <a:t>= (</a:t>
            </a:r>
            <a:r>
              <a:rPr lang="en-US" sz="2400" dirty="0" err="1"/>
              <a:t>fvalue</a:t>
            </a:r>
            <a:r>
              <a:rPr lang="ru-RU" sz="2400" dirty="0"/>
              <a:t>&gt;=0.0) ? </a:t>
            </a:r>
            <a:r>
              <a:rPr lang="en-US" sz="2400" dirty="0" err="1"/>
              <a:t>fvalue</a:t>
            </a:r>
            <a:r>
              <a:rPr lang="ru-RU" sz="2400" dirty="0"/>
              <a:t> : -</a:t>
            </a:r>
            <a:r>
              <a:rPr lang="en-US" sz="2400" dirty="0" err="1"/>
              <a:t>fvalue</a:t>
            </a:r>
            <a:r>
              <a:rPr lang="ru-RU" sz="2400" dirty="0" smtClean="0"/>
              <a:t>; // </a:t>
            </a:r>
            <a:r>
              <a:rPr lang="ru-RU" sz="2400" dirty="0" smtClean="0"/>
              <a:t>модуль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/>
              <a:t>Операция определения размера </a:t>
            </a:r>
            <a:r>
              <a:rPr lang="ru-RU" sz="2400" dirty="0" err="1"/>
              <a:t>sizeof</a:t>
            </a:r>
            <a:r>
              <a:rPr lang="ru-RU" sz="2400" dirty="0"/>
              <a:t>( ) предназначена для вычисления размера объекта  или типа в байтах, и имеет 2 формы: </a:t>
            </a:r>
            <a:r>
              <a:rPr lang="ru-RU" sz="2400" dirty="0" err="1"/>
              <a:t>sizeof</a:t>
            </a:r>
            <a:r>
              <a:rPr lang="ru-RU" sz="2400" dirty="0"/>
              <a:t> (выражение) или </a:t>
            </a:r>
            <a:r>
              <a:rPr lang="ru-RU" sz="2400" dirty="0" err="1"/>
              <a:t>sizeof</a:t>
            </a:r>
            <a:r>
              <a:rPr lang="ru-RU" sz="2400" dirty="0"/>
              <a:t>(тип). Так результат выполнения </a:t>
            </a:r>
            <a:r>
              <a:rPr lang="ru-RU" sz="2400" dirty="0" err="1"/>
              <a:t>sizeof</a:t>
            </a:r>
            <a:r>
              <a:rPr lang="ru-RU" sz="2400" dirty="0"/>
              <a:t>(</a:t>
            </a:r>
            <a:r>
              <a:rPr lang="ru-RU" sz="2400" dirty="0" err="1"/>
              <a:t>int</a:t>
            </a:r>
            <a:r>
              <a:rPr lang="ru-RU" sz="2400" dirty="0"/>
              <a:t>) равен 2, так как для хранения данных этого типа в памяти выделяется 2 байта.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ru-RU" sz="2400" dirty="0"/>
          </a:p>
          <a:p>
            <a:endParaRPr lang="ru-RU" sz="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8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Интерактивное задание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04869"/>
            <a:ext cx="4780384" cy="47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9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Синтаксис оператора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43841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if</a:t>
            </a:r>
            <a:r>
              <a:rPr lang="ru-RU" sz="2400" dirty="0" smtClean="0"/>
              <a:t>  (выражение) оператор 1;    </a:t>
            </a:r>
            <a:r>
              <a:rPr lang="ru-RU" sz="2400" dirty="0" err="1" smtClean="0"/>
              <a:t>else</a:t>
            </a:r>
            <a:r>
              <a:rPr lang="ru-RU" sz="2400" dirty="0" smtClean="0"/>
              <a:t> оператор 2;</a:t>
            </a:r>
          </a:p>
          <a:p>
            <a:endParaRPr lang="en-US" sz="2400" dirty="0" smtClean="0"/>
          </a:p>
          <a:p>
            <a:r>
              <a:rPr lang="ru-RU" sz="2400" dirty="0" smtClean="0"/>
              <a:t>Ветвь с ключевым словом </a:t>
            </a:r>
            <a:r>
              <a:rPr lang="ru-RU" sz="2400" dirty="0" err="1" smtClean="0"/>
              <a:t>else</a:t>
            </a:r>
            <a:r>
              <a:rPr lang="ru-RU" sz="2400" dirty="0" smtClean="0"/>
              <a:t> не является обязательной. 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Примеры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if</a:t>
            </a:r>
            <a:r>
              <a:rPr lang="ru-RU" sz="2400" dirty="0" smtClean="0"/>
              <a:t> ( </a:t>
            </a:r>
            <a:r>
              <a:rPr lang="ru-RU" sz="2400" dirty="0" err="1" smtClean="0"/>
              <a:t>fvalue</a:t>
            </a:r>
            <a:r>
              <a:rPr lang="ru-RU" sz="2400" dirty="0" smtClean="0"/>
              <a:t> &gt;= 0.0 )  </a:t>
            </a:r>
            <a:r>
              <a:rPr lang="ru-RU" sz="2400" dirty="0" err="1" smtClean="0"/>
              <a:t>fvalue</a:t>
            </a:r>
            <a:r>
              <a:rPr lang="ru-RU" sz="2400" dirty="0" smtClean="0"/>
              <a:t> = </a:t>
            </a:r>
            <a:r>
              <a:rPr lang="ru-RU" sz="2400" dirty="0" err="1" smtClean="0"/>
              <a:t>fvalue</a:t>
            </a:r>
            <a:r>
              <a:rPr lang="ru-RU" sz="2400" dirty="0" smtClean="0"/>
              <a:t>;  </a:t>
            </a:r>
            <a:r>
              <a:rPr lang="ru-RU" sz="2400" dirty="0" err="1" smtClean="0"/>
              <a:t>else</a:t>
            </a:r>
            <a:r>
              <a:rPr lang="ru-RU" sz="2400" dirty="0" smtClean="0"/>
              <a:t> </a:t>
            </a:r>
            <a:r>
              <a:rPr lang="ru-RU" sz="2400" dirty="0" err="1" smtClean="0"/>
              <a:t>fvalue</a:t>
            </a:r>
            <a:r>
              <a:rPr lang="ru-RU" sz="2400" dirty="0" smtClean="0"/>
              <a:t> = -</a:t>
            </a:r>
            <a:r>
              <a:rPr lang="ru-RU" sz="2400" dirty="0" err="1" smtClean="0"/>
              <a:t>fvalue</a:t>
            </a:r>
            <a:r>
              <a:rPr lang="ru-RU" sz="2400" dirty="0" smtClean="0"/>
              <a:t>;  </a:t>
            </a:r>
            <a:endParaRPr lang="en-US" sz="2400" dirty="0" smtClean="0"/>
          </a:p>
          <a:p>
            <a:r>
              <a:rPr lang="ru-RU" sz="2400" dirty="0" smtClean="0"/>
              <a:t> // вычисляется модуль числа</a:t>
            </a:r>
          </a:p>
          <a:p>
            <a:endParaRPr lang="en-US" sz="2400" dirty="0"/>
          </a:p>
          <a:p>
            <a:r>
              <a:rPr lang="ru-RU" sz="2400" dirty="0" err="1" smtClean="0"/>
              <a:t>if</a:t>
            </a:r>
            <a:r>
              <a:rPr lang="ru-RU" sz="2400" dirty="0" smtClean="0"/>
              <a:t> ( x &lt; 10 ) x +=10; </a:t>
            </a:r>
            <a:r>
              <a:rPr lang="en-US" sz="2400" dirty="0" smtClean="0"/>
              <a:t> </a:t>
            </a:r>
            <a:r>
              <a:rPr lang="ru-RU" sz="2400" dirty="0" err="1" smtClean="0"/>
              <a:t>else</a:t>
            </a:r>
            <a:r>
              <a:rPr lang="ru-RU" sz="2400" dirty="0" smtClean="0"/>
              <a:t> x *= 2; </a:t>
            </a:r>
          </a:p>
          <a:p>
            <a:endParaRPr lang="en-US" sz="2400" dirty="0" smtClean="0"/>
          </a:p>
          <a:p>
            <a:r>
              <a:rPr lang="ru-RU" sz="2400" dirty="0" err="1" smtClean="0"/>
              <a:t>if</a:t>
            </a:r>
            <a:r>
              <a:rPr lang="ru-RU" sz="2400" dirty="0" smtClean="0"/>
              <a:t> ( f != 0 )  с = 100 / f;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850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8064896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Особенности использования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96752"/>
            <a:ext cx="85163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Если в какой-либо ветви требуется выполнить несколько операторов, их необходимо заключить в блок (операторные скобки { }</a:t>
            </a:r>
            <a:r>
              <a:rPr lang="en-US" sz="2400" dirty="0" smtClean="0"/>
              <a:t> - </a:t>
            </a:r>
            <a:r>
              <a:rPr lang="ru-RU" sz="2400" dirty="0" smtClean="0"/>
              <a:t>блок), иначе компилятор не сможет определить окончание ветвления. </a:t>
            </a:r>
          </a:p>
          <a:p>
            <a:r>
              <a:rPr lang="ru-RU" sz="2400" dirty="0" err="1" smtClean="0"/>
              <a:t>if</a:t>
            </a:r>
            <a:r>
              <a:rPr lang="ru-RU" sz="2400" dirty="0" smtClean="0"/>
              <a:t> ( a ) { a++;  v = 60*a; }  </a:t>
            </a:r>
            <a:r>
              <a:rPr lang="ru-RU" sz="2400" dirty="0" err="1" smtClean="0"/>
              <a:t>else</a:t>
            </a:r>
            <a:r>
              <a:rPr lang="ru-RU" sz="2400" dirty="0" smtClean="0"/>
              <a:t> v = a;</a:t>
            </a:r>
          </a:p>
          <a:p>
            <a:r>
              <a:rPr lang="ru-RU" sz="2400" dirty="0" err="1" smtClean="0"/>
              <a:t>if</a:t>
            </a:r>
            <a:r>
              <a:rPr lang="ru-RU" sz="2400" dirty="0" smtClean="0"/>
              <a:t> ( e == 1000 ) { e /= 10;  </a:t>
            </a:r>
            <a:r>
              <a:rPr lang="ru-RU" sz="2400" dirty="0" err="1" smtClean="0"/>
              <a:t>cout</a:t>
            </a:r>
            <a:r>
              <a:rPr lang="ru-RU" sz="2400" dirty="0" smtClean="0"/>
              <a:t> &lt;&lt; ”e= ” &lt;&lt; e; }  </a:t>
            </a:r>
          </a:p>
          <a:p>
            <a:r>
              <a:rPr lang="ru-RU" sz="2400" dirty="0" smtClean="0"/>
              <a:t>     </a:t>
            </a:r>
            <a:r>
              <a:rPr lang="ru-RU" sz="2400" dirty="0" err="1" smtClean="0"/>
              <a:t>else</a:t>
            </a:r>
            <a:r>
              <a:rPr lang="ru-RU" sz="2400" dirty="0" smtClean="0"/>
              <a:t> { e = 10 + y * у;  y++; }</a:t>
            </a:r>
            <a:endParaRPr lang="en-US" sz="2400" dirty="0" smtClean="0"/>
          </a:p>
          <a:p>
            <a:endParaRPr lang="ru-RU" sz="800" dirty="0" smtClean="0"/>
          </a:p>
          <a:p>
            <a:r>
              <a:rPr lang="ru-RU" sz="2400" dirty="0" smtClean="0"/>
              <a:t>Блок </a:t>
            </a:r>
            <a:r>
              <a:rPr lang="ru-RU" sz="2400" dirty="0"/>
              <a:t>может содержать любые </a:t>
            </a:r>
            <a:r>
              <a:rPr lang="ru-RU" sz="2400" dirty="0" smtClean="0"/>
              <a:t>операторы, в том числе </a:t>
            </a:r>
            <a:r>
              <a:rPr lang="en-US" sz="2400" dirty="0" smtClean="0"/>
              <a:t>if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en-US" sz="2400" dirty="0"/>
              <a:t>if ( </a:t>
            </a:r>
            <a:r>
              <a:rPr lang="en-US" sz="2400" dirty="0" smtClean="0"/>
              <a:t>a &lt; b </a:t>
            </a:r>
            <a:r>
              <a:rPr lang="en-US" sz="2400" dirty="0"/>
              <a:t>) </a:t>
            </a:r>
            <a:r>
              <a:rPr lang="en-US" sz="2400" dirty="0" smtClean="0"/>
              <a:t>     { </a:t>
            </a:r>
            <a:r>
              <a:rPr lang="en-US" sz="2400" dirty="0"/>
              <a:t>if ( </a:t>
            </a:r>
            <a:r>
              <a:rPr lang="en-US" sz="2400" dirty="0" smtClean="0"/>
              <a:t>a &lt; c </a:t>
            </a:r>
            <a:r>
              <a:rPr lang="en-US" sz="2400" dirty="0"/>
              <a:t>) </a:t>
            </a:r>
            <a:r>
              <a:rPr lang="en-US" sz="2400" dirty="0" smtClean="0"/>
              <a:t>min </a:t>
            </a:r>
            <a:r>
              <a:rPr lang="en-US" sz="2400" dirty="0"/>
              <a:t>= a;  else </a:t>
            </a:r>
            <a:r>
              <a:rPr lang="en-US" sz="2400" dirty="0" smtClean="0"/>
              <a:t>min </a:t>
            </a:r>
            <a:r>
              <a:rPr lang="en-US" sz="2400" dirty="0"/>
              <a:t>= c; }  </a:t>
            </a:r>
            <a:endParaRPr lang="en-US" sz="2400" dirty="0" smtClean="0"/>
          </a:p>
          <a:p>
            <a:r>
              <a:rPr lang="en-US" sz="2400" dirty="0" smtClean="0"/>
              <a:t>    else </a:t>
            </a:r>
            <a:r>
              <a:rPr lang="en-US" sz="2400" dirty="0"/>
              <a:t>{ </a:t>
            </a:r>
            <a:r>
              <a:rPr lang="en-US" sz="2400" dirty="0" smtClean="0"/>
              <a:t>  if </a:t>
            </a:r>
            <a:r>
              <a:rPr lang="en-US" sz="2400" dirty="0"/>
              <a:t>( </a:t>
            </a:r>
            <a:r>
              <a:rPr lang="en-US" sz="2400" dirty="0" smtClean="0"/>
              <a:t>b &lt; c </a:t>
            </a:r>
            <a:r>
              <a:rPr lang="en-US" sz="2400" dirty="0"/>
              <a:t>) </a:t>
            </a:r>
            <a:r>
              <a:rPr lang="en-US" sz="2400" dirty="0" smtClean="0"/>
              <a:t>min </a:t>
            </a:r>
            <a:r>
              <a:rPr lang="en-US" sz="2400" dirty="0"/>
              <a:t>= b;  else </a:t>
            </a:r>
            <a:r>
              <a:rPr lang="en-US" sz="2400" dirty="0" smtClean="0"/>
              <a:t>min </a:t>
            </a:r>
            <a:r>
              <a:rPr lang="en-US" sz="2400" dirty="0"/>
              <a:t>= c; }    </a:t>
            </a:r>
            <a:endParaRPr lang="en-US" sz="2400" dirty="0" smtClean="0"/>
          </a:p>
          <a:p>
            <a:endParaRPr lang="en-US" sz="800" dirty="0"/>
          </a:p>
          <a:p>
            <a:r>
              <a:rPr lang="ru-RU" sz="2400" dirty="0"/>
              <a:t>Если требуется проверить несколько условий, их объединяют знакам логических операций.</a:t>
            </a:r>
          </a:p>
          <a:p>
            <a:r>
              <a:rPr lang="ru-RU" sz="2400" dirty="0"/>
              <a:t> </a:t>
            </a:r>
            <a:r>
              <a:rPr lang="en-US" sz="2400" dirty="0"/>
              <a:t>if ( a&lt;b &amp;&amp; ( a&gt;d || a==0 ) )  b++;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else </a:t>
            </a:r>
            <a:r>
              <a:rPr lang="en-US" sz="2400" dirty="0"/>
              <a:t>{ </a:t>
            </a:r>
            <a:r>
              <a:rPr lang="en-US" sz="2400" dirty="0" smtClean="0"/>
              <a:t>b</a:t>
            </a:r>
            <a:r>
              <a:rPr lang="ru-RU" sz="2400" dirty="0" smtClean="0"/>
              <a:t> </a:t>
            </a:r>
            <a:r>
              <a:rPr lang="en-US" sz="2400" dirty="0" smtClean="0"/>
              <a:t>*=</a:t>
            </a:r>
            <a:r>
              <a:rPr lang="ru-RU" sz="2400" dirty="0" smtClean="0"/>
              <a:t> </a:t>
            </a:r>
            <a:r>
              <a:rPr lang="en-US" sz="2400" dirty="0" smtClean="0"/>
              <a:t>a</a:t>
            </a:r>
            <a:r>
              <a:rPr lang="en-US" sz="2400" dirty="0"/>
              <a:t>; </a:t>
            </a:r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; </a:t>
            </a:r>
            <a:r>
              <a:rPr lang="en-US" sz="2400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49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87" y="1616248"/>
            <a:ext cx="9262888" cy="466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23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1651</TotalTime>
  <Words>1369</Words>
  <Application>Microsoft Office PowerPoint</Application>
  <PresentationFormat>Экран (4:3)</PresentationFormat>
  <Paragraphs>200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roboto</vt:lpstr>
      <vt:lpstr>Times New Roman</vt:lpstr>
      <vt:lpstr>Tw Cen MT</vt:lpstr>
      <vt:lpstr>Tw Cen MT Condensed</vt:lpstr>
      <vt:lpstr>Wingdings 3</vt:lpstr>
      <vt:lpstr>Интеграл</vt:lpstr>
      <vt:lpstr>Презентация PowerPoint</vt:lpstr>
      <vt:lpstr>Операции </vt:lpstr>
      <vt:lpstr>Правила применения операций</vt:lpstr>
      <vt:lpstr>Унарные операции</vt:lpstr>
      <vt:lpstr>Презентация PowerPoint</vt:lpstr>
      <vt:lpstr>Интерактивное задание</vt:lpstr>
      <vt:lpstr>Синтаксис оператора if</vt:lpstr>
      <vt:lpstr>Особенности использования if</vt:lpstr>
      <vt:lpstr>Пример</vt:lpstr>
      <vt:lpstr>Презентация PowerPoint</vt:lpstr>
      <vt:lpstr>Draw.io </vt:lpstr>
      <vt:lpstr>ПРИМЕР</vt:lpstr>
      <vt:lpstr>ПРОГРАММА</vt:lpstr>
      <vt:lpstr>Презентация PowerPoint</vt:lpstr>
      <vt:lpstr>Оператор выбора switch</vt:lpstr>
      <vt:lpstr>Работа оператора switch</vt:lpstr>
      <vt:lpstr>Пример</vt:lpstr>
      <vt:lpstr>Пример</vt:lpstr>
      <vt:lpstr>Счетчик случайных чисел</vt:lpstr>
      <vt:lpstr>Инициализация счетчика случайных чисел</vt:lpstr>
      <vt:lpstr>Пример</vt:lpstr>
      <vt:lpstr>СПАСИБО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user</dc:creator>
  <cp:lastModifiedBy>Пользователь</cp:lastModifiedBy>
  <cp:revision>34</cp:revision>
  <dcterms:created xsi:type="dcterms:W3CDTF">2020-09-09T22:00:57Z</dcterms:created>
  <dcterms:modified xsi:type="dcterms:W3CDTF">2024-01-30T12:48:12Z</dcterms:modified>
</cp:coreProperties>
</file>