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56" r:id="rId3"/>
    <p:sldId id="260" r:id="rId4"/>
    <p:sldId id="262" r:id="rId5"/>
    <p:sldId id="259" r:id="rId6"/>
    <p:sldId id="278" r:id="rId7"/>
    <p:sldId id="279" r:id="rId8"/>
    <p:sldId id="283" r:id="rId9"/>
    <p:sldId id="280" r:id="rId10"/>
    <p:sldId id="281" r:id="rId11"/>
    <p:sldId id="282" r:id="rId12"/>
    <p:sldId id="284" r:id="rId13"/>
    <p:sldId id="285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2F5BB76-8AD1-4B88-A63E-0ACA5630CD1D}" type="datetimeFigureOut">
              <a:rPr lang="ru-RU" smtClean="0"/>
              <a:pPr/>
              <a:t>08.01.2024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4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B76-8AD1-4B88-A63E-0ACA5630CD1D}" type="datetimeFigureOut">
              <a:rPr lang="ru-RU" smtClean="0"/>
              <a:pPr/>
              <a:t>08.01.2024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21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B76-8AD1-4B88-A63E-0ACA5630CD1D}" type="datetimeFigureOut">
              <a:rPr lang="ru-RU" smtClean="0"/>
              <a:pPr/>
              <a:t>08.01.2024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B76-8AD1-4B88-A63E-0ACA5630CD1D}" type="datetimeFigureOut">
              <a:rPr lang="ru-RU" smtClean="0"/>
              <a:pPr/>
              <a:t>08.01.2024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76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B76-8AD1-4B88-A63E-0ACA5630CD1D}" type="datetimeFigureOut">
              <a:rPr lang="ru-RU" smtClean="0"/>
              <a:pPr/>
              <a:t>08.01.2024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51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B76-8AD1-4B88-A63E-0ACA5630CD1D}" type="datetimeFigureOut">
              <a:rPr lang="ru-RU" smtClean="0"/>
              <a:pPr/>
              <a:t>08.01.2024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79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B76-8AD1-4B88-A63E-0ACA5630CD1D}" type="datetimeFigureOut">
              <a:rPr lang="ru-RU" smtClean="0"/>
              <a:pPr/>
              <a:t>08.01.2024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55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B76-8AD1-4B88-A63E-0ACA5630CD1D}" type="datetimeFigureOut">
              <a:rPr lang="ru-RU" smtClean="0"/>
              <a:pPr/>
              <a:t>08.01.2024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63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B76-8AD1-4B88-A63E-0ACA5630CD1D}" type="datetimeFigureOut">
              <a:rPr lang="ru-RU" smtClean="0"/>
              <a:pPr/>
              <a:t>08.01.2024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33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B76-8AD1-4B88-A63E-0ACA5630CD1D}" type="datetimeFigureOut">
              <a:rPr lang="ru-RU" smtClean="0"/>
              <a:pPr/>
              <a:t>08.01.2024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36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B76-8AD1-4B88-A63E-0ACA5630CD1D}" type="datetimeFigureOut">
              <a:rPr lang="ru-RU" smtClean="0"/>
              <a:pPr/>
              <a:t>08.01.2024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46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2F5BB76-8AD1-4B88-A63E-0ACA5630CD1D}" type="datetimeFigureOut">
              <a:rPr lang="ru-RU" smtClean="0"/>
              <a:pPr/>
              <a:t>08.01.2024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82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Программирование</a:t>
            </a:r>
            <a:endParaRPr lang="ru-RU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2. </a:t>
            </a:r>
            <a:r>
              <a:rPr lang="ru-RU" dirty="0"/>
              <a:t>Операции. </a:t>
            </a:r>
            <a:r>
              <a:rPr lang="ru-RU" dirty="0" smtClean="0"/>
              <a:t>Типы данных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548680"/>
            <a:ext cx="597666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1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6864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ТИПЫ С ПЛАВАЮЩЕЙ ТОЧКОЙ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124744"/>
            <a:ext cx="84604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fl</a:t>
            </a:r>
            <a:r>
              <a:rPr lang="en-US" sz="2400" dirty="0" err="1" smtClean="0"/>
              <a:t>oa</a:t>
            </a:r>
            <a:r>
              <a:rPr lang="ru-RU" sz="2400" dirty="0" smtClean="0"/>
              <a:t>t </a:t>
            </a:r>
            <a:r>
              <a:rPr lang="ru-RU" sz="2400" dirty="0"/>
              <a:t>и </a:t>
            </a:r>
            <a:r>
              <a:rPr lang="ru-RU" sz="2400" dirty="0" err="1"/>
              <a:t>double</a:t>
            </a:r>
            <a:r>
              <a:rPr lang="ru-RU" sz="2400" dirty="0"/>
              <a:t> – числа с плавающей запятой или вещественные, которые </a:t>
            </a:r>
            <a:r>
              <a:rPr lang="ru-RU" sz="2400" dirty="0" smtClean="0"/>
              <a:t>мо</a:t>
            </a:r>
            <a:r>
              <a:rPr lang="ru-RU" sz="2400" dirty="0"/>
              <a:t>г</a:t>
            </a:r>
            <a:r>
              <a:rPr lang="ru-RU" sz="2400" dirty="0" smtClean="0"/>
              <a:t>ут </a:t>
            </a:r>
            <a:r>
              <a:rPr lang="ru-RU" sz="2400" dirty="0"/>
              <a:t>принимать как положительные так и отрицательные значения. Такие числа имеют целую и дробную части, разделенные точкой. Например, 7.9, </a:t>
            </a:r>
            <a:r>
              <a:rPr lang="ru-RU" sz="2400" dirty="0" smtClean="0"/>
              <a:t>3490.725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long float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эквивалентен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</a:p>
          <a:p>
            <a:endParaRPr lang="en-US" sz="2400" dirty="0" smtClean="0"/>
          </a:p>
          <a:p>
            <a:r>
              <a:rPr lang="ru-RU" sz="2400" dirty="0" smtClean="0"/>
              <a:t>Диапазон значений </a:t>
            </a:r>
            <a:r>
              <a:rPr lang="en-US" sz="2400" dirty="0" smtClean="0"/>
              <a:t>float </a:t>
            </a:r>
            <a:r>
              <a:rPr lang="ru-RU" sz="2400" dirty="0" smtClean="0"/>
              <a:t>-2 </a:t>
            </a:r>
            <a:r>
              <a:rPr lang="ru-RU" sz="2400" dirty="0"/>
              <a:t>147 483 648.0  / 2 147 483 </a:t>
            </a:r>
            <a:r>
              <a:rPr lang="ru-RU" sz="2400" dirty="0" smtClean="0"/>
              <a:t>647.0</a:t>
            </a:r>
            <a:endParaRPr lang="en-US" sz="2400" dirty="0" smtClean="0"/>
          </a:p>
          <a:p>
            <a:r>
              <a:rPr lang="en-US" sz="2400" dirty="0" smtClean="0"/>
              <a:t> </a:t>
            </a:r>
          </a:p>
          <a:p>
            <a:r>
              <a:rPr lang="ru-RU" sz="2400" dirty="0"/>
              <a:t>Диапазон </a:t>
            </a:r>
            <a:r>
              <a:rPr lang="ru-RU" sz="2400" dirty="0" smtClean="0"/>
              <a:t>значений</a:t>
            </a:r>
            <a:r>
              <a:rPr lang="en-US" sz="2400" dirty="0" smtClean="0"/>
              <a:t> double </a:t>
            </a:r>
          </a:p>
          <a:p>
            <a:r>
              <a:rPr lang="ru-RU" sz="2400" dirty="0" smtClean="0"/>
              <a:t>-</a:t>
            </a:r>
            <a:r>
              <a:rPr lang="ru-RU" sz="2400" dirty="0"/>
              <a:t>9 223 372 036 854 775 808 .0   /   9 223 372 036 854 775 </a:t>
            </a:r>
            <a:r>
              <a:rPr lang="ru-RU" sz="2400" dirty="0" smtClean="0"/>
              <a:t>807.0</a:t>
            </a:r>
          </a:p>
          <a:p>
            <a:endParaRPr lang="ru-RU" sz="2400" dirty="0"/>
          </a:p>
          <a:p>
            <a:r>
              <a:rPr lang="ru-RU" sz="2400" dirty="0" err="1"/>
              <a:t>long</a:t>
            </a:r>
            <a:r>
              <a:rPr lang="ru-RU" sz="2400" dirty="0"/>
              <a:t> </a:t>
            </a:r>
            <a:r>
              <a:rPr lang="ru-RU" sz="2400" dirty="0" err="1" smtClean="0"/>
              <a:t>double</a:t>
            </a:r>
            <a:r>
              <a:rPr lang="ru-RU" sz="2400" dirty="0" smtClean="0"/>
              <a:t> </a:t>
            </a:r>
            <a:r>
              <a:rPr lang="ru-RU" sz="2400" dirty="0"/>
              <a:t>представляет вещественное число двойной точности с плавающей точкой не менее 8 байт (64 бит). 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19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0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Типы данных языка С++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832860" cy="5067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74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492" y="260648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Интерактивное задание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916832"/>
            <a:ext cx="4643583" cy="46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0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Спасибо за внимание!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69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403648" y="-17144"/>
            <a:ext cx="7498080" cy="1143000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Операции и выражения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764704"/>
            <a:ext cx="8172400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Знак операции - это один или более символов, определяющих определенное действие над операндами. </a:t>
            </a:r>
          </a:p>
          <a:p>
            <a:r>
              <a:rPr lang="ru-RU" sz="2400" dirty="0" smtClean="0"/>
              <a:t>Операции делятся на унарные, бинарные и тернарную по количеству участвующих в них операндов.</a:t>
            </a:r>
          </a:p>
          <a:p>
            <a:endParaRPr lang="ru-RU" sz="800" dirty="0"/>
          </a:p>
          <a:p>
            <a:r>
              <a:rPr lang="ru-RU" sz="2400" dirty="0" smtClean="0"/>
              <a:t>Значение переменной можно изменить с помощью операции присваивания =. </a:t>
            </a:r>
          </a:p>
          <a:p>
            <a:r>
              <a:rPr lang="ru-RU" sz="2400" b="1" dirty="0" err="1" smtClean="0"/>
              <a:t>int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summa</a:t>
            </a:r>
            <a:r>
              <a:rPr lang="ru-RU" sz="2400" b="1" dirty="0" smtClean="0"/>
              <a:t> = 0;</a:t>
            </a:r>
          </a:p>
          <a:p>
            <a:r>
              <a:rPr lang="ru-RU" sz="2400" b="1" dirty="0" err="1" smtClean="0"/>
              <a:t>summa</a:t>
            </a:r>
            <a:r>
              <a:rPr lang="ru-RU" sz="2400" b="1" dirty="0" smtClean="0"/>
              <a:t> = 5;</a:t>
            </a:r>
          </a:p>
          <a:p>
            <a:endParaRPr lang="ru-RU" sz="800" dirty="0" smtClean="0"/>
          </a:p>
          <a:p>
            <a:r>
              <a:rPr lang="ru-RU" sz="2400" dirty="0" smtClean="0"/>
              <a:t>В операторе присваивания сначала вычисляется выражение в правой части оператора, а затем оно присваивается </a:t>
            </a:r>
            <a:r>
              <a:rPr lang="ru-RU" sz="2400" u="sng" dirty="0" smtClean="0"/>
              <a:t>от-дельной</a:t>
            </a:r>
            <a:r>
              <a:rPr lang="ru-RU" sz="2400" dirty="0" smtClean="0"/>
              <a:t> переменной, стоящей слева от знака равенства.</a:t>
            </a:r>
          </a:p>
          <a:p>
            <a:r>
              <a:rPr lang="en-US" sz="2400" b="1" dirty="0" err="1"/>
              <a:t>int</a:t>
            </a:r>
            <a:r>
              <a:rPr lang="en-US" sz="2400" b="1" dirty="0"/>
              <a:t> k</a:t>
            </a:r>
            <a:r>
              <a:rPr lang="ru-RU" sz="2400" b="1" dirty="0"/>
              <a:t> = 5, </a:t>
            </a:r>
            <a:r>
              <a:rPr lang="en-US" sz="2400" b="1" dirty="0"/>
              <a:t>m</a:t>
            </a:r>
            <a:r>
              <a:rPr lang="ru-RU" sz="2400" b="1" dirty="0"/>
              <a:t> = 1;</a:t>
            </a:r>
          </a:p>
          <a:p>
            <a:r>
              <a:rPr lang="en-US" sz="2400" b="1" dirty="0"/>
              <a:t>m</a:t>
            </a:r>
            <a:r>
              <a:rPr lang="ru-RU" sz="2400" b="1" dirty="0"/>
              <a:t> = </a:t>
            </a:r>
            <a:r>
              <a:rPr lang="en-US" sz="2400" b="1" dirty="0"/>
              <a:t>k</a:t>
            </a:r>
            <a:r>
              <a:rPr lang="ru-RU" sz="2400" b="1" dirty="0" smtClean="0"/>
              <a:t>;</a:t>
            </a:r>
          </a:p>
          <a:p>
            <a:endParaRPr lang="ru-RU" sz="800" b="1" dirty="0" smtClean="0"/>
          </a:p>
          <a:p>
            <a:r>
              <a:rPr lang="ru-RU" sz="2400" dirty="0" smtClean="0"/>
              <a:t>Допускается нескольких </a:t>
            </a:r>
            <a:r>
              <a:rPr lang="ru-RU" sz="2400" dirty="0"/>
              <a:t>присваиваний в </a:t>
            </a:r>
            <a:r>
              <a:rPr lang="ru-RU" sz="2400" dirty="0" smtClean="0"/>
              <a:t>выражение: </a:t>
            </a:r>
            <a:endParaRPr lang="ru-RU" sz="2400" dirty="0"/>
          </a:p>
          <a:p>
            <a:r>
              <a:rPr lang="ru-RU" sz="2400" b="1" dirty="0"/>
              <a:t>а = в = с = 0</a:t>
            </a:r>
            <a:r>
              <a:rPr lang="ru-RU" sz="2400" dirty="0"/>
              <a:t>;</a:t>
            </a:r>
          </a:p>
          <a:p>
            <a:endParaRPr lang="ru-RU" b="1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14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0"/>
            <a:ext cx="7498080" cy="1143000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Унарные операции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886911"/>
            <a:ext cx="81724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</a:t>
            </a:r>
            <a:r>
              <a:rPr lang="ru-RU" sz="2400" dirty="0" smtClean="0"/>
              <a:t>перация </a:t>
            </a:r>
            <a:r>
              <a:rPr lang="ru-RU" sz="2400" i="1" dirty="0" smtClean="0"/>
              <a:t>инкремента</a:t>
            </a:r>
            <a:r>
              <a:rPr lang="ru-RU" sz="2400" dirty="0" smtClean="0"/>
              <a:t> (увеличение  на единицу) ++, операция </a:t>
            </a:r>
            <a:r>
              <a:rPr lang="ru-RU" sz="2400" i="1" dirty="0" smtClean="0"/>
              <a:t>декремента</a:t>
            </a:r>
            <a:r>
              <a:rPr lang="ru-RU" sz="2400" dirty="0" smtClean="0"/>
              <a:t> (уменьшение на единицу) - - . </a:t>
            </a:r>
          </a:p>
          <a:p>
            <a:r>
              <a:rPr lang="ru-RU" sz="2400" dirty="0" smtClean="0"/>
              <a:t>Эти операции унарные могут использоваться как с целым, так  и вещественным аргументом. </a:t>
            </a:r>
          </a:p>
          <a:p>
            <a:r>
              <a:rPr lang="ru-RU" sz="2400" dirty="0" smtClean="0"/>
              <a:t>Использование оператора  j++ ;  эквивалентно оператору  j=j+1;</a:t>
            </a:r>
          </a:p>
          <a:p>
            <a:r>
              <a:rPr lang="ru-RU" sz="2400" dirty="0" smtClean="0"/>
              <a:t>А соответственно j- - эквивалентно j = j – 1. </a:t>
            </a:r>
          </a:p>
          <a:p>
            <a:endParaRPr lang="ru-RU" sz="800" dirty="0" smtClean="0"/>
          </a:p>
          <a:p>
            <a:r>
              <a:rPr lang="ru-RU" sz="2400" dirty="0" smtClean="0"/>
              <a:t>Особенность операций:  существование двух форм: </a:t>
            </a:r>
            <a:r>
              <a:rPr lang="ru-RU" sz="2400" i="1" dirty="0" smtClean="0"/>
              <a:t>префиксной</a:t>
            </a:r>
            <a:r>
              <a:rPr lang="ru-RU" sz="2400" dirty="0" smtClean="0"/>
              <a:t> и </a:t>
            </a:r>
            <a:r>
              <a:rPr lang="ru-RU" sz="2400" i="1" dirty="0" smtClean="0"/>
              <a:t>постфиксной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Записанные в виде j+ +; + + j; операторы эквивалентны.</a:t>
            </a:r>
          </a:p>
          <a:p>
            <a:r>
              <a:rPr lang="ru-RU" sz="2400" dirty="0" smtClean="0"/>
              <a:t> Однако, </a:t>
            </a:r>
          </a:p>
          <a:p>
            <a:r>
              <a:rPr lang="ru-RU" sz="2400" dirty="0" err="1" smtClean="0"/>
              <a:t>int</a:t>
            </a:r>
            <a:r>
              <a:rPr lang="ru-RU" sz="2400" dirty="0" smtClean="0"/>
              <a:t> </a:t>
            </a:r>
            <a:r>
              <a:rPr lang="ru-RU" sz="2400" dirty="0" err="1" smtClean="0"/>
              <a:t>bar</a:t>
            </a:r>
            <a:r>
              <a:rPr lang="ru-RU" sz="2400" dirty="0" smtClean="0"/>
              <a:t> = 1;</a:t>
            </a:r>
          </a:p>
          <a:p>
            <a:r>
              <a:rPr lang="ru-RU" sz="2400" dirty="0" err="1" smtClean="0"/>
              <a:t>cout</a:t>
            </a:r>
            <a:r>
              <a:rPr lang="ru-RU" sz="2400" dirty="0" smtClean="0"/>
              <a:t> &lt;&lt; ++ </a:t>
            </a:r>
            <a:r>
              <a:rPr lang="ru-RU" sz="2400" dirty="0" err="1" smtClean="0"/>
              <a:t>bar</a:t>
            </a:r>
            <a:r>
              <a:rPr lang="ru-RU" sz="2400" dirty="0" smtClean="0"/>
              <a:t>;   // </a:t>
            </a:r>
            <a:r>
              <a:rPr lang="en-US" sz="2400" dirty="0" smtClean="0"/>
              <a:t> </a:t>
            </a:r>
            <a:r>
              <a:rPr lang="ru-RU" sz="2400" dirty="0" smtClean="0"/>
              <a:t> вывод </a:t>
            </a:r>
            <a:r>
              <a:rPr lang="en-US" sz="2400" dirty="0" smtClean="0"/>
              <a:t>2</a:t>
            </a:r>
            <a:endParaRPr lang="ru-RU" sz="2400" dirty="0" smtClean="0"/>
          </a:p>
          <a:p>
            <a:r>
              <a:rPr lang="ru-RU" sz="2400" dirty="0" err="1" smtClean="0"/>
              <a:t>int</a:t>
            </a:r>
            <a:r>
              <a:rPr lang="ru-RU" sz="2400" dirty="0" smtClean="0"/>
              <a:t> </a:t>
            </a:r>
            <a:r>
              <a:rPr lang="ru-RU" sz="2400" dirty="0" err="1" smtClean="0"/>
              <a:t>bar</a:t>
            </a:r>
            <a:r>
              <a:rPr lang="ru-RU" sz="2400" dirty="0" smtClean="0"/>
              <a:t> = 1;</a:t>
            </a:r>
          </a:p>
          <a:p>
            <a:r>
              <a:rPr lang="ru-RU" sz="2400" dirty="0" err="1" smtClean="0"/>
              <a:t>cout</a:t>
            </a:r>
            <a:r>
              <a:rPr lang="ru-RU" sz="2400" dirty="0" smtClean="0"/>
              <a:t> &lt;&lt; </a:t>
            </a:r>
            <a:r>
              <a:rPr lang="ru-RU" sz="2400" dirty="0" err="1" smtClean="0"/>
              <a:t>bar</a:t>
            </a:r>
            <a:r>
              <a:rPr lang="ru-RU" sz="2400" dirty="0" smtClean="0"/>
              <a:t> ++;</a:t>
            </a:r>
            <a:r>
              <a:rPr lang="en-US" sz="2400" dirty="0" smtClean="0"/>
              <a:t> //</a:t>
            </a:r>
            <a:r>
              <a:rPr lang="ru-RU" sz="2400" dirty="0" smtClean="0"/>
              <a:t> вывод 1, но значение </a:t>
            </a:r>
            <a:r>
              <a:rPr lang="en-US" sz="2400" dirty="0" smtClean="0"/>
              <a:t>bar </a:t>
            </a:r>
            <a:r>
              <a:rPr lang="ru-RU" sz="2400" dirty="0" smtClean="0"/>
              <a:t>равно 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855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71600" y="476672"/>
            <a:ext cx="81724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Операция </a:t>
            </a:r>
            <a:r>
              <a:rPr lang="ru-RU" sz="2400" i="1" dirty="0" smtClean="0"/>
              <a:t>определения размера </a:t>
            </a:r>
            <a:r>
              <a:rPr lang="ru-RU" sz="2400" dirty="0" err="1" smtClean="0"/>
              <a:t>sizeof</a:t>
            </a:r>
            <a:r>
              <a:rPr lang="ru-RU" sz="2400" dirty="0" smtClean="0"/>
              <a:t>( ) предназначена для вычисления размера объекта  или типа в байтах, и имеет 2 формы: </a:t>
            </a:r>
            <a:r>
              <a:rPr lang="ru-RU" sz="2400" dirty="0" err="1" smtClean="0"/>
              <a:t>sizeof</a:t>
            </a:r>
            <a:r>
              <a:rPr lang="ru-RU" sz="2400" dirty="0" smtClean="0"/>
              <a:t> (выражение) или </a:t>
            </a:r>
            <a:r>
              <a:rPr lang="ru-RU" sz="2400" dirty="0" err="1" smtClean="0"/>
              <a:t>sizeof</a:t>
            </a:r>
            <a:r>
              <a:rPr lang="ru-RU" sz="2400" dirty="0" smtClean="0"/>
              <a:t>(тип). Так результат выполнения </a:t>
            </a:r>
            <a:r>
              <a:rPr lang="ru-RU" sz="2400" dirty="0" err="1" smtClean="0"/>
              <a:t>sizeof</a:t>
            </a:r>
            <a:r>
              <a:rPr lang="ru-RU" sz="2400" dirty="0" smtClean="0"/>
              <a:t>(</a:t>
            </a:r>
            <a:r>
              <a:rPr lang="ru-RU" sz="2400" dirty="0" err="1" smtClean="0"/>
              <a:t>int</a:t>
            </a:r>
            <a:r>
              <a:rPr lang="ru-RU" sz="2400" dirty="0" smtClean="0"/>
              <a:t>) равен 2, так как для хранения данных этого типа в памяти выделяется 2 байта.</a:t>
            </a:r>
          </a:p>
          <a:p>
            <a:endParaRPr lang="ru-RU" sz="800" dirty="0" smtClean="0"/>
          </a:p>
          <a:p>
            <a:r>
              <a:rPr lang="ru-RU" sz="2400" i="1" dirty="0" smtClean="0"/>
              <a:t>Тернарная операция - э</a:t>
            </a:r>
            <a:r>
              <a:rPr lang="ru-RU" sz="2400" dirty="0" smtClean="0"/>
              <a:t>то условная операция ( ? : ).  </a:t>
            </a:r>
          </a:p>
          <a:p>
            <a:r>
              <a:rPr lang="ru-RU" sz="2400" dirty="0" smtClean="0"/>
              <a:t>Ее формат:  &lt;условие&gt; ? &lt;выражение1&gt; : &lt;выражение2&gt;;</a:t>
            </a:r>
          </a:p>
          <a:p>
            <a:endParaRPr lang="ru-RU" sz="800" dirty="0" smtClean="0"/>
          </a:p>
          <a:p>
            <a:r>
              <a:rPr lang="ru-RU" sz="2400" dirty="0"/>
              <a:t>П</a:t>
            </a:r>
            <a:r>
              <a:rPr lang="ru-RU" sz="2400" dirty="0" smtClean="0"/>
              <a:t>озволяет создавать простые условные однострочные выражения, в которых выполняется одно из двух действий в зависимости от значения некоторого условия.</a:t>
            </a:r>
          </a:p>
          <a:p>
            <a:endParaRPr lang="ru-RU" sz="800" dirty="0" smtClean="0"/>
          </a:p>
          <a:p>
            <a:r>
              <a:rPr lang="en-US" sz="2400" dirty="0" err="1" smtClean="0"/>
              <a:t>fvalue</a:t>
            </a:r>
            <a:r>
              <a:rPr lang="ru-RU" sz="2400" dirty="0" smtClean="0"/>
              <a:t> </a:t>
            </a:r>
            <a:r>
              <a:rPr lang="ru-RU" sz="2400" dirty="0"/>
              <a:t>= (</a:t>
            </a:r>
            <a:r>
              <a:rPr lang="en-US" sz="2400" dirty="0" err="1"/>
              <a:t>fvalue</a:t>
            </a:r>
            <a:r>
              <a:rPr lang="ru-RU" sz="2400" dirty="0"/>
              <a:t>&gt;=0.0) ? </a:t>
            </a:r>
            <a:r>
              <a:rPr lang="en-US" sz="2400" dirty="0" err="1"/>
              <a:t>fvalue</a:t>
            </a:r>
            <a:r>
              <a:rPr lang="ru-RU" sz="2400" dirty="0"/>
              <a:t> : -</a:t>
            </a:r>
            <a:r>
              <a:rPr lang="en-US" sz="2400" dirty="0" err="1"/>
              <a:t>fvalue</a:t>
            </a:r>
            <a:r>
              <a:rPr lang="ru-RU" sz="2400" dirty="0" smtClean="0"/>
              <a:t>; // модуль</a:t>
            </a:r>
            <a:endParaRPr lang="ru-RU" sz="2400" dirty="0"/>
          </a:p>
          <a:p>
            <a:endParaRPr lang="ru-RU" sz="800" dirty="0" smtClean="0"/>
          </a:p>
          <a:p>
            <a:r>
              <a:rPr lang="ru-RU" sz="2400" dirty="0" smtClean="0"/>
              <a:t>Некоторая </a:t>
            </a:r>
            <a:r>
              <a:rPr lang="ru-RU" sz="2400" dirty="0"/>
              <a:t>величина увеличилась на 1, если она не превышает </a:t>
            </a:r>
            <a:r>
              <a:rPr lang="en-US" sz="2400" dirty="0"/>
              <a:t>n</a:t>
            </a:r>
            <a:r>
              <a:rPr lang="ru-RU" sz="2400" dirty="0"/>
              <a:t>, иначе принимала бы значение 1:</a:t>
            </a:r>
          </a:p>
          <a:p>
            <a:r>
              <a:rPr lang="en-US" sz="2400" dirty="0"/>
              <a:t>y</a:t>
            </a:r>
            <a:r>
              <a:rPr lang="ru-RU" sz="2400" dirty="0"/>
              <a:t> = (</a:t>
            </a:r>
            <a:r>
              <a:rPr lang="en-US" sz="2400" dirty="0"/>
              <a:t>y</a:t>
            </a:r>
            <a:r>
              <a:rPr lang="ru-RU" sz="2400" dirty="0"/>
              <a:t> &lt; </a:t>
            </a:r>
            <a:r>
              <a:rPr lang="en-US" sz="2400" dirty="0"/>
              <a:t>n</a:t>
            </a:r>
            <a:r>
              <a:rPr lang="ru-RU" sz="2400" dirty="0"/>
              <a:t>) ? </a:t>
            </a:r>
            <a:r>
              <a:rPr lang="en-US" sz="2400" dirty="0"/>
              <a:t>y</a:t>
            </a:r>
            <a:r>
              <a:rPr lang="ru-RU" sz="2400" dirty="0"/>
              <a:t>+1: 1;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231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290054" cy="149961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Правила применения операций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412776"/>
            <a:ext cx="801547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Если в одном выражении записано несколько операций одинакового приоритета, унарные операции, условная операция и операция присваивания выполняются </a:t>
            </a:r>
            <a:r>
              <a:rPr lang="ru-RU" sz="2400" i="1" dirty="0"/>
              <a:t>справа налево</a:t>
            </a:r>
            <a:r>
              <a:rPr lang="ru-RU" sz="2400" dirty="0"/>
              <a:t>, остальные – </a:t>
            </a:r>
            <a:r>
              <a:rPr lang="ru-RU" sz="2400" i="1" dirty="0"/>
              <a:t>слева направо</a:t>
            </a:r>
            <a:r>
              <a:rPr lang="ru-RU" sz="2400" dirty="0"/>
              <a:t>. </a:t>
            </a:r>
            <a:endParaRPr lang="ru-RU" sz="2400" dirty="0" smtClean="0"/>
          </a:p>
          <a:p>
            <a:endParaRPr lang="ru-RU" sz="1200" dirty="0"/>
          </a:p>
          <a:p>
            <a:r>
              <a:rPr lang="ru-RU" sz="2400" dirty="0" smtClean="0"/>
              <a:t>Например</a:t>
            </a:r>
            <a:r>
              <a:rPr lang="ru-RU" sz="2400" dirty="0"/>
              <a:t>, </a:t>
            </a:r>
            <a:r>
              <a:rPr lang="ru-RU" sz="2400" dirty="0" smtClean="0"/>
              <a:t>а = с = у </a:t>
            </a:r>
            <a:r>
              <a:rPr lang="ru-RU" sz="2400" dirty="0"/>
              <a:t>означает </a:t>
            </a:r>
            <a:r>
              <a:rPr lang="ru-RU" sz="2400" dirty="0" smtClean="0"/>
              <a:t>а = (с = у</a:t>
            </a:r>
            <a:r>
              <a:rPr lang="ru-RU" sz="2400" dirty="0"/>
              <a:t>), </a:t>
            </a:r>
            <a:endParaRPr lang="ru-RU" sz="2400" dirty="0" smtClean="0"/>
          </a:p>
          <a:p>
            <a:r>
              <a:rPr lang="ru-RU" sz="2400" dirty="0" smtClean="0"/>
              <a:t> </a:t>
            </a:r>
            <a:r>
              <a:rPr lang="en-US" sz="2400" dirty="0" smtClean="0"/>
              <a:t>a</a:t>
            </a:r>
            <a:r>
              <a:rPr lang="ru-RU" sz="2400" dirty="0" smtClean="0"/>
              <a:t> + </a:t>
            </a:r>
            <a:r>
              <a:rPr lang="en-US" sz="2400" dirty="0" smtClean="0"/>
              <a:t>b</a:t>
            </a:r>
            <a:r>
              <a:rPr lang="ru-RU" sz="2400" dirty="0" smtClean="0"/>
              <a:t> + </a:t>
            </a:r>
            <a:r>
              <a:rPr lang="en-US" sz="2400" dirty="0" smtClean="0"/>
              <a:t>c</a:t>
            </a:r>
            <a:r>
              <a:rPr lang="ru-RU" sz="2400" dirty="0" smtClean="0"/>
              <a:t> </a:t>
            </a:r>
            <a:r>
              <a:rPr lang="ru-RU" sz="2400" dirty="0"/>
              <a:t>означает (</a:t>
            </a:r>
            <a:r>
              <a:rPr lang="en-US" sz="2400" dirty="0" smtClean="0"/>
              <a:t>a</a:t>
            </a:r>
            <a:r>
              <a:rPr lang="ru-RU" sz="2400" dirty="0" smtClean="0"/>
              <a:t> + </a:t>
            </a:r>
            <a:r>
              <a:rPr lang="en-US" sz="2400" dirty="0" smtClean="0"/>
              <a:t>b</a:t>
            </a:r>
            <a:r>
              <a:rPr lang="ru-RU" sz="2400" dirty="0" smtClean="0"/>
              <a:t>) + </a:t>
            </a:r>
            <a:r>
              <a:rPr lang="en-US" sz="2400" dirty="0" smtClean="0"/>
              <a:t>c</a:t>
            </a:r>
            <a:r>
              <a:rPr lang="ru-RU" sz="2400" dirty="0"/>
              <a:t>.</a:t>
            </a:r>
          </a:p>
          <a:p>
            <a:endParaRPr lang="ru-RU" sz="2400" dirty="0" smtClean="0"/>
          </a:p>
          <a:p>
            <a:r>
              <a:rPr lang="ru-RU" sz="2400" dirty="0" smtClean="0"/>
              <a:t>Использование круглых скобок позволяет изменить приоритет операций.</a:t>
            </a:r>
          </a:p>
          <a:p>
            <a:endParaRPr lang="ru-RU" sz="1200" dirty="0" smtClean="0"/>
          </a:p>
          <a:p>
            <a:r>
              <a:rPr lang="ru-RU" sz="2400" dirty="0" smtClean="0"/>
              <a:t>Одна и та же переменная может встречаться с обеих сторон  знака присваивания.   </a:t>
            </a:r>
          </a:p>
          <a:p>
            <a:endParaRPr lang="ru-RU" sz="1200" dirty="0"/>
          </a:p>
          <a:p>
            <a:r>
              <a:rPr lang="ru-RU" sz="2400" dirty="0" smtClean="0"/>
              <a:t>n=n+ 7;</a:t>
            </a:r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410656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0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Типы данных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80025" y="1412776"/>
            <a:ext cx="78488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int</a:t>
            </a:r>
            <a:r>
              <a:rPr lang="ru-RU" sz="2400" b="1" dirty="0"/>
              <a:t>, </a:t>
            </a:r>
            <a:r>
              <a:rPr lang="en-US" sz="2400" b="1" dirty="0"/>
              <a:t>short</a:t>
            </a:r>
            <a:r>
              <a:rPr lang="ru-RU" sz="2400" b="1" dirty="0"/>
              <a:t>, </a:t>
            </a:r>
            <a:r>
              <a:rPr lang="en-US" sz="2400" b="1" dirty="0"/>
              <a:t>long</a:t>
            </a:r>
            <a:r>
              <a:rPr lang="ru-RU" sz="2400" b="1" dirty="0"/>
              <a:t>, </a:t>
            </a:r>
            <a:r>
              <a:rPr lang="en-US" sz="2400" b="1" dirty="0"/>
              <a:t>signed</a:t>
            </a:r>
            <a:r>
              <a:rPr lang="ru-RU" sz="2400" b="1" dirty="0"/>
              <a:t>, </a:t>
            </a:r>
            <a:r>
              <a:rPr lang="en-US" sz="2400" b="1" dirty="0"/>
              <a:t>unsigned</a:t>
            </a:r>
            <a:r>
              <a:rPr lang="ru-RU" sz="2400" b="1" dirty="0"/>
              <a:t>, </a:t>
            </a:r>
            <a:r>
              <a:rPr lang="en-US" sz="2400" b="1" dirty="0"/>
              <a:t>char</a:t>
            </a:r>
            <a:r>
              <a:rPr lang="ru-RU" sz="2400" b="1" dirty="0"/>
              <a:t>, </a:t>
            </a:r>
            <a:r>
              <a:rPr lang="en-US" sz="2400" b="1" dirty="0"/>
              <a:t>bool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float</a:t>
            </a:r>
            <a:r>
              <a:rPr lang="ru-RU" sz="2400" b="1" dirty="0"/>
              <a:t>, </a:t>
            </a:r>
            <a:r>
              <a:rPr lang="en-US" sz="2400" b="1" dirty="0" smtClean="0"/>
              <a:t>double</a:t>
            </a:r>
            <a:r>
              <a:rPr lang="en-US" sz="2400" b="1" dirty="0"/>
              <a:t> </a:t>
            </a:r>
            <a:r>
              <a:rPr lang="ru-RU" sz="2400" b="1" dirty="0" smtClean="0"/>
              <a:t> </a:t>
            </a:r>
            <a:endParaRPr lang="en-US" sz="2400" b="1" dirty="0" smtClean="0"/>
          </a:p>
          <a:p>
            <a:endParaRPr lang="en-US" sz="2400" dirty="0" smtClean="0"/>
          </a:p>
          <a:p>
            <a:endParaRPr lang="ru-RU" sz="2400" dirty="0" smtClean="0"/>
          </a:p>
          <a:p>
            <a:r>
              <a:rPr lang="en-US" sz="2400" dirty="0" err="1" smtClean="0"/>
              <a:t>int</a:t>
            </a:r>
            <a:r>
              <a:rPr lang="ru-RU" sz="2400" dirty="0" smtClean="0"/>
              <a:t>  основной </a:t>
            </a:r>
            <a:r>
              <a:rPr lang="ru-RU" sz="2400" dirty="0"/>
              <a:t>целый тип, которому соответствует стандартная длина слова, принятая на используемой машине. </a:t>
            </a:r>
            <a:r>
              <a:rPr lang="ru-RU" sz="2400" dirty="0" smtClean="0"/>
              <a:t>(чаще 16 </a:t>
            </a:r>
            <a:r>
              <a:rPr lang="ru-RU" sz="2400" dirty="0"/>
              <a:t>битов). 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Диапазон </a:t>
            </a:r>
            <a:r>
              <a:rPr lang="ru-RU" sz="2400" dirty="0"/>
              <a:t>значений, как правило, зависит от системы. </a:t>
            </a:r>
            <a:endParaRPr lang="en-US" sz="2400" dirty="0" smtClean="0"/>
          </a:p>
          <a:p>
            <a:r>
              <a:rPr lang="ru-RU" sz="2400" dirty="0" smtClean="0"/>
              <a:t>Для </a:t>
            </a:r>
            <a:r>
              <a:rPr lang="ru-RU" sz="2400" dirty="0"/>
              <a:t>многих персональных компьютеров значение типа </a:t>
            </a:r>
            <a:r>
              <a:rPr lang="en-US" sz="2400" dirty="0" err="1"/>
              <a:t>int</a:t>
            </a:r>
            <a:r>
              <a:rPr lang="ru-RU" sz="2400" dirty="0"/>
              <a:t>  меняется от -32768 до +32767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145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ЦЕЛЫЕ ТИПЫ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3112" y="1196752"/>
            <a:ext cx="84604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long</a:t>
            </a:r>
            <a:r>
              <a:rPr lang="ru-RU" sz="2400" dirty="0"/>
              <a:t> или </a:t>
            </a:r>
            <a:r>
              <a:rPr lang="en-US" sz="2400" dirty="0"/>
              <a:t>long </a:t>
            </a:r>
            <a:r>
              <a:rPr lang="en-US" sz="2400" dirty="0" err="1"/>
              <a:t>int</a:t>
            </a:r>
            <a:r>
              <a:rPr lang="ru-RU" sz="2400" dirty="0"/>
              <a:t> может содержать целое значение, не меньшее максимальной величины, допускаемой типом </a:t>
            </a:r>
            <a:r>
              <a:rPr lang="en-US" sz="2400" dirty="0" err="1"/>
              <a:t>int</a:t>
            </a:r>
            <a:r>
              <a:rPr lang="ru-RU" sz="2400" dirty="0"/>
              <a:t>, или даже больше чем  </a:t>
            </a:r>
            <a:r>
              <a:rPr lang="en-US" sz="2400" dirty="0"/>
              <a:t>short</a:t>
            </a:r>
            <a:r>
              <a:rPr lang="ru-RU" sz="2400" dirty="0"/>
              <a:t> или </a:t>
            </a:r>
            <a:r>
              <a:rPr lang="en-US" sz="2400" dirty="0"/>
              <a:t>short </a:t>
            </a:r>
            <a:r>
              <a:rPr lang="ru-RU" sz="2400" dirty="0"/>
              <a:t> </a:t>
            </a:r>
            <a:r>
              <a:rPr lang="en-US" sz="2400" dirty="0" err="1"/>
              <a:t>int</a:t>
            </a:r>
            <a:r>
              <a:rPr lang="ru-RU" sz="2400" dirty="0"/>
              <a:t> : максимальное целое число </a:t>
            </a:r>
            <a:r>
              <a:rPr lang="en-US" sz="2400" dirty="0"/>
              <a:t>short</a:t>
            </a:r>
            <a:r>
              <a:rPr lang="ru-RU" sz="2400" dirty="0"/>
              <a:t> не больше чем максимальное число типа </a:t>
            </a:r>
            <a:r>
              <a:rPr lang="en-US" sz="2400" dirty="0" err="1"/>
              <a:t>int</a:t>
            </a:r>
            <a:r>
              <a:rPr lang="ru-RU" sz="2400" dirty="0"/>
              <a:t>, а может и меньше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 </a:t>
            </a:r>
            <a:r>
              <a:rPr lang="ru-RU" sz="2400" dirty="0"/>
              <a:t>Обычно числа типа </a:t>
            </a:r>
            <a:r>
              <a:rPr lang="en-US" sz="2400" dirty="0"/>
              <a:t>long</a:t>
            </a:r>
            <a:r>
              <a:rPr lang="ru-RU" sz="2400" dirty="0"/>
              <a:t> бывают больше типа </a:t>
            </a:r>
            <a:r>
              <a:rPr lang="en-US" sz="2400" dirty="0"/>
              <a:t>short</a:t>
            </a:r>
            <a:r>
              <a:rPr lang="ru-RU" sz="2400" dirty="0"/>
              <a:t>, а тип  </a:t>
            </a:r>
            <a:r>
              <a:rPr lang="en-US" sz="2400" dirty="0" err="1"/>
              <a:t>int</a:t>
            </a:r>
            <a:r>
              <a:rPr lang="ru-RU" sz="2400" dirty="0"/>
              <a:t> реализуется как один из указанных типов, все зависит от конкретной системы. (</a:t>
            </a:r>
            <a:r>
              <a:rPr lang="en-US" sz="2400" dirty="0"/>
              <a:t>short</a:t>
            </a:r>
            <a:r>
              <a:rPr lang="ru-RU" sz="2400" dirty="0"/>
              <a:t> отводится 16 бит,  для </a:t>
            </a:r>
            <a:r>
              <a:rPr lang="en-US" sz="2400" dirty="0"/>
              <a:t>long </a:t>
            </a:r>
            <a:r>
              <a:rPr lang="ru-RU" sz="2400" dirty="0"/>
              <a:t>- 32 бита</a:t>
            </a:r>
            <a:r>
              <a:rPr lang="ru-RU" sz="2400" dirty="0" smtClean="0"/>
              <a:t>).</a:t>
            </a:r>
          </a:p>
          <a:p>
            <a:r>
              <a:rPr lang="ru-RU" sz="2400" dirty="0" err="1"/>
              <a:t>long</a:t>
            </a:r>
            <a:r>
              <a:rPr lang="ru-RU" sz="2400" dirty="0"/>
              <a:t> </a:t>
            </a:r>
            <a:r>
              <a:rPr lang="ru-RU" sz="2400" dirty="0" err="1" smtClean="0"/>
              <a:t>long</a:t>
            </a:r>
            <a:r>
              <a:rPr lang="ru-RU" sz="2400" dirty="0" smtClean="0"/>
              <a:t>  представляет </a:t>
            </a:r>
            <a:r>
              <a:rPr lang="ru-RU" sz="2400" dirty="0"/>
              <a:t>целое число в диапазоне от −9 223 372 036 854 775 808 до +9 223 372 036 854 775 807. Занимает в памяти 8 байт (64 бита).</a:t>
            </a:r>
          </a:p>
          <a:p>
            <a:r>
              <a:rPr lang="ru-RU" sz="2400" dirty="0"/>
              <a:t>Все эти типы имеют 2 формы: </a:t>
            </a:r>
            <a:endParaRPr lang="en-US" sz="2400" dirty="0" smtClean="0"/>
          </a:p>
          <a:p>
            <a:r>
              <a:rPr lang="ru-RU" sz="2400" dirty="0" smtClean="0"/>
              <a:t>знаковую </a:t>
            </a:r>
            <a:r>
              <a:rPr lang="ru-RU" sz="2400" dirty="0"/>
              <a:t>(</a:t>
            </a:r>
            <a:r>
              <a:rPr lang="en-US" sz="2400" dirty="0"/>
              <a:t>signed</a:t>
            </a:r>
            <a:r>
              <a:rPr lang="ru-RU" sz="2400" dirty="0"/>
              <a:t>) и незнаковую (</a:t>
            </a:r>
            <a:r>
              <a:rPr lang="en-US" sz="2400" dirty="0"/>
              <a:t>unsigned</a:t>
            </a:r>
            <a:r>
              <a:rPr lang="ru-RU" sz="2400" dirty="0" smtClean="0"/>
              <a:t>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317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Псевдонимы типов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56489" y="1916832"/>
            <a:ext cx="79803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</a:t>
            </a:r>
            <a:r>
              <a:rPr lang="en-US" sz="2400" dirty="0" smtClean="0"/>
              <a:t>ong </a:t>
            </a:r>
            <a:r>
              <a:rPr lang="en-US" sz="2400" dirty="0" err="1" smtClean="0"/>
              <a:t>long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и</a:t>
            </a:r>
            <a:r>
              <a:rPr lang="en-US" sz="2400" dirty="0" err="1" smtClean="0"/>
              <a:t>меет</a:t>
            </a:r>
            <a:r>
              <a:rPr lang="en-US" sz="2400" dirty="0" smtClean="0"/>
              <a:t> </a:t>
            </a:r>
            <a:r>
              <a:rPr lang="en-US" sz="2400" dirty="0" err="1"/>
              <a:t>псевдонимы</a:t>
            </a:r>
            <a:r>
              <a:rPr lang="en-US" sz="2400" dirty="0"/>
              <a:t> 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en-US" sz="2400" dirty="0" smtClean="0"/>
              <a:t>long </a:t>
            </a:r>
            <a:r>
              <a:rPr lang="en-US" sz="2400" dirty="0" err="1"/>
              <a:t>long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, signed long </a:t>
            </a:r>
            <a:r>
              <a:rPr lang="en-US" sz="2400" dirty="0" err="1"/>
              <a:t>long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и signed long </a:t>
            </a:r>
            <a:r>
              <a:rPr lang="en-US" sz="2400" dirty="0" err="1"/>
              <a:t>long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112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56507" y="1052736"/>
            <a:ext cx="860444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char</a:t>
            </a:r>
            <a:r>
              <a:rPr lang="ru-RU" sz="2400" dirty="0"/>
              <a:t> – самое короткое целое. 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Значения </a:t>
            </a:r>
            <a:r>
              <a:rPr lang="ru-RU" sz="2400" dirty="0"/>
              <a:t>символьного типа занимают только 1 байт. Наиболее часто этот тип применяется для описания данных, состоящих из отдельного алфавитно-цифрового символа. </a:t>
            </a:r>
            <a:endParaRPr lang="ru-RU" sz="2400" dirty="0" smtClean="0"/>
          </a:p>
          <a:p>
            <a:r>
              <a:rPr lang="ru-RU" sz="2400" dirty="0" smtClean="0"/>
              <a:t>Их </a:t>
            </a:r>
            <a:r>
              <a:rPr lang="ru-RU" sz="2400" dirty="0"/>
              <a:t>называют символьные переменные. </a:t>
            </a:r>
            <a:endParaRPr lang="ru-RU" sz="2400" dirty="0" smtClean="0"/>
          </a:p>
          <a:p>
            <a:r>
              <a:rPr lang="ru-RU" sz="2400" dirty="0" smtClean="0"/>
              <a:t>Например</a:t>
            </a:r>
            <a:r>
              <a:rPr lang="ru-RU" sz="2400" dirty="0"/>
              <a:t>, ‘</a:t>
            </a:r>
            <a:r>
              <a:rPr lang="en-US" sz="2400" dirty="0"/>
              <a:t>a</a:t>
            </a:r>
            <a:r>
              <a:rPr lang="ru-RU" sz="2400" dirty="0"/>
              <a:t>’, ‘1’, ’+’, </a:t>
            </a:r>
            <a:r>
              <a:rPr lang="ru-RU" sz="2400" dirty="0" smtClean="0"/>
              <a:t>’?’,</a:t>
            </a:r>
            <a:r>
              <a:rPr lang="en-US" sz="2400" dirty="0" smtClean="0"/>
              <a:t> </a:t>
            </a:r>
            <a:r>
              <a:rPr lang="ru-RU" sz="2400" dirty="0" smtClean="0"/>
              <a:t>’з’.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en-US" sz="2400" dirty="0" smtClean="0"/>
              <a:t>bool </a:t>
            </a:r>
            <a:r>
              <a:rPr lang="ru-RU" sz="2400" dirty="0"/>
              <a:t>логический тип может принимать два </a:t>
            </a:r>
            <a:r>
              <a:rPr lang="ru-RU" sz="2400" dirty="0" smtClean="0"/>
              <a:t>значения</a:t>
            </a:r>
            <a:r>
              <a:rPr lang="en-US" sz="2400" dirty="0" smtClean="0"/>
              <a:t>:</a:t>
            </a:r>
          </a:p>
          <a:p>
            <a:r>
              <a:rPr lang="ru-RU" sz="2400" dirty="0" smtClean="0"/>
              <a:t> </a:t>
            </a:r>
            <a:r>
              <a:rPr lang="en-US" sz="2400" dirty="0"/>
              <a:t>true </a:t>
            </a:r>
            <a:r>
              <a:rPr lang="ru-RU" sz="2400" dirty="0"/>
              <a:t>(1) и </a:t>
            </a:r>
            <a:r>
              <a:rPr lang="en-US" sz="2400" dirty="0"/>
              <a:t>false</a:t>
            </a:r>
            <a:r>
              <a:rPr lang="ru-RU" sz="2400" dirty="0"/>
              <a:t> (0)</a:t>
            </a:r>
          </a:p>
          <a:p>
            <a:r>
              <a:rPr lang="ru-RU" sz="2400" dirty="0" smtClean="0"/>
              <a:t>Но </a:t>
            </a:r>
            <a:r>
              <a:rPr lang="ru-RU" sz="2400" dirty="0"/>
              <a:t>так как диапазон допустимых значений типа данных </a:t>
            </a:r>
            <a:r>
              <a:rPr lang="ru-RU" sz="2400" dirty="0" err="1"/>
              <a:t>bool</a:t>
            </a:r>
            <a:r>
              <a:rPr lang="ru-RU" sz="2400" dirty="0"/>
              <a:t> от 0 до 255, то необходимо было как-то сопоставить данный диапазон с  </a:t>
            </a:r>
            <a:r>
              <a:rPr lang="ru-RU" sz="2400" dirty="0" err="1"/>
              <a:t>true</a:t>
            </a:r>
            <a:r>
              <a:rPr lang="ru-RU" sz="2400" dirty="0"/>
              <a:t> и </a:t>
            </a:r>
            <a:r>
              <a:rPr lang="ru-RU" sz="2400" dirty="0" err="1"/>
              <a:t>false</a:t>
            </a:r>
            <a:r>
              <a:rPr lang="ru-RU" sz="2400" dirty="0"/>
              <a:t>. Константе </a:t>
            </a:r>
            <a:r>
              <a:rPr lang="ru-RU" sz="2400" dirty="0" err="1"/>
              <a:t>true</a:t>
            </a:r>
            <a:r>
              <a:rPr lang="ru-RU" sz="2400" dirty="0"/>
              <a:t> эквивалентны все числа от 1 до 255 включительно, константе </a:t>
            </a:r>
            <a:r>
              <a:rPr lang="ru-RU" sz="2400" dirty="0" err="1"/>
              <a:t>false</a:t>
            </a:r>
            <a:r>
              <a:rPr lang="ru-RU" sz="2400" dirty="0"/>
              <a:t> эквивалентно только одно целое число — 0. </a:t>
            </a:r>
          </a:p>
          <a:p>
            <a:endParaRPr lang="ru-RU" sz="24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27584" y="0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ЦЕЛЫЕ ТИПЫ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13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140</TotalTime>
  <Words>806</Words>
  <Application>Microsoft Office PowerPoint</Application>
  <PresentationFormat>Экран (4:3)</PresentationFormat>
  <Paragraphs>98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Calibri</vt:lpstr>
      <vt:lpstr>Tw Cen MT</vt:lpstr>
      <vt:lpstr>Tw Cen MT Condensed</vt:lpstr>
      <vt:lpstr>Wingdings 3</vt:lpstr>
      <vt:lpstr>Интеграл</vt:lpstr>
      <vt:lpstr>Программирование</vt:lpstr>
      <vt:lpstr>Операции и выражения</vt:lpstr>
      <vt:lpstr>Унарные операции</vt:lpstr>
      <vt:lpstr>Презентация PowerPoint</vt:lpstr>
      <vt:lpstr>Правила применения операций</vt:lpstr>
      <vt:lpstr>Типы данных</vt:lpstr>
      <vt:lpstr>ЦЕЛЫЕ ТИПЫ</vt:lpstr>
      <vt:lpstr>Псевдонимы типов</vt:lpstr>
      <vt:lpstr>ЦЕЛЫЕ ТИПЫ</vt:lpstr>
      <vt:lpstr>ТИПЫ С ПЛАВАЮЩЕЙ ТОЧКОЙ</vt:lpstr>
      <vt:lpstr>Типы данных языка С++</vt:lpstr>
      <vt:lpstr>Интерактивное задание</vt:lpstr>
      <vt:lpstr>Спасибо за внимание!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</dc:title>
  <dc:creator>user</dc:creator>
  <cp:lastModifiedBy>Пользователь</cp:lastModifiedBy>
  <cp:revision>19</cp:revision>
  <dcterms:created xsi:type="dcterms:W3CDTF">2020-09-09T22:00:57Z</dcterms:created>
  <dcterms:modified xsi:type="dcterms:W3CDTF">2024-01-08T14:54:49Z</dcterms:modified>
</cp:coreProperties>
</file>