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  <p:sldMasterId id="2147483693" r:id="rId3"/>
    <p:sldMasterId id="2147483702" r:id="rId4"/>
  </p:sldMasterIdLst>
  <p:notesMasterIdLst>
    <p:notesMasterId r:id="rId15"/>
  </p:notesMasterIdLst>
  <p:sldIdLst>
    <p:sldId id="259" r:id="rId5"/>
    <p:sldId id="260" r:id="rId6"/>
    <p:sldId id="265" r:id="rId7"/>
    <p:sldId id="261" r:id="rId8"/>
    <p:sldId id="272" r:id="rId9"/>
    <p:sldId id="273" r:id="rId10"/>
    <p:sldId id="274" r:id="rId11"/>
    <p:sldId id="275" r:id="rId12"/>
    <p:sldId id="262" r:id="rId13"/>
    <p:sldId id="266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A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D77FF-AFB4-44A2-8314-99D3EEC6ED62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9FC96-DF82-418D-8997-886B1E6B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186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>
            <a:extLst>
              <a:ext uri="{FF2B5EF4-FFF2-40B4-BE49-F238E27FC236}">
                <a16:creationId xmlns:a16="http://schemas.microsoft.com/office/drawing/2014/main" id="{189FDE6C-6DA3-4DAD-B6CD-CFE4D4948DC5}"/>
              </a:ext>
            </a:extLst>
          </p:cNvPr>
          <p:cNvSpPr txBox="1">
            <a:spLocks/>
          </p:cNvSpPr>
          <p:nvPr/>
        </p:nvSpPr>
        <p:spPr>
          <a:xfrm>
            <a:off x="827088" y="1916113"/>
            <a:ext cx="7057280" cy="317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A4F"/>
                </a:solidFill>
                <a:latin typeface="Exo 2" panose="00000500000000000000" pitchFamily="2" charset="-52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4000">
                <a:solidFill>
                  <a:schemeClr val="tx1">
                    <a:lumMod val="65000"/>
                    <a:lumOff val="35000"/>
                  </a:schemeClr>
                </a:solidFill>
              </a:rPr>
              <a:t>Проект презентации </a:t>
            </a:r>
          </a:p>
          <a:p>
            <a:pPr>
              <a:spcBef>
                <a:spcPts val="0"/>
              </a:spcBef>
            </a:pPr>
            <a:r>
              <a:rPr lang="ru-RU" sz="4000"/>
              <a:t>Амурского </a:t>
            </a:r>
          </a:p>
          <a:p>
            <a:pPr>
              <a:spcBef>
                <a:spcPts val="0"/>
              </a:spcBef>
            </a:pPr>
            <a:r>
              <a:rPr lang="ru-RU" sz="4000"/>
              <a:t>Государственного</a:t>
            </a:r>
          </a:p>
          <a:p>
            <a:pPr>
              <a:spcBef>
                <a:spcPts val="0"/>
              </a:spcBef>
            </a:pPr>
            <a:r>
              <a:rPr lang="ru-RU" sz="4000"/>
              <a:t>Университета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43577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46FCA-3560-4172-9AB7-43268B4B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36AC1A-4F2C-48C3-83B7-81825DDA6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9ACC5D-3582-4545-8174-F7B70A18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407ECA-ABC5-4C25-B02B-B566563F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8115-D2A8-4C63-94A8-9EC61294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61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771E3-A484-4624-A18A-04D973A4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DEAE18-9712-4564-8901-4F3962B9B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0F95E2-EB2F-4D28-8856-F2EEAD4F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9D49BA-6D7D-4CE9-B3D9-8310796E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4890A-682D-413C-9FFA-4E9BF180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117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3A3D8-49D6-43C2-8385-3E6809E0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6F5AF-264E-4D38-A1A4-AF8F65637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BB70-9B37-40CF-B53E-69594B445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F89D79-6B90-4901-8959-9D18452F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6AA634-5013-4411-96BE-7DB157D9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6CF5B2-5390-4427-BB49-4675380F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371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8F5A6-F0BA-49A3-B222-F1B9A48A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DBFFA3-93C5-470D-92F4-E08B3A16E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77A7A1-11C4-458E-B52F-154B3246A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F160D2-FDEF-4C12-BF3E-78E1D104B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B372BD-32BE-4670-8CAC-A81184BA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D89CA5-A380-4A12-A4F0-779A7AD9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23.06.2024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DA0FF0-D439-49F8-A40C-2E67A4D9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1C23A9-8AFC-4B71-85B1-634A49E0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763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60BE4-0940-491E-8467-CA4970FB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292FA7-02F3-474D-8BEB-A4AE3739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23.06.2024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CECF73-14E8-4296-8B1F-5504F744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3F6732-7EBA-471B-BD26-49E311C7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84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E40B77-F324-47CC-9EC8-8C50DA10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23.06.2024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A4E524-1B44-47DD-B69C-40A6BC46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C83F4E-1D5A-4581-A41B-3D5D077B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349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790EA-502D-4906-8305-95B35025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E144E-4AEA-4CA1-868D-F697D6131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C94BD5-FF3A-45D2-9CD7-A96DFEF1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9565CE-AB14-415E-B787-B84477B4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C18445-2AFE-403A-80AC-191B5E3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19D58B-E52F-4DDE-B3AA-67F9CA68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59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3DFA1-C1B3-42F8-8DDB-90A61618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1BB9E2-55DA-4FA7-98D5-D00B7B705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FE65BF-D252-4337-A55B-8BD12279C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8FE66C-964C-412B-9CD9-6D243E2F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16E534-A1E0-4E81-AF33-1E15D1C9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025E79-88F4-41B3-9F62-9B6D68C4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668CB-55DE-42CC-A200-49580B7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BD6C49-2F73-467A-B13D-8C0E61E76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514BCB-128D-4AAB-A22E-EF5B59B6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C8F184-B863-451C-9125-E4C6C712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1C6DC4-9F9E-4392-B2EA-96742F1B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463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3E405C-DE2E-4D45-A2B9-DB45617AE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BBF01F-BE94-4B53-8E8C-371356D0A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9295F0-F6F3-43EE-A8DB-2BD44936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262CD-A9B5-47DC-B5B9-E0326357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D1B85F-158D-4876-A9E0-37D14D9B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33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</a:lstStyle>
          <a:p>
            <a:r>
              <a:rPr lang="ru-RU" dirty="0"/>
              <a:t>ШАБЛОН презентации</a:t>
            </a:r>
            <a:br>
              <a:rPr lang="ru-RU" dirty="0"/>
            </a:br>
            <a:endParaRPr lang="ru-RU" dirty="0"/>
          </a:p>
        </p:txBody>
      </p:sp>
      <p:sp>
        <p:nvSpPr>
          <p:cNvPr id="10" name="34 Recortar rectángulo de esquina del mismo lado"/>
          <p:cNvSpPr/>
          <p:nvPr/>
        </p:nvSpPr>
        <p:spPr>
          <a:xfrm>
            <a:off x="8388424" y="-27384"/>
            <a:ext cx="504056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8460432" y="8627"/>
            <a:ext cx="360040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2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82" y="1196752"/>
            <a:ext cx="9125018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323528" y="6453336"/>
            <a:ext cx="1584176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.</a:t>
            </a:r>
          </a:p>
        </p:txBody>
      </p:sp>
      <p:sp>
        <p:nvSpPr>
          <p:cNvPr id="21" name="Объект 20"/>
          <p:cNvSpPr>
            <a:spLocks noGrp="1"/>
          </p:cNvSpPr>
          <p:nvPr>
            <p:ph sz="quarter" idx="13"/>
          </p:nvPr>
        </p:nvSpPr>
        <p:spPr>
          <a:xfrm>
            <a:off x="468313" y="1412875"/>
            <a:ext cx="8207375" cy="4537075"/>
          </a:xfrm>
        </p:spPr>
        <p:txBody>
          <a:bodyPr/>
          <a:lstStyle>
            <a:lvl1pPr marL="457200" indent="-457200">
              <a:buClr>
                <a:srgbClr val="002A4F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309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>
            <a:extLst>
              <a:ext uri="{FF2B5EF4-FFF2-40B4-BE49-F238E27FC236}">
                <a16:creationId xmlns:a16="http://schemas.microsoft.com/office/drawing/2014/main" id="{189FDE6C-6DA3-4DAD-B6CD-CFE4D4948DC5}"/>
              </a:ext>
            </a:extLst>
          </p:cNvPr>
          <p:cNvSpPr txBox="1">
            <a:spLocks/>
          </p:cNvSpPr>
          <p:nvPr/>
        </p:nvSpPr>
        <p:spPr>
          <a:xfrm>
            <a:off x="827088" y="1916113"/>
            <a:ext cx="7057280" cy="317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A4F"/>
                </a:solidFill>
                <a:latin typeface="Exo 2" panose="00000500000000000000" pitchFamily="2" charset="-52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4000">
                <a:solidFill>
                  <a:schemeClr val="tx1">
                    <a:lumMod val="65000"/>
                    <a:lumOff val="35000"/>
                  </a:schemeClr>
                </a:solidFill>
              </a:rPr>
              <a:t>Проект презентации </a:t>
            </a:r>
          </a:p>
          <a:p>
            <a:pPr>
              <a:spcBef>
                <a:spcPts val="0"/>
              </a:spcBef>
            </a:pPr>
            <a:r>
              <a:rPr lang="ru-RU" sz="4000"/>
              <a:t>Амурского </a:t>
            </a:r>
          </a:p>
          <a:p>
            <a:pPr>
              <a:spcBef>
                <a:spcPts val="0"/>
              </a:spcBef>
            </a:pPr>
            <a:r>
              <a:rPr lang="ru-RU" sz="4000"/>
              <a:t>Государственного</a:t>
            </a:r>
          </a:p>
          <a:p>
            <a:pPr>
              <a:spcBef>
                <a:spcPts val="0"/>
              </a:spcBef>
            </a:pPr>
            <a:r>
              <a:rPr lang="ru-RU" sz="4000"/>
              <a:t>Университета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398852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</a:lstStyle>
          <a:p>
            <a:r>
              <a:rPr lang="ru-RU" dirty="0"/>
              <a:t>ШАБЛОН презентации</a:t>
            </a:r>
            <a:br>
              <a:rPr lang="ru-RU" dirty="0"/>
            </a:br>
            <a:endParaRPr lang="ru-RU" dirty="0"/>
          </a:p>
        </p:txBody>
      </p:sp>
      <p:sp>
        <p:nvSpPr>
          <p:cNvPr id="10" name="34 Recortar rectángulo de esquina del mismo lado"/>
          <p:cNvSpPr/>
          <p:nvPr/>
        </p:nvSpPr>
        <p:spPr>
          <a:xfrm>
            <a:off x="8388424" y="-27384"/>
            <a:ext cx="504056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8460432" y="8627"/>
            <a:ext cx="360040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2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82" y="1196752"/>
            <a:ext cx="9125018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323528" y="6453336"/>
            <a:ext cx="1584176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.</a:t>
            </a:r>
          </a:p>
        </p:txBody>
      </p:sp>
      <p:sp>
        <p:nvSpPr>
          <p:cNvPr id="21" name="Объект 20"/>
          <p:cNvSpPr>
            <a:spLocks noGrp="1"/>
          </p:cNvSpPr>
          <p:nvPr>
            <p:ph sz="quarter" idx="13"/>
          </p:nvPr>
        </p:nvSpPr>
        <p:spPr>
          <a:xfrm>
            <a:off x="468313" y="1412875"/>
            <a:ext cx="8207375" cy="4537075"/>
          </a:xfrm>
        </p:spPr>
        <p:txBody>
          <a:bodyPr/>
          <a:lstStyle>
            <a:lvl1pPr marL="457200" indent="-457200">
              <a:buClr>
                <a:srgbClr val="002A4F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7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 dirty="0" err="1"/>
              <a:t>АмГУ</a:t>
            </a:r>
            <a:endParaRPr lang="ru-RU" dirty="0"/>
          </a:p>
        </p:txBody>
      </p:sp>
      <p:sp>
        <p:nvSpPr>
          <p:cNvPr id="9" name="34 Recortar rectángulo de esquina del mismo lado"/>
          <p:cNvSpPr/>
          <p:nvPr/>
        </p:nvSpPr>
        <p:spPr>
          <a:xfrm>
            <a:off x="8388424" y="-27384"/>
            <a:ext cx="504056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8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8460432" y="8627"/>
            <a:ext cx="360040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0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82" y="1196752"/>
            <a:ext cx="9125018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Объект 20">
            <a:extLst>
              <a:ext uri="{FF2B5EF4-FFF2-40B4-BE49-F238E27FC236}">
                <a16:creationId xmlns:a16="http://schemas.microsoft.com/office/drawing/2014/main" id="{B4ABEEEA-6E3C-4B07-B400-F9EEF925A3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313" y="1412875"/>
            <a:ext cx="8207375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5294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C13A-1C80-4A71-8233-0C90DD8D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EA40E-5D27-4DD1-833D-88E3F7E25646}"/>
              </a:ext>
            </a:extLst>
          </p:cNvPr>
          <p:cNvSpPr txBox="1"/>
          <p:nvPr/>
        </p:nvSpPr>
        <p:spPr>
          <a:xfrm>
            <a:off x="539552" y="1628800"/>
            <a:ext cx="8147248" cy="4104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Объект 20">
            <a:extLst>
              <a:ext uri="{FF2B5EF4-FFF2-40B4-BE49-F238E27FC236}">
                <a16:creationId xmlns:a16="http://schemas.microsoft.com/office/drawing/2014/main" id="{5AACEAE5-A2D1-48D2-A169-73B46F1318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313" y="1412875"/>
            <a:ext cx="8207375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8305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323528" y="6165304"/>
            <a:ext cx="1584176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67544" y="1484783"/>
            <a:ext cx="8208912" cy="32427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7544" y="4869160"/>
            <a:ext cx="8208912" cy="115212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/>
        </p:nvSpPr>
        <p:spPr>
          <a:xfrm>
            <a:off x="8388424" y="-27384"/>
            <a:ext cx="504056" cy="432048"/>
          </a:xfrm>
          <a:prstGeom prst="snip2SameRect">
            <a:avLst/>
          </a:prstGeom>
          <a:solidFill>
            <a:srgbClr val="AA7B59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8460432" y="8627"/>
            <a:ext cx="360040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82" y="1196752"/>
            <a:ext cx="9125018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323528" y="6453336"/>
            <a:ext cx="1584176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2019 г.</a:t>
            </a:r>
          </a:p>
        </p:txBody>
      </p:sp>
    </p:spTree>
    <p:extLst>
      <p:ext uri="{BB962C8B-B14F-4D97-AF65-F5344CB8AC3E}">
        <p14:creationId xmlns:p14="http://schemas.microsoft.com/office/powerpoint/2010/main" val="11918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323528" y="6165304"/>
            <a:ext cx="1584176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528" y="4077072"/>
            <a:ext cx="3600400" cy="1944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/>
        </p:nvSpPr>
        <p:spPr>
          <a:xfrm>
            <a:off x="8388424" y="-27384"/>
            <a:ext cx="504056" cy="432048"/>
          </a:xfrm>
          <a:prstGeom prst="snip2SameRect">
            <a:avLst/>
          </a:prstGeom>
          <a:solidFill>
            <a:srgbClr val="002A4F"/>
          </a:solidFill>
          <a:ln>
            <a:solidFill>
              <a:srgbClr val="002A4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8460432" y="8627"/>
            <a:ext cx="360040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82" y="1196752"/>
            <a:ext cx="9125018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323528" y="6453336"/>
            <a:ext cx="1584176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2018 г.</a:t>
            </a:r>
          </a:p>
        </p:txBody>
      </p:sp>
    </p:spTree>
    <p:extLst>
      <p:ext uri="{BB962C8B-B14F-4D97-AF65-F5344CB8AC3E}">
        <p14:creationId xmlns:p14="http://schemas.microsoft.com/office/powerpoint/2010/main" val="35144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67544" y="3786969"/>
            <a:ext cx="8208912" cy="360040"/>
          </a:xfrm>
        </p:spPr>
        <p:txBody>
          <a:bodyPr anchor="ctr"/>
          <a:lstStyle>
            <a:lvl1pPr marL="0" indent="0" algn="ctr">
              <a:buNone/>
              <a:defRPr sz="1800" b="1" u="sng">
                <a:solidFill>
                  <a:schemeClr val="accent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https://www.amursu.ru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half" idx="10"/>
          </p:nvPr>
        </p:nvSpPr>
        <p:spPr>
          <a:xfrm>
            <a:off x="2411760" y="6309320"/>
            <a:ext cx="4320480" cy="360040"/>
          </a:xfrm>
        </p:spPr>
        <p:txBody>
          <a:bodyPr anchor="ctr"/>
          <a:lstStyle>
            <a:lvl1pPr marL="0" indent="0" algn="ctr">
              <a:buNone/>
              <a:defRPr sz="1800" b="1" u="none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21 CuadroTexto">
            <a:extLst>
              <a:ext uri="{FF2B5EF4-FFF2-40B4-BE49-F238E27FC236}">
                <a16:creationId xmlns:a16="http://schemas.microsoft.com/office/drawing/2014/main" id="{B2C3E43A-F0F1-4897-9AD2-7D64D574B6AF}"/>
              </a:ext>
            </a:extLst>
          </p:cNvPr>
          <p:cNvSpPr txBox="1"/>
          <p:nvPr/>
        </p:nvSpPr>
        <p:spPr>
          <a:xfrm>
            <a:off x="1354508" y="2475980"/>
            <a:ext cx="6817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rgbClr val="002A4F"/>
                </a:solidFill>
                <a:latin typeface="Exo 2" panose="00000500000000000000" pitchFamily="2" charset="-52"/>
              </a:rPr>
              <a:t>Спасибо за внимание!</a:t>
            </a:r>
            <a:endParaRPr lang="es-ES" sz="4800" b="1" dirty="0">
              <a:solidFill>
                <a:srgbClr val="002A4F"/>
              </a:solidFill>
              <a:latin typeface="Exo 2" panose="00000500000000000000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07EF3-F0F9-4427-AD40-94263559C7A2}"/>
              </a:ext>
            </a:extLst>
          </p:cNvPr>
          <p:cNvSpPr txBox="1"/>
          <p:nvPr/>
        </p:nvSpPr>
        <p:spPr>
          <a:xfrm>
            <a:off x="366430" y="4987042"/>
            <a:ext cx="6506051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just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Презентацию выполнила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студентка 3 курса, 784 группы, </a:t>
            </a:r>
          </a:p>
          <a:p>
            <a:pPr algn="just"/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Щербакова С.Е. , кафедра Дизайна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0875F-954B-40FC-BAD7-EC59DE31E425}"/>
              </a:ext>
            </a:extLst>
          </p:cNvPr>
          <p:cNvSpPr txBox="1"/>
          <p:nvPr/>
        </p:nvSpPr>
        <p:spPr>
          <a:xfrm>
            <a:off x="3789403" y="3645024"/>
            <a:ext cx="1584176" cy="15841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002A4F"/>
                </a:solidFill>
                <a:latin typeface="Exo 2 Extra Bold" panose="00000900000000000000" pitchFamily="2" charset="-52"/>
              </a:rPr>
              <a:t>@</a:t>
            </a:r>
            <a:r>
              <a:rPr lang="en-US" sz="2400" b="1" dirty="0" err="1">
                <a:solidFill>
                  <a:srgbClr val="002A4F"/>
                </a:solidFill>
                <a:latin typeface="Exo 2 Extra Bold" panose="00000900000000000000" pitchFamily="2" charset="-52"/>
              </a:rPr>
              <a:t>amsu.official</a:t>
            </a:r>
            <a:endParaRPr lang="ru-RU" sz="2400" b="1" dirty="0">
              <a:solidFill>
                <a:srgbClr val="002A4F"/>
              </a:solidFill>
              <a:latin typeface="Exo 2 Extra 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3242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30147-F26D-4161-AD58-1C9DD432A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5A1C3D-29DC-43C8-9F96-337DBAC77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9CB00C-2DCB-4198-A12C-141E4F2E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42B34-EC97-498E-B711-E2652507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0F013-53C0-4161-B31F-C7D5C2A9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901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46FCA-3560-4172-9AB7-43268B4B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36AC1A-4F2C-48C3-83B7-81825DDA6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9ACC5D-3582-4545-8174-F7B70A18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407ECA-ABC5-4C25-B02B-B566563F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8115-D2A8-4C63-94A8-9EC61294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9685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771E3-A484-4624-A18A-04D973A4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DEAE18-9712-4564-8901-4F3962B9B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0F95E2-EB2F-4D28-8856-F2EEAD4F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9D49BA-6D7D-4CE9-B3D9-8310796E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4890A-682D-413C-9FFA-4E9BF180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34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 dirty="0" err="1"/>
              <a:t>АмГУ</a:t>
            </a:r>
            <a:endParaRPr lang="ru-RU" dirty="0"/>
          </a:p>
        </p:txBody>
      </p:sp>
      <p:sp>
        <p:nvSpPr>
          <p:cNvPr id="9" name="34 Recortar rectángulo de esquina del mismo lado"/>
          <p:cNvSpPr/>
          <p:nvPr/>
        </p:nvSpPr>
        <p:spPr>
          <a:xfrm>
            <a:off x="8388424" y="-27384"/>
            <a:ext cx="504056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8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8460432" y="8627"/>
            <a:ext cx="360040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0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82" y="1196752"/>
            <a:ext cx="9125018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Объект 20">
            <a:extLst>
              <a:ext uri="{FF2B5EF4-FFF2-40B4-BE49-F238E27FC236}">
                <a16:creationId xmlns:a16="http://schemas.microsoft.com/office/drawing/2014/main" id="{B4ABEEEA-6E3C-4B07-B400-F9EEF925A3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313" y="1412875"/>
            <a:ext cx="8207375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4081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3A3D8-49D6-43C2-8385-3E6809E0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6F5AF-264E-4D38-A1A4-AF8F65637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BB70-9B37-40CF-B53E-69594B445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F89D79-6B90-4901-8959-9D18452F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6AA634-5013-4411-96BE-7DB157D9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6CF5B2-5390-4427-BB49-4675380F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5333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8F5A6-F0BA-49A3-B222-F1B9A48A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DBFFA3-93C5-470D-92F4-E08B3A16E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77A7A1-11C4-458E-B52F-154B3246A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F160D2-FDEF-4C12-BF3E-78E1D104B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B372BD-32BE-4670-8CAC-A81184BA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D89CA5-A380-4A12-A4F0-779A7AD9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23.06.2024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DA0FF0-D439-49F8-A40C-2E67A4D9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1C23A9-8AFC-4B71-85B1-634A49E0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9397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60BE4-0940-491E-8467-CA4970FB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292FA7-02F3-474D-8BEB-A4AE3739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23.06.2024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CECF73-14E8-4296-8B1F-5504F744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3F6732-7EBA-471B-BD26-49E311C7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8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E40B77-F324-47CC-9EC8-8C50DA10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23.06.2024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A4E524-1B44-47DD-B69C-40A6BC46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C83F4E-1D5A-4581-A41B-3D5D077B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6464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790EA-502D-4906-8305-95B35025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E144E-4AEA-4CA1-868D-F697D6131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C94BD5-FF3A-45D2-9CD7-A96DFEF1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9565CE-AB14-415E-B787-B84477B4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C18445-2AFE-403A-80AC-191B5E3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19D58B-E52F-4DDE-B3AA-67F9CA68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5239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3DFA1-C1B3-42F8-8DDB-90A61618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1BB9E2-55DA-4FA7-98D5-D00B7B705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FE65BF-D252-4337-A55B-8BD12279C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8FE66C-964C-412B-9CD9-6D243E2F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16E534-A1E0-4E81-AF33-1E15D1C9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025E79-88F4-41B3-9F62-9B6D68C4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4365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668CB-55DE-42CC-A200-49580B7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BD6C49-2F73-467A-B13D-8C0E61E76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514BCB-128D-4AAB-A22E-EF5B59B6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C8F184-B863-451C-9125-E4C6C712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1C6DC4-9F9E-4392-B2EA-96742F1B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838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3E405C-DE2E-4D45-A2B9-DB45617AE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BBF01F-BE94-4B53-8E8C-371356D0A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9295F0-F6F3-43EE-A8DB-2BD44936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262CD-A9B5-47DC-B5B9-E0326357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D1B85F-158D-4876-A9E0-37D14D9B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38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C13A-1C80-4A71-8233-0C90DD8D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EA40E-5D27-4DD1-833D-88E3F7E25646}"/>
              </a:ext>
            </a:extLst>
          </p:cNvPr>
          <p:cNvSpPr txBox="1"/>
          <p:nvPr/>
        </p:nvSpPr>
        <p:spPr>
          <a:xfrm>
            <a:off x="539552" y="1628800"/>
            <a:ext cx="8147248" cy="4104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Объект 20">
            <a:extLst>
              <a:ext uri="{FF2B5EF4-FFF2-40B4-BE49-F238E27FC236}">
                <a16:creationId xmlns:a16="http://schemas.microsoft.com/office/drawing/2014/main" id="{5AACEAE5-A2D1-48D2-A169-73B46F1318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313" y="1412875"/>
            <a:ext cx="8207375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4994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323528" y="6165304"/>
            <a:ext cx="1584176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67544" y="1484783"/>
            <a:ext cx="8208912" cy="32427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7544" y="4869160"/>
            <a:ext cx="8208912" cy="115212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/>
        </p:nvSpPr>
        <p:spPr>
          <a:xfrm>
            <a:off x="8388424" y="-27384"/>
            <a:ext cx="504056" cy="432048"/>
          </a:xfrm>
          <a:prstGeom prst="snip2SameRect">
            <a:avLst/>
          </a:prstGeom>
          <a:solidFill>
            <a:srgbClr val="AA7B59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8460432" y="8627"/>
            <a:ext cx="360040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82" y="1196752"/>
            <a:ext cx="9125018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323528" y="6453336"/>
            <a:ext cx="1584176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2019 г.</a:t>
            </a:r>
          </a:p>
        </p:txBody>
      </p:sp>
    </p:spTree>
    <p:extLst>
      <p:ext uri="{BB962C8B-B14F-4D97-AF65-F5344CB8AC3E}">
        <p14:creationId xmlns:p14="http://schemas.microsoft.com/office/powerpoint/2010/main" val="242709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323528" y="6165304"/>
            <a:ext cx="1584176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528" y="4077072"/>
            <a:ext cx="3600400" cy="1944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/>
        </p:nvSpPr>
        <p:spPr>
          <a:xfrm>
            <a:off x="8388424" y="-27384"/>
            <a:ext cx="504056" cy="432048"/>
          </a:xfrm>
          <a:prstGeom prst="snip2SameRect">
            <a:avLst/>
          </a:prstGeom>
          <a:solidFill>
            <a:srgbClr val="002A4F"/>
          </a:solidFill>
          <a:ln>
            <a:solidFill>
              <a:srgbClr val="002A4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8460432" y="8627"/>
            <a:ext cx="360040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82" y="1196752"/>
            <a:ext cx="9125018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323528" y="6453336"/>
            <a:ext cx="1584176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2018 г.</a:t>
            </a:r>
          </a:p>
        </p:txBody>
      </p:sp>
    </p:spTree>
    <p:extLst>
      <p:ext uri="{BB962C8B-B14F-4D97-AF65-F5344CB8AC3E}">
        <p14:creationId xmlns:p14="http://schemas.microsoft.com/office/powerpoint/2010/main" val="54984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67544" y="3786969"/>
            <a:ext cx="8208912" cy="360040"/>
          </a:xfrm>
        </p:spPr>
        <p:txBody>
          <a:bodyPr anchor="ctr"/>
          <a:lstStyle>
            <a:lvl1pPr marL="0" indent="0" algn="ctr">
              <a:buNone/>
              <a:defRPr sz="1800" b="1" u="sng">
                <a:solidFill>
                  <a:schemeClr val="accent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https://www.amursu.ru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half" idx="10"/>
          </p:nvPr>
        </p:nvSpPr>
        <p:spPr>
          <a:xfrm>
            <a:off x="2411760" y="6309320"/>
            <a:ext cx="4320480" cy="360040"/>
          </a:xfrm>
        </p:spPr>
        <p:txBody>
          <a:bodyPr anchor="ctr"/>
          <a:lstStyle>
            <a:lvl1pPr marL="0" indent="0" algn="ctr">
              <a:buNone/>
              <a:defRPr sz="1800" b="1" u="none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21 CuadroTexto">
            <a:extLst>
              <a:ext uri="{FF2B5EF4-FFF2-40B4-BE49-F238E27FC236}">
                <a16:creationId xmlns:a16="http://schemas.microsoft.com/office/drawing/2014/main" id="{B2C3E43A-F0F1-4897-9AD2-7D64D574B6AF}"/>
              </a:ext>
            </a:extLst>
          </p:cNvPr>
          <p:cNvSpPr txBox="1"/>
          <p:nvPr/>
        </p:nvSpPr>
        <p:spPr>
          <a:xfrm>
            <a:off x="1354508" y="2475980"/>
            <a:ext cx="6817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rgbClr val="002A4F"/>
                </a:solidFill>
                <a:latin typeface="Exo 2" panose="00000500000000000000" pitchFamily="2" charset="-52"/>
              </a:rPr>
              <a:t>Спасибо за внимание!</a:t>
            </a:r>
            <a:endParaRPr lang="es-ES" sz="4800" b="1" dirty="0">
              <a:solidFill>
                <a:srgbClr val="002A4F"/>
              </a:solidFill>
              <a:latin typeface="Exo 2" panose="00000500000000000000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07EF3-F0F9-4427-AD40-94263559C7A2}"/>
              </a:ext>
            </a:extLst>
          </p:cNvPr>
          <p:cNvSpPr txBox="1"/>
          <p:nvPr/>
        </p:nvSpPr>
        <p:spPr>
          <a:xfrm>
            <a:off x="366430" y="4987042"/>
            <a:ext cx="6506051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just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Презентацию выполнила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студентка 3 курса, 784 группы, </a:t>
            </a:r>
          </a:p>
          <a:p>
            <a:pPr algn="just"/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Щербакова С.Е. , кафедра Дизайна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0875F-954B-40FC-BAD7-EC59DE31E425}"/>
              </a:ext>
            </a:extLst>
          </p:cNvPr>
          <p:cNvSpPr txBox="1"/>
          <p:nvPr/>
        </p:nvSpPr>
        <p:spPr>
          <a:xfrm>
            <a:off x="3789403" y="3645024"/>
            <a:ext cx="1584176" cy="15841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002A4F"/>
                </a:solidFill>
                <a:latin typeface="Exo 2 Extra Bold" panose="00000900000000000000" pitchFamily="2" charset="-52"/>
              </a:rPr>
              <a:t>@</a:t>
            </a:r>
            <a:r>
              <a:rPr lang="en-US" sz="2400" b="1" dirty="0" err="1">
                <a:solidFill>
                  <a:srgbClr val="002A4F"/>
                </a:solidFill>
                <a:latin typeface="Exo 2 Extra Bold" panose="00000900000000000000" pitchFamily="2" charset="-52"/>
              </a:rPr>
              <a:t>amsu.official</a:t>
            </a:r>
            <a:endParaRPr lang="ru-RU" sz="2400" b="1" dirty="0">
              <a:solidFill>
                <a:srgbClr val="002A4F"/>
              </a:solidFill>
              <a:latin typeface="Exo 2 Extra 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615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D66F663-D12B-4994-B69C-9B039F92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B8BA-6C16-40DB-8E8F-E4CB60715B2D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3863A9E-A7ED-408D-AFA6-041673EE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1C38E2-9812-46B6-8B89-8B4B0FF6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B05-73EF-436F-9317-CF065A339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30147-F26D-4161-AD58-1C9DD432A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5A1C3D-29DC-43C8-9F96-337DBAC77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9CB00C-2DCB-4198-A12C-141E4F2E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42B34-EC97-498E-B711-E2652507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0F013-53C0-4161-B31F-C7D5C2A9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22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ШАБЛОН презентации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</a:br>
            <a:r>
              <a:rPr lang="ru-RU" sz="28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АмГУ</a:t>
            </a:r>
            <a:endParaRPr lang="es-ES" sz="2800" b="0" dirty="0">
              <a:solidFill>
                <a:schemeClr val="tx1">
                  <a:lumMod val="75000"/>
                  <a:lumOff val="25000"/>
                </a:schemeClr>
              </a:solidFill>
              <a:latin typeface="TT Norms Regular" pitchFamily="50" charset="-52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229600" cy="442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7" name="Picture 4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75" y="6093296"/>
            <a:ext cx="9125018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298B93-5F5C-433A-A525-39F336996EE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4" b="9174"/>
          <a:stretch/>
        </p:blipFill>
        <p:spPr>
          <a:xfrm>
            <a:off x="7020390" y="6165304"/>
            <a:ext cx="1691680" cy="608019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id="{C8D96ADE-E0B6-4C42-9070-64A4D1B596D8}"/>
              </a:ext>
            </a:extLst>
          </p:cNvPr>
          <p:cNvSpPr txBox="1">
            <a:spLocks/>
          </p:cNvSpPr>
          <p:nvPr/>
        </p:nvSpPr>
        <p:spPr>
          <a:xfrm>
            <a:off x="323528" y="6165304"/>
            <a:ext cx="1584176" cy="5040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г. Благовещенск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6D8CC75E-8A1A-47CB-80A5-8C4B5F8CF47F}"/>
              </a:ext>
            </a:extLst>
          </p:cNvPr>
          <p:cNvSpPr txBox="1">
            <a:spLocks/>
          </p:cNvSpPr>
          <p:nvPr/>
        </p:nvSpPr>
        <p:spPr>
          <a:xfrm>
            <a:off x="323528" y="6453336"/>
            <a:ext cx="1584176" cy="288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29 июня 2024 г.</a:t>
            </a:r>
          </a:p>
        </p:txBody>
      </p:sp>
    </p:spTree>
    <p:extLst>
      <p:ext uri="{BB962C8B-B14F-4D97-AF65-F5344CB8AC3E}">
        <p14:creationId xmlns:p14="http://schemas.microsoft.com/office/powerpoint/2010/main" val="339959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2A4F"/>
          </a:solidFill>
          <a:latin typeface="Exo 2 Extra Bold" panose="00000900000000000000" pitchFamily="2" charset="-5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2A4F"/>
        </a:buClr>
        <a:buFont typeface="Wingdings" panose="05000000000000000000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3A2FB-5151-4F5F-B8F9-32652AD7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86791E-9C8A-4F5F-A147-10B29D1F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F1D639-63C9-4CE9-B72E-6AD3C175C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AD6D-140B-4145-9237-9AB88B2B7E5A}" type="datetimeFigureOut">
              <a:rPr lang="ru-RU" smtClean="0"/>
              <a:pPr/>
              <a:t>23.06.2024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5DB4B4-B4F4-4A16-873D-6A5A4BA0E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9446A-E9AD-4C18-B94D-6E203508A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69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ШАБЛОН презентации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</a:br>
            <a:r>
              <a:rPr lang="ru-RU" sz="28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АмГУ</a:t>
            </a:r>
            <a:endParaRPr lang="es-ES" sz="2800" b="0" dirty="0">
              <a:solidFill>
                <a:schemeClr val="tx1">
                  <a:lumMod val="75000"/>
                  <a:lumOff val="25000"/>
                </a:schemeClr>
              </a:solidFill>
              <a:latin typeface="TT Norms Regular" pitchFamily="50" charset="-52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229600" cy="442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7" name="Picture 4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75" y="6093296"/>
            <a:ext cx="9125018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298B93-5F5C-433A-A525-39F336996EE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4" b="9174"/>
          <a:stretch/>
        </p:blipFill>
        <p:spPr>
          <a:xfrm>
            <a:off x="7020390" y="6165304"/>
            <a:ext cx="1691680" cy="608019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id="{C8D96ADE-E0B6-4C42-9070-64A4D1B596D8}"/>
              </a:ext>
            </a:extLst>
          </p:cNvPr>
          <p:cNvSpPr txBox="1">
            <a:spLocks/>
          </p:cNvSpPr>
          <p:nvPr/>
        </p:nvSpPr>
        <p:spPr>
          <a:xfrm>
            <a:off x="323528" y="6165304"/>
            <a:ext cx="1584176" cy="5040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г. Благовещенск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6D8CC75E-8A1A-47CB-80A5-8C4B5F8CF47F}"/>
              </a:ext>
            </a:extLst>
          </p:cNvPr>
          <p:cNvSpPr txBox="1">
            <a:spLocks/>
          </p:cNvSpPr>
          <p:nvPr/>
        </p:nvSpPr>
        <p:spPr>
          <a:xfrm>
            <a:off x="323528" y="6453336"/>
            <a:ext cx="1584176" cy="288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20 ноября 2023 г.</a:t>
            </a:r>
          </a:p>
        </p:txBody>
      </p:sp>
    </p:spTree>
    <p:extLst>
      <p:ext uri="{BB962C8B-B14F-4D97-AF65-F5344CB8AC3E}">
        <p14:creationId xmlns:p14="http://schemas.microsoft.com/office/powerpoint/2010/main" val="269092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2A4F"/>
          </a:solidFill>
          <a:latin typeface="Exo 2 Extra Bold" panose="00000900000000000000" pitchFamily="2" charset="-5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2A4F"/>
        </a:buClr>
        <a:buFont typeface="Wingdings" panose="05000000000000000000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3A2FB-5151-4F5F-B8F9-32652AD7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86791E-9C8A-4F5F-A147-10B29D1F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F1D639-63C9-4CE9-B72E-6AD3C175C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AD6D-140B-4145-9237-9AB88B2B7E5A}" type="datetimeFigureOut">
              <a:rPr lang="ru-RU" smtClean="0"/>
              <a:pPr/>
              <a:t>23.06.2024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5DB4B4-B4F4-4A16-873D-6A5A4BA0E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9446A-E9AD-4C18-B94D-6E203508A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29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https://www.amursu.ru/upload/iblock/b03/6ml0kmsp7jif09tqcjwufqq4xwgo1993/Faculty_Logos_FMI.svg">
            <a:extLst>
              <a:ext uri="{FF2B5EF4-FFF2-40B4-BE49-F238E27FC236}">
                <a16:creationId xmlns:a16="http://schemas.microsoft.com/office/drawing/2014/main" id="{ABB5A43B-E8D7-447A-8FF6-513381B716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6" descr="https://www.amursu.ru/upload/iblock/b03/6ml0kmsp7jif09tqcjwufqq4xwgo1993/Faculty_Logos_FMI.svg">
            <a:extLst>
              <a:ext uri="{FF2B5EF4-FFF2-40B4-BE49-F238E27FC236}">
                <a16:creationId xmlns:a16="http://schemas.microsoft.com/office/drawing/2014/main" id="{90E8BE84-260E-4A7E-9279-1D41B654D2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Picture 2" descr="https://www.amursu.ru/upload/iblock/e5a/y0bjyae76u2qkf726tqkz60v56x9r80j/logos.jpg">
            <a:extLst>
              <a:ext uri="{FF2B5EF4-FFF2-40B4-BE49-F238E27FC236}">
                <a16:creationId xmlns:a16="http://schemas.microsoft.com/office/drawing/2014/main" id="{87F267AA-76DC-4A68-90CD-B4614F2D95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2" t="6908" r="25519" b="58670"/>
          <a:stretch/>
        </p:blipFill>
        <p:spPr bwMode="auto">
          <a:xfrm>
            <a:off x="7074" y="-10910"/>
            <a:ext cx="1763688" cy="17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8DFFA2E-5864-4F69-9EC2-8C8813F2AE28}"/>
              </a:ext>
            </a:extLst>
          </p:cNvPr>
          <p:cNvSpPr/>
          <p:nvPr/>
        </p:nvSpPr>
        <p:spPr>
          <a:xfrm>
            <a:off x="1725300" y="93886"/>
            <a:ext cx="7524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ФГБОУ ВО «Амурский государственный университет»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Факультет математики и информатики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A0DBA8E-2DED-4C14-8333-48DBE769AC5D}"/>
              </a:ext>
            </a:extLst>
          </p:cNvPr>
          <p:cNvSpPr/>
          <p:nvPr/>
        </p:nvSpPr>
        <p:spPr>
          <a:xfrm>
            <a:off x="1745254" y="93886"/>
            <a:ext cx="7418701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</a:pPr>
            <a:r>
              <a:rPr lang="ru-RU" sz="2200" dirty="0">
                <a:latin typeface="Exo 2 Medium" panose="00000600000000000000" pitchFamily="2" charset="-52"/>
                <a:cs typeface="Arial" panose="020B0604020202020204" pitchFamily="34" charset="0"/>
              </a:rPr>
              <a:t>ФГБОУ ВО «Амурский государственный университет»</a:t>
            </a:r>
          </a:p>
          <a:p>
            <a:pPr algn="ctr">
              <a:spcAft>
                <a:spcPts val="2000"/>
              </a:spcAft>
            </a:pP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Факультет математики и информатики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B53BD7-1A9A-4DF6-A43E-446E63452167}"/>
              </a:ext>
            </a:extLst>
          </p:cNvPr>
          <p:cNvSpPr/>
          <p:nvPr/>
        </p:nvSpPr>
        <p:spPr>
          <a:xfrm>
            <a:off x="307974" y="2981269"/>
            <a:ext cx="84404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rgbClr val="002A4F"/>
                </a:solidFill>
                <a:latin typeface="Exo 2 Extra Bold" panose="00000900000000000000" pitchFamily="2" charset="-52"/>
                <a:cs typeface="Arial" panose="020B0604020202020204" pitchFamily="34" charset="0"/>
              </a:rPr>
              <a:t>Отчет по учебной практике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7FC3D17-8F5B-4E81-820C-A438CE71AC3C}"/>
              </a:ext>
            </a:extLst>
          </p:cNvPr>
          <p:cNvSpPr/>
          <p:nvPr/>
        </p:nvSpPr>
        <p:spPr>
          <a:xfrm>
            <a:off x="-3944" y="5209392"/>
            <a:ext cx="91369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Exo 2 Medium" panose="00000600000000000000" pitchFamily="2" charset="-52"/>
                <a:cs typeface="Arial" panose="020B0604020202020204" pitchFamily="34" charset="0"/>
              </a:rPr>
              <a:t>Выполнил студент группы </a:t>
            </a:r>
            <a:r>
              <a:rPr lang="en-US" sz="2400" dirty="0">
                <a:latin typeface="Exo 2 Medium" panose="00000600000000000000" pitchFamily="2" charset="-52"/>
                <a:cs typeface="Arial" panose="020B0604020202020204" pitchFamily="34" charset="0"/>
              </a:rPr>
              <a:t>3</a:t>
            </a:r>
            <a:r>
              <a:rPr lang="ru-RU" sz="2400" dirty="0">
                <a:latin typeface="Exo 2 Medium" panose="00000600000000000000" pitchFamily="2" charset="-52"/>
                <a:cs typeface="Arial" panose="020B0604020202020204" pitchFamily="34" charset="0"/>
              </a:rPr>
              <a:t>105-об </a:t>
            </a:r>
          </a:p>
          <a:p>
            <a:r>
              <a:rPr lang="ru-RU" sz="2400" dirty="0">
                <a:latin typeface="Exo 2 Medium" panose="00000600000000000000" pitchFamily="2" charset="-52"/>
                <a:cs typeface="Arial" panose="020B0604020202020204" pitchFamily="34" charset="0"/>
              </a:rPr>
              <a:t>Буханов Д. Е.</a:t>
            </a:r>
          </a:p>
          <a:p>
            <a:r>
              <a:rPr lang="ru-RU" sz="2400" dirty="0">
                <a:latin typeface="Exo 2 Medium" panose="00000600000000000000" pitchFamily="2" charset="-52"/>
                <a:cs typeface="Arial" panose="020B0604020202020204" pitchFamily="34" charset="0"/>
              </a:rPr>
              <a:t>Руководитель: </a:t>
            </a:r>
          </a:p>
          <a:p>
            <a:r>
              <a:rPr lang="ru-RU" sz="2400" dirty="0">
                <a:latin typeface="Exo 2 Medium" panose="00000600000000000000" pitchFamily="2" charset="-52"/>
                <a:cs typeface="Arial" panose="020B0604020202020204" pitchFamily="34" charset="0"/>
              </a:rPr>
              <a:t>Никифорова Л.В., канд. техн. наук., доцент </a:t>
            </a:r>
          </a:p>
        </p:txBody>
      </p:sp>
    </p:spTree>
    <p:extLst>
      <p:ext uri="{BB962C8B-B14F-4D97-AF65-F5344CB8AC3E}">
        <p14:creationId xmlns:p14="http://schemas.microsoft.com/office/powerpoint/2010/main" val="292978760"/>
      </p:ext>
    </p:extLst>
  </p:cSld>
  <p:clrMapOvr>
    <a:masterClrMapping/>
  </p:clrMapOvr>
  <p:transition spd="slow"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2D2FBAC-3635-41D0-893B-7B92B3CEF1D4}"/>
              </a:ext>
            </a:extLst>
          </p:cNvPr>
          <p:cNvSpPr/>
          <p:nvPr/>
        </p:nvSpPr>
        <p:spPr>
          <a:xfrm>
            <a:off x="395536" y="2780928"/>
            <a:ext cx="844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solidFill>
                  <a:srgbClr val="002A4F"/>
                </a:solidFill>
                <a:latin typeface="Exo 2 Extra Bold" panose="00000900000000000000" pitchFamily="2" charset="-52"/>
                <a:cs typeface="Arial" panose="020B0604020202020204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664714028"/>
      </p:ext>
    </p:extLst>
  </p:cSld>
  <p:clrMapOvr>
    <a:masterClrMapping/>
  </p:clrMapOvr>
  <p:transition spd="med">
    <p:pull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EF3C3-6623-44CA-B0B1-99B5DB45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solidFill>
                  <a:srgbClr val="002A4F"/>
                </a:solidFill>
                <a:latin typeface="Exo 2 Extra Bold" panose="00000900000000000000" pitchFamily="2" charset="-52"/>
              </a:rPr>
              <a:t>Задание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46572C-63F0-4C50-B5F1-845B401FCE97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446FAF1-4F05-4B83-BD61-3750A18824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313" y="1340767"/>
            <a:ext cx="8207375" cy="46091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latin typeface="Exo 2 Medium" panose="00000600000000000000" pitchFamily="2" charset="-52"/>
              </a:rPr>
              <a:t>	Элементы массива задать по следующему правилу: введенный параметр является последним и центральным элементами массива, остальные значения задаются с помощью счетчика случайных чисел.</a:t>
            </a:r>
          </a:p>
          <a:p>
            <a:pPr marL="0" indent="0" algn="just">
              <a:buNone/>
            </a:pPr>
            <a:r>
              <a:rPr lang="ru-RU" sz="2400" dirty="0">
                <a:latin typeface="Exo 2 Medium" panose="00000600000000000000" pitchFamily="2" charset="-52"/>
              </a:rPr>
              <a:t>	Если положительных элементов массива, содержащего 25 элементов,  больше чем отрицательных, то отсортированные по убыванию положительные элементы расположить в начале массива. Иначе в начале массива расположить отсортированные отрицательные элементы.</a:t>
            </a:r>
          </a:p>
          <a:p>
            <a:pPr marL="0" indent="0">
              <a:buNone/>
            </a:pPr>
            <a:endParaRPr lang="ru-RU" sz="2400" dirty="0">
              <a:latin typeface="Exo 2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96022725"/>
      </p:ext>
    </p:extLst>
  </p:cSld>
  <p:clrMapOvr>
    <a:masterClrMapping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EF3C3-6623-44CA-B0B1-99B5DB45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rgbClr val="002A4F"/>
                </a:solidFill>
                <a:latin typeface="Exo 2 Extra Bold" panose="00000900000000000000" pitchFamily="2" charset="-52"/>
              </a:rPr>
              <a:t>Разработка графического интерфейса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46572C-63F0-4C50-B5F1-845B401FCE97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DD6372-15FE-4835-BCBE-CB00EFD88E5E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4EA6A72-26F4-4DB8-993E-0EFD6292A5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313" y="1412875"/>
            <a:ext cx="8207375" cy="4392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400" dirty="0"/>
              <a:t>Для возможности использования графического интерфейса был использован Windows </a:t>
            </a:r>
            <a:r>
              <a:rPr lang="ru-RU" sz="2400" dirty="0" err="1"/>
              <a:t>Forms</a:t>
            </a:r>
            <a:r>
              <a:rPr lang="ru-RU" sz="2400" dirty="0"/>
              <a:t> — интерфейс программирования приложений (API), отвечающий за графический интерфейс пользователя и являющийся частью Microsoft .NET Framework.</a:t>
            </a:r>
          </a:p>
          <a:p>
            <a:pPr marL="0" indent="0">
              <a:buNone/>
            </a:pPr>
            <a:r>
              <a:rPr lang="ru-RU" sz="2400" dirty="0"/>
              <a:t>	Для использования Windows </a:t>
            </a:r>
            <a:r>
              <a:rPr lang="ru-RU" sz="2400" dirty="0" err="1"/>
              <a:t>Forms</a:t>
            </a:r>
            <a:r>
              <a:rPr lang="ru-RU" sz="2400" dirty="0"/>
              <a:t>  было установлено расширение С++/</a:t>
            </a:r>
            <a:r>
              <a:rPr lang="en-US" sz="2400" dirty="0"/>
              <a:t>CRL</a:t>
            </a:r>
            <a:r>
              <a:rPr lang="ru-RU" sz="2400" dirty="0"/>
              <a:t>. Так как C++ и </a:t>
            </a:r>
            <a:r>
              <a:rPr lang="en-US" sz="2400" dirty="0"/>
              <a:t>CRL </a:t>
            </a:r>
            <a:r>
              <a:rPr lang="ru-RU" sz="2400" dirty="0"/>
              <a:t>имеют различные системы типов данных. При интеграции кода необходимо учитывать различия в типах данных и производить необходимые преобразования.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1889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EF3C3-6623-44CA-B0B1-99B5DB45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solidFill>
                  <a:srgbClr val="002A4F"/>
                </a:solidFill>
                <a:latin typeface="Exo 2 Extra Bold" panose="00000900000000000000" pitchFamily="2" charset="-52"/>
              </a:rPr>
              <a:t>Реализация задания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46572C-63F0-4C50-B5F1-845B401FCE97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DD6372-15FE-4835-BCBE-CB00EFD88E5E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050B1B-638A-4FD2-B8E6-65B5262C14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314" y="1556792"/>
            <a:ext cx="8352158" cy="43931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	Для реализации необходимо было создать форму через которую пользователь сможет вводить нужные ему параметры. С данной формы программы будет читывать параметры и на основе данных параметров будет генерировать вектор. </a:t>
            </a:r>
          </a:p>
        </p:txBody>
      </p:sp>
    </p:spTree>
    <p:extLst>
      <p:ext uri="{BB962C8B-B14F-4D97-AF65-F5344CB8AC3E}">
        <p14:creationId xmlns:p14="http://schemas.microsoft.com/office/powerpoint/2010/main" val="224801325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EF3C3-6623-44CA-B0B1-99B5DB45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solidFill>
                  <a:srgbClr val="002A4F"/>
                </a:solidFill>
                <a:latin typeface="Exo 2 Extra Bold" panose="00000900000000000000" pitchFamily="2" charset="-52"/>
              </a:rPr>
              <a:t>Реализация задания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46572C-63F0-4C50-B5F1-845B401FCE97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DD6372-15FE-4835-BCBE-CB00EFD88E5E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050B1B-638A-4FD2-B8E6-65B5262C14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7729" y="1450995"/>
            <a:ext cx="8352158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/>
              <a:t>Интерфейс формы для считывания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613D81-67A3-4D1D-9C1B-56C701EB5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00" y="2027059"/>
            <a:ext cx="7344816" cy="37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2043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EF3C3-6623-44CA-B0B1-99B5DB45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solidFill>
                  <a:srgbClr val="002A4F"/>
                </a:solidFill>
                <a:latin typeface="Exo 2 Extra Bold" panose="00000900000000000000" pitchFamily="2" charset="-52"/>
              </a:rPr>
              <a:t>Реализация задания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46572C-63F0-4C50-B5F1-845B401FCE97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DD6372-15FE-4835-BCBE-CB00EFD88E5E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050B1B-638A-4FD2-B8E6-65B5262C14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314" y="1556792"/>
            <a:ext cx="8352158" cy="43931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	Для генерации вектора с заданными пользователем параметрами в коде был создан метод </a:t>
            </a:r>
            <a:r>
              <a:rPr lang="en-US" sz="2400" dirty="0" err="1"/>
              <a:t>get_inform</a:t>
            </a:r>
            <a:r>
              <a:rPr lang="ru-RU" sz="2400" dirty="0"/>
              <a:t> класса </a:t>
            </a:r>
            <a:r>
              <a:rPr lang="en-US" sz="2400" dirty="0" err="1"/>
              <a:t>InputForm</a:t>
            </a:r>
            <a:r>
              <a:rPr lang="ru-RU" sz="2400" dirty="0"/>
              <a:t>. 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F8149A-7184-4646-AF7E-E4E80DDF9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93" y="2924944"/>
            <a:ext cx="6620799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9038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EF3C3-6623-44CA-B0B1-99B5DB45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solidFill>
                  <a:srgbClr val="002A4F"/>
                </a:solidFill>
                <a:latin typeface="Exo 2 Extra Bold" panose="00000900000000000000" pitchFamily="2" charset="-52"/>
              </a:rPr>
              <a:t>Реализация задания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46572C-63F0-4C50-B5F1-845B401FCE97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6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DD6372-15FE-4835-BCBE-CB00EFD88E5E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050B1B-638A-4FD2-B8E6-65B5262C14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314" y="1556792"/>
            <a:ext cx="8352158" cy="43931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	После получения информации с формы для считывания данных программа получает вектор, сгенерированный по введённым пользователем параметрам. Далее данный вектор используется при создании объекта класса </a:t>
            </a:r>
            <a:r>
              <a:rPr lang="en-US" sz="2400" dirty="0" err="1"/>
              <a:t>My_arr</a:t>
            </a:r>
            <a:r>
              <a:rPr lang="ru-RU" sz="2400" dirty="0"/>
              <a:t>. Класс </a:t>
            </a:r>
            <a:r>
              <a:rPr lang="en-US" sz="2400" dirty="0" err="1"/>
              <a:t>My_arr</a:t>
            </a:r>
            <a:r>
              <a:rPr lang="ru-RU" sz="2400" dirty="0"/>
              <a:t> используется в программе в качестве массива.</a:t>
            </a:r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4414804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EF3C3-6623-44CA-B0B1-99B5DB45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solidFill>
                  <a:srgbClr val="002A4F"/>
                </a:solidFill>
                <a:latin typeface="Exo 2 Extra Bold" panose="00000900000000000000" pitchFamily="2" charset="-52"/>
              </a:rPr>
              <a:t>Реализация задания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46572C-63F0-4C50-B5F1-845B401FCE97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7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DD6372-15FE-4835-BCBE-CB00EFD88E5E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050B1B-638A-4FD2-B8E6-65B5262C14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314" y="1556792"/>
            <a:ext cx="8352158" cy="43931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	Был создан метод который вызывает форму для считывания информации и создания объекта </a:t>
            </a:r>
            <a:r>
              <a:rPr lang="en-US" sz="2400" dirty="0" err="1"/>
              <a:t>My_arr</a:t>
            </a:r>
            <a:r>
              <a:rPr lang="ru-RU" sz="2400" dirty="0"/>
              <a:t> 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5F12CF-36E4-42B9-A9D5-115610CFD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4" y="2852936"/>
            <a:ext cx="7910518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3575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EF3C3-6623-44CA-B0B1-99B5DB45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solidFill>
                  <a:srgbClr val="002A4F"/>
                </a:solidFill>
                <a:latin typeface="Exo 2 Extra Bold" panose="00000900000000000000" pitchFamily="2" charset="-52"/>
              </a:rPr>
              <a:t>Сортировка массива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46572C-63F0-4C50-B5F1-845B401FCE97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8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DD6372-15FE-4835-BCBE-CB00EFD88E5E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53632E-C17B-4D97-8E65-C38DEA99AA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314" y="1412875"/>
            <a:ext cx="8352158" cy="453707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</a:t>
            </a:r>
            <a:r>
              <a:rPr lang="ru-RU" sz="2400" dirty="0"/>
              <a:t>Для сортировки массива в классе</a:t>
            </a:r>
            <a:r>
              <a:rPr lang="en-US" sz="2400" dirty="0"/>
              <a:t> </a:t>
            </a:r>
            <a:r>
              <a:rPr lang="en-US" sz="2400" dirty="0" err="1"/>
              <a:t>My_arr</a:t>
            </a:r>
            <a:r>
              <a:rPr lang="ru-RU" sz="2400" dirty="0"/>
              <a:t> был создан метод </a:t>
            </a:r>
            <a:r>
              <a:rPr lang="en-US" sz="2400" dirty="0"/>
              <a:t>sort</a:t>
            </a:r>
            <a:r>
              <a:rPr lang="ru-RU" sz="2400" dirty="0"/>
              <a:t>. Данный метод позволяет сортировать массив по определенным правилам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328E72B-8365-415F-87D8-02D18CA65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55" y="2707052"/>
            <a:ext cx="6009476" cy="324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7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АмГУ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ctr">
          <a:defRPr sz="1200" b="1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АмГУ" id="{BBC5E1DB-F7AA-46F2-A6C8-C78E3104020C}" vid="{903B9472-4C5C-4841-A954-EB38BABFFB53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АмГУ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ctr">
          <a:defRPr sz="1200" b="1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АмГУ" id="{C95F06E2-AAE4-40C2-99E0-E010962D1524}" vid="{A39BEEEC-9B81-48FE-B9F1-C1A8FBA36188}"/>
    </a:ext>
  </a:extLst>
</a:theme>
</file>

<file path=ppt/theme/theme4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АмГУ</Template>
  <TotalTime>342</TotalTime>
  <Words>342</Words>
  <PresentationFormat>Экран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Light</vt:lpstr>
      <vt:lpstr>Exo 2</vt:lpstr>
      <vt:lpstr>Exo 2 Extra Bold</vt:lpstr>
      <vt:lpstr>Exo 2 Medium</vt:lpstr>
      <vt:lpstr>TT Norms Regular</vt:lpstr>
      <vt:lpstr>Wingdings</vt:lpstr>
      <vt:lpstr>АмГУ</vt:lpstr>
      <vt:lpstr>Специальное оформление</vt:lpstr>
      <vt:lpstr>1_АмГУ</vt:lpstr>
      <vt:lpstr>1_Специальное оформление</vt:lpstr>
      <vt:lpstr>Презентация PowerPoint</vt:lpstr>
      <vt:lpstr>Задание</vt:lpstr>
      <vt:lpstr>Разработка графического интерфейса</vt:lpstr>
      <vt:lpstr>Реализация задания</vt:lpstr>
      <vt:lpstr>Реализация задания</vt:lpstr>
      <vt:lpstr>Реализация задания</vt:lpstr>
      <vt:lpstr>Реализация задания</vt:lpstr>
      <vt:lpstr>Реализация задания</vt:lpstr>
      <vt:lpstr>Сортировка массива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2023-03-19T14:06:44Z</dcterms:created>
  <dcterms:modified xsi:type="dcterms:W3CDTF">2024-06-23T11:40:33Z</dcterms:modified>
</cp:coreProperties>
</file>