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</p:sldMasterIdLst>
  <p:notesMasterIdLst>
    <p:notesMasterId r:id="rId19"/>
  </p:notesMasterIdLst>
  <p:sldIdLst>
    <p:sldId id="257" r:id="rId3"/>
    <p:sldId id="259" r:id="rId4"/>
    <p:sldId id="272" r:id="rId5"/>
    <p:sldId id="260" r:id="rId6"/>
    <p:sldId id="275" r:id="rId7"/>
    <p:sldId id="278" r:id="rId8"/>
    <p:sldId id="279" r:id="rId9"/>
    <p:sldId id="280" r:id="rId10"/>
    <p:sldId id="281" r:id="rId11"/>
    <p:sldId id="282" r:id="rId12"/>
    <p:sldId id="283" r:id="rId13"/>
    <p:sldId id="286" r:id="rId14"/>
    <p:sldId id="284" r:id="rId15"/>
    <p:sldId id="285" r:id="rId16"/>
    <p:sldId id="274" r:id="rId17"/>
    <p:sldId id="277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октор" initials="Д" lastIdx="2" clrIdx="0">
    <p:extLst>
      <p:ext uri="{19B8F6BF-5375-455C-9EA6-DF929625EA0E}">
        <p15:presenceInfo xmlns:p15="http://schemas.microsoft.com/office/powerpoint/2012/main" userId="0f99338060c3f2a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4F"/>
    <a:srgbClr val="002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75" d="100"/>
          <a:sy n="75" d="100"/>
        </p:scale>
        <p:origin x="456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52BA5-CA89-4125-AF4D-3D35E6E81B73}" type="datetimeFigureOut">
              <a:rPr lang="ru-RU" smtClean="0"/>
              <a:t>29.10.2024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DF161-1A2D-4736-B8DA-38DBEF40EE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395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 конец слайда медленно перейти к содержанию слоев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DF161-1A2D-4736-B8DA-38DBEF40EE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112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Описать диаграмму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DF161-1A2D-4736-B8DA-38DBEF40EEE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0212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DF161-1A2D-4736-B8DA-38DBEF40EEE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900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>
            <a:extLst>
              <a:ext uri="{FF2B5EF4-FFF2-40B4-BE49-F238E27FC236}">
                <a16:creationId xmlns:a16="http://schemas.microsoft.com/office/drawing/2014/main" id="{189FDE6C-6DA3-4DAD-B6CD-CFE4D4948DC5}"/>
              </a:ext>
            </a:extLst>
          </p:cNvPr>
          <p:cNvSpPr txBox="1">
            <a:spLocks/>
          </p:cNvSpPr>
          <p:nvPr/>
        </p:nvSpPr>
        <p:spPr>
          <a:xfrm>
            <a:off x="1102784" y="1916114"/>
            <a:ext cx="9409707" cy="31718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2A4F"/>
                </a:solidFill>
                <a:latin typeface="Exo 2" panose="00000500000000000000" pitchFamily="2" charset="-52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ru-RU" sz="4000">
                <a:solidFill>
                  <a:schemeClr val="tx1">
                    <a:lumMod val="65000"/>
                    <a:lumOff val="35000"/>
                  </a:schemeClr>
                </a:solidFill>
              </a:rPr>
              <a:t>Проект презентации </a:t>
            </a:r>
          </a:p>
          <a:p>
            <a:pPr>
              <a:spcBef>
                <a:spcPts val="0"/>
              </a:spcBef>
            </a:pPr>
            <a:r>
              <a:rPr lang="ru-RU" sz="4000"/>
              <a:t>Амурского </a:t>
            </a:r>
          </a:p>
          <a:p>
            <a:pPr>
              <a:spcBef>
                <a:spcPts val="0"/>
              </a:spcBef>
            </a:pPr>
            <a:r>
              <a:rPr lang="ru-RU" sz="4000"/>
              <a:t>Государственного</a:t>
            </a:r>
          </a:p>
          <a:p>
            <a:pPr>
              <a:spcBef>
                <a:spcPts val="0"/>
              </a:spcBef>
            </a:pPr>
            <a:r>
              <a:rPr lang="ru-RU" sz="4000"/>
              <a:t>Университета</a:t>
            </a:r>
            <a:endParaRPr lang="es-ES" sz="4000" dirty="0"/>
          </a:p>
        </p:txBody>
      </p:sp>
    </p:spTree>
    <p:extLst>
      <p:ext uri="{BB962C8B-B14F-4D97-AF65-F5344CB8AC3E}">
        <p14:creationId xmlns:p14="http://schemas.microsoft.com/office/powerpoint/2010/main" val="224737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46FCA-3560-4172-9AB7-43268B4BE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36AC1A-4F2C-48C3-83B7-81825DDA6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9ACC5D-3582-4545-8174-F7B70A188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407ECA-ABC5-4C25-B02B-B566563F3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28115-D2A8-4C63-94A8-9EC612942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3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0771E3-A484-4624-A18A-04D973A4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DEAE18-9712-4564-8901-4F3962B9B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0F95E2-EB2F-4D28-8856-F2EEAD4F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9D49BA-6D7D-4CE9-B3D9-8310796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F4890A-682D-413C-9FFA-4E9BF180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385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3A3D8-49D6-43C2-8385-3E6809E0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06F5AF-264E-4D38-A1A4-AF8F65637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982BB70-9B37-40CF-B53E-69594B445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F89D79-6B90-4901-8959-9D18452F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6AA634-5013-4411-96BE-7DB157D9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36CF5B2-5390-4427-BB49-4675380F6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736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78F5A6-F0BA-49A3-B222-F1B9A48AD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EDBFFA3-93C5-470D-92F4-E08B3A16E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77A7A1-11C4-458E-B52F-154B3246A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F160D2-FDEF-4C12-BF3E-78E1D104B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B372BD-32BE-4670-8CAC-A81184BA7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8D89CA5-A380-4A12-A4F0-779A7AD9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DA0FF0-D439-49F8-A40C-2E67A4D9B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11C23A9-8AFC-4B71-85B1-634A49E0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0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160BE4-0940-491E-8467-CA4970FB3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292FA7-02F3-474D-8BEB-A4AE373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CECF73-14E8-4296-8B1F-5504F7441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3F6732-7EBA-471B-BD26-49E311C7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747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E40B77-F324-47CC-9EC8-8C50DA107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A4E524-1B44-47DD-B69C-40A6BC46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C83F4E-1D5A-4581-A41B-3D5D077B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841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1790EA-502D-4906-8305-95B35025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EE144E-4AEA-4CA1-868D-F697D6131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BC94BD5-FF3A-45D2-9CD7-A96DFEF1C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9565CE-AB14-415E-B787-B84477B4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C18445-2AFE-403A-80AC-191B5E3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19D58B-E52F-4DDE-B3AA-67F9CA681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615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E3DFA1-C1B3-42F8-8DDB-90A616180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B9E2-55DA-4FA7-98D5-D00B7B7056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9FE65BF-D252-4337-A55B-8BD12279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8FE66C-964C-412B-9CD9-6D243E2FC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6E534-A1E0-4E81-AF33-1E15D1C9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025E79-88F4-41B3-9F62-9B6D68C4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2905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668CB-55DE-42CC-A200-49580B7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BD6C49-2F73-467A-B13D-8C0E61E76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14BCB-128D-4AAB-A22E-EF5B59B6A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C8F184-B863-451C-9125-E4C6C712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C6DC4-9F9E-4392-B2EA-96742F1B4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69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3E405C-DE2E-4D45-A2B9-DB45617AE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BBF01F-BE94-4B53-8E8C-371356D0A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295F0-F6F3-43EE-A8DB-2BD44936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7262CD-A9B5-47DC-B5B9-E03263573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D1B85F-158D-4876-A9E0-37D14D9B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547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922114"/>
          </a:xfrm>
        </p:spPr>
        <p:txBody>
          <a:bodyPr>
            <a:noAutofit/>
          </a:bodyPr>
          <a:lstStyle>
            <a:lvl1pPr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</a:lstStyle>
          <a:p>
            <a:r>
              <a:rPr lang="ru-RU" dirty="0"/>
              <a:t>ШАБЛОН презентации</a:t>
            </a:r>
            <a:br>
              <a:rPr lang="ru-RU" dirty="0"/>
            </a:br>
            <a:endParaRPr lang="ru-RU" dirty="0"/>
          </a:p>
        </p:txBody>
      </p:sp>
      <p:sp>
        <p:nvSpPr>
          <p:cNvPr id="10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1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2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.</a:t>
            </a:r>
          </a:p>
        </p:txBody>
      </p:sp>
      <p:sp>
        <p:nvSpPr>
          <p:cNvPr id="21" name="Объект 20"/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457200" indent="-457200">
              <a:buClr>
                <a:srgbClr val="002A4F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533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 dirty="0" err="1"/>
              <a:t>АмГУ</a:t>
            </a:r>
            <a:endParaRPr lang="ru-RU" dirty="0"/>
          </a:p>
        </p:txBody>
      </p:sp>
      <p:sp>
        <p:nvSpPr>
          <p:cNvPr id="9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0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Объект 20">
            <a:extLst>
              <a:ext uri="{FF2B5EF4-FFF2-40B4-BE49-F238E27FC236}">
                <a16:creationId xmlns:a16="http://schemas.microsoft.com/office/drawing/2014/main" id="{B4ABEEEA-6E3C-4B07-B400-F9EEF925A39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764944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F5C13A-1C80-4A71-8233-0C90DD8D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2EA40E-5D27-4DD1-833D-88E3F7E25646}"/>
              </a:ext>
            </a:extLst>
          </p:cNvPr>
          <p:cNvSpPr txBox="1"/>
          <p:nvPr/>
        </p:nvSpPr>
        <p:spPr>
          <a:xfrm>
            <a:off x="719403" y="1628800"/>
            <a:ext cx="10862997" cy="4104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endParaRPr lang="ru-RU" sz="1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Объект 20">
            <a:extLst>
              <a:ext uri="{FF2B5EF4-FFF2-40B4-BE49-F238E27FC236}">
                <a16:creationId xmlns:a16="http://schemas.microsoft.com/office/drawing/2014/main" id="{5AACEAE5-A2D1-48D2-A169-73B46F13188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10943167" cy="4537075"/>
          </a:xfrm>
        </p:spPr>
        <p:txBody>
          <a:bodyPr/>
          <a:lstStyle>
            <a:lvl1pPr marL="0" indent="0">
              <a:buClr>
                <a:srgbClr val="002A4F"/>
              </a:buClr>
              <a:buFont typeface="Wingdings" panose="05000000000000000000" pitchFamily="2" charset="2"/>
              <a:buNone/>
              <a:defRPr/>
            </a:lvl1pPr>
            <a:lvl2pPr>
              <a:buClr>
                <a:srgbClr val="002A4F"/>
              </a:buClr>
              <a:defRPr/>
            </a:lvl2pPr>
            <a:lvl3pPr>
              <a:buClr>
                <a:srgbClr val="002060"/>
              </a:buClr>
              <a:defRPr/>
            </a:lvl3pPr>
            <a:lvl4pPr>
              <a:buClr>
                <a:srgbClr val="002060"/>
              </a:buClr>
              <a:defRPr/>
            </a:lvl4pPr>
            <a:lvl5pPr>
              <a:buClr>
                <a:srgbClr val="002060"/>
              </a:buClr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032154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0" presetClass="entr" presetSubtype="0" fill="hold" nodeType="with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chemeClr val="tx1">
                    <a:lumMod val="75000"/>
                    <a:lumOff val="25000"/>
                  </a:schemeClr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23392" y="1484784"/>
            <a:ext cx="10945216" cy="324279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23392" y="4869160"/>
            <a:ext cx="10945216" cy="1152128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AA7B59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06646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 3"/>
          <p:cNvSpPr>
            <a:spLocks noGrp="1"/>
          </p:cNvSpPr>
          <p:nvPr>
            <p:ph type="body" sz="half" idx="11" hasCustomPrompt="1"/>
          </p:nvPr>
        </p:nvSpPr>
        <p:spPr>
          <a:xfrm>
            <a:off x="431371" y="6165304"/>
            <a:ext cx="2112235" cy="50405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г. Благовещенск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392" y="332656"/>
            <a:ext cx="10945216" cy="864096"/>
          </a:xfrm>
        </p:spPr>
        <p:txBody>
          <a:bodyPr anchor="b">
            <a:noAutofit/>
          </a:bodyPr>
          <a:lstStyle>
            <a:lvl1pPr algn="ctr">
              <a:defRPr sz="4400" b="0">
                <a:solidFill>
                  <a:srgbClr val="002A4F"/>
                </a:solidFill>
                <a:latin typeface="Exo 2" panose="00000500000000000000" pitchFamily="2" charset="-52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31371" y="4077072"/>
            <a:ext cx="4800533" cy="1944216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34 Recortar rectángulo de esquina del mismo lado"/>
          <p:cNvSpPr/>
          <p:nvPr/>
        </p:nvSpPr>
        <p:spPr>
          <a:xfrm>
            <a:off x="11184565" y="-27384"/>
            <a:ext cx="672075" cy="432048"/>
          </a:xfrm>
          <a:prstGeom prst="snip2SameRect">
            <a:avLst/>
          </a:prstGeom>
          <a:solidFill>
            <a:srgbClr val="002A4F"/>
          </a:solidFill>
          <a:ln>
            <a:solidFill>
              <a:srgbClr val="002A4F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800" b="1" dirty="0">
              <a:latin typeface="TT Norms Regular" pitchFamily="50" charset="-52"/>
            </a:endParaRPr>
          </a:p>
        </p:txBody>
      </p:sp>
      <p:sp>
        <p:nvSpPr>
          <p:cNvPr id="12" name="Текст 3"/>
          <p:cNvSpPr>
            <a:spLocks noGrp="1"/>
          </p:cNvSpPr>
          <p:nvPr>
            <p:ph type="body" sz="half" idx="10" hasCustomPrompt="1"/>
          </p:nvPr>
        </p:nvSpPr>
        <p:spPr>
          <a:xfrm>
            <a:off x="11280576" y="8627"/>
            <a:ext cx="480053" cy="39603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№</a:t>
            </a:r>
          </a:p>
        </p:txBody>
      </p:sp>
      <p:pic>
        <p:nvPicPr>
          <p:cNvPr id="13" name="Picture 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09" y="1196752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Текст 3"/>
          <p:cNvSpPr>
            <a:spLocks noGrp="1"/>
          </p:cNvSpPr>
          <p:nvPr>
            <p:ph type="body" sz="half" idx="12" hasCustomPrompt="1"/>
          </p:nvPr>
        </p:nvSpPr>
        <p:spPr>
          <a:xfrm>
            <a:off x="431371" y="6453336"/>
            <a:ext cx="2112235" cy="288032"/>
          </a:xfrm>
        </p:spPr>
        <p:txBody>
          <a:bodyPr>
            <a:normAutofit/>
          </a:bodyPr>
          <a:lstStyle>
            <a:lvl1pPr marL="0" indent="0" algn="ctr">
              <a:buNone/>
              <a:defRPr sz="1000" b="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dirty="0"/>
              <a:t>25 июля 2018 г.</a:t>
            </a:r>
          </a:p>
        </p:txBody>
      </p:sp>
    </p:spTree>
    <p:extLst>
      <p:ext uri="{BB962C8B-B14F-4D97-AF65-F5344CB8AC3E}">
        <p14:creationId xmlns:p14="http://schemas.microsoft.com/office/powerpoint/2010/main" val="2085257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623392" y="3786969"/>
            <a:ext cx="10945216" cy="360040"/>
          </a:xfrm>
        </p:spPr>
        <p:txBody>
          <a:bodyPr anchor="ctr"/>
          <a:lstStyle>
            <a:lvl1pPr marL="0" indent="0" algn="ctr">
              <a:buNone/>
              <a:defRPr sz="1800" b="1" u="sng">
                <a:solidFill>
                  <a:schemeClr val="accent1"/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https://www.amursu.ru</a:t>
            </a:r>
            <a:endParaRPr lang="ru-RU" dirty="0"/>
          </a:p>
        </p:txBody>
      </p:sp>
      <p:sp>
        <p:nvSpPr>
          <p:cNvPr id="17" name="Текст 3"/>
          <p:cNvSpPr>
            <a:spLocks noGrp="1"/>
          </p:cNvSpPr>
          <p:nvPr>
            <p:ph type="body" sz="half" idx="10"/>
          </p:nvPr>
        </p:nvSpPr>
        <p:spPr>
          <a:xfrm>
            <a:off x="3215680" y="6309320"/>
            <a:ext cx="5760640" cy="360040"/>
          </a:xfrm>
        </p:spPr>
        <p:txBody>
          <a:bodyPr anchor="ctr"/>
          <a:lstStyle>
            <a:lvl1pPr marL="0" indent="0" algn="ctr">
              <a:buNone/>
              <a:defRPr sz="1800" b="1" u="none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21 CuadroTexto">
            <a:extLst>
              <a:ext uri="{FF2B5EF4-FFF2-40B4-BE49-F238E27FC236}">
                <a16:creationId xmlns:a16="http://schemas.microsoft.com/office/drawing/2014/main" id="{B2C3E43A-F0F1-4897-9AD2-7D64D574B6AF}"/>
              </a:ext>
            </a:extLst>
          </p:cNvPr>
          <p:cNvSpPr txBox="1"/>
          <p:nvPr/>
        </p:nvSpPr>
        <p:spPr>
          <a:xfrm>
            <a:off x="1806011" y="2475981"/>
            <a:ext cx="61622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800" b="1" dirty="0">
                <a:solidFill>
                  <a:srgbClr val="002A4F"/>
                </a:solidFill>
                <a:latin typeface="Exo 2" panose="00000500000000000000" pitchFamily="2" charset="-52"/>
              </a:rPr>
              <a:t>Спасибо за внимание!</a:t>
            </a:r>
            <a:endParaRPr lang="es-ES" sz="4800" b="1" dirty="0">
              <a:solidFill>
                <a:srgbClr val="002A4F"/>
              </a:solidFill>
              <a:latin typeface="Exo 2" panose="00000500000000000000" pitchFamily="2" charset="-5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07EF3-F0F9-4427-AD40-94263559C7A2}"/>
              </a:ext>
            </a:extLst>
          </p:cNvPr>
          <p:cNvSpPr txBox="1"/>
          <p:nvPr/>
        </p:nvSpPr>
        <p:spPr>
          <a:xfrm>
            <a:off x="488574" y="4987042"/>
            <a:ext cx="8674735" cy="914400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just"/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Презентацию выполнила </a:t>
            </a:r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студентка 3 курса, 784 группы, </a:t>
            </a:r>
          </a:p>
          <a:p>
            <a:pPr algn="just"/>
            <a:r>
              <a:rPr lang="ru-RU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Exo 2" panose="00000500000000000000" pitchFamily="2" charset="-52"/>
              </a:rPr>
              <a:t>Щербакова С.Е. , кафедра Дизайна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B0875F-954B-40FC-BAD7-EC59DE31E425}"/>
              </a:ext>
            </a:extLst>
          </p:cNvPr>
          <p:cNvSpPr txBox="1"/>
          <p:nvPr/>
        </p:nvSpPr>
        <p:spPr>
          <a:xfrm>
            <a:off x="5052537" y="3645024"/>
            <a:ext cx="2112235" cy="158417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Autofit/>
          </a:bodyPr>
          <a:lstStyle/>
          <a:p>
            <a:pPr algn="ctr"/>
            <a:r>
              <a:rPr lang="en-US" sz="2400" b="1" dirty="0">
                <a:solidFill>
                  <a:srgbClr val="002A4F"/>
                </a:solidFill>
                <a:latin typeface="Exo 2 Extra Bold" panose="00000900000000000000" pitchFamily="2" charset="-52"/>
              </a:rPr>
              <a:t>@</a:t>
            </a:r>
            <a:r>
              <a:rPr lang="en-US" sz="2400" b="1" dirty="0" err="1">
                <a:solidFill>
                  <a:srgbClr val="002A4F"/>
                </a:solidFill>
                <a:latin typeface="Exo 2 Extra Bold" panose="00000900000000000000" pitchFamily="2" charset="-52"/>
              </a:rPr>
              <a:t>amsu.official</a:t>
            </a:r>
            <a:endParaRPr lang="ru-RU" sz="2400" b="1" dirty="0">
              <a:solidFill>
                <a:srgbClr val="002A4F"/>
              </a:solidFill>
              <a:latin typeface="Exo 2 Extra Bold" panose="000009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949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92FF9FB-692F-4DB5-AC19-4E376AA23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B18E7-9061-4482-B2D4-C96C146C6FAB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C0AEA64-3A29-4EB9-BFAF-8667FB0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9B6EEA3-D404-469D-9F9D-FB07761C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2CE8-30B5-4316-96AC-11B975F79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7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330147-F26D-4161-AD58-1C9DD432A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A5A1C3D-29DC-43C8-9F96-337DBAC77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9CB00C-2DCB-4198-A12C-141E4F2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0AD6D-140B-4145-9237-9AB88B2B7E5A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942B34-EC97-498E-B711-E26525078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F0F013-53C0-4161-B31F-C7D5C2A99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19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DFE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922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ШАБЛОН презентации</a:t>
            </a:r>
            <a:b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</a:br>
            <a:r>
              <a:rPr lang="ru-RU" sz="2800" b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</a:rPr>
              <a:t>АмГУ</a:t>
            </a:r>
            <a:endParaRPr lang="es-ES" sz="2800" b="0" dirty="0">
              <a:solidFill>
                <a:schemeClr val="tx1">
                  <a:lumMod val="75000"/>
                  <a:lumOff val="25000"/>
                </a:schemeClr>
              </a:solidFill>
              <a:latin typeface="TT Norms Regular" pitchFamily="50" charset="-52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484784"/>
            <a:ext cx="10972800" cy="4421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7" name="Picture 4"/>
          <p:cNvPicPr>
            <a:picLocks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" y="6093296"/>
            <a:ext cx="12166691" cy="1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298B93-5F5C-433A-A525-39F336996EE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54" b="9174"/>
          <a:stretch/>
        </p:blipFill>
        <p:spPr>
          <a:xfrm>
            <a:off x="9360520" y="6165305"/>
            <a:ext cx="2255573" cy="608019"/>
          </a:xfrm>
          <a:prstGeom prst="rect">
            <a:avLst/>
          </a:prstGeom>
        </p:spPr>
      </p:pic>
      <p:sp>
        <p:nvSpPr>
          <p:cNvPr id="6" name="Текст 3">
            <a:extLst>
              <a:ext uri="{FF2B5EF4-FFF2-40B4-BE49-F238E27FC236}">
                <a16:creationId xmlns:a16="http://schemas.microsoft.com/office/drawing/2014/main" id="{C8D96ADE-E0B6-4C42-9070-64A4D1B596D8}"/>
              </a:ext>
            </a:extLst>
          </p:cNvPr>
          <p:cNvSpPr txBox="1">
            <a:spLocks/>
          </p:cNvSpPr>
          <p:nvPr/>
        </p:nvSpPr>
        <p:spPr>
          <a:xfrm>
            <a:off x="431371" y="6165304"/>
            <a:ext cx="2112235" cy="50405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200" b="1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/>
              <a:t>г. Благовещенск</a:t>
            </a:r>
          </a:p>
        </p:txBody>
      </p:sp>
      <p:sp>
        <p:nvSpPr>
          <p:cNvPr id="8" name="Текст 3">
            <a:extLst>
              <a:ext uri="{FF2B5EF4-FFF2-40B4-BE49-F238E27FC236}">
                <a16:creationId xmlns:a16="http://schemas.microsoft.com/office/drawing/2014/main" id="{6D8CC75E-8A1A-47CB-80A5-8C4B5F8CF47F}"/>
              </a:ext>
            </a:extLst>
          </p:cNvPr>
          <p:cNvSpPr txBox="1">
            <a:spLocks/>
          </p:cNvSpPr>
          <p:nvPr/>
        </p:nvSpPr>
        <p:spPr>
          <a:xfrm>
            <a:off x="431371" y="6453336"/>
            <a:ext cx="2112235" cy="2880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000" dirty="0"/>
              <a:t>25 июля 2019 г.</a:t>
            </a:r>
          </a:p>
        </p:txBody>
      </p:sp>
    </p:spTree>
    <p:extLst>
      <p:ext uri="{BB962C8B-B14F-4D97-AF65-F5344CB8AC3E}">
        <p14:creationId xmlns:p14="http://schemas.microsoft.com/office/powerpoint/2010/main" val="19294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marL="0" indent="0" algn="l" defTabSz="914400" rtl="0" eaLnBrk="1" latinLnBrk="0" hangingPunct="1">
        <a:spcBef>
          <a:spcPts val="0"/>
        </a:spcBef>
        <a:buNone/>
        <a:defRPr sz="4400" b="1" kern="1200">
          <a:solidFill>
            <a:srgbClr val="002A4F"/>
          </a:solidFill>
          <a:latin typeface="Exo 2 Extra Bold" panose="00000900000000000000" pitchFamily="2" charset="-52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2A4F"/>
        </a:buClr>
        <a:buFont typeface="Wingdings" panose="05000000000000000000" pitchFamily="2" charset="2"/>
        <a:buChar char="§"/>
        <a:defRPr sz="32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C00000"/>
        </a:buClr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TT Norms Regular" pitchFamily="50" charset="-52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33A2FB-5151-4F5F-B8F9-32652AD7B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86791E-9C8A-4F5F-A147-10B29D1F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F1D639-63C9-4CE9-B72E-6AD3C175C6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0AD6D-140B-4145-9237-9AB88B2B7E5A}" type="datetimeFigureOut">
              <a:rPr lang="ru-RU" smtClean="0"/>
              <a:pPr/>
              <a:t>29.10.2024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5DB4B4-B4F4-4A16-873D-6A5A4BA0E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19446A-E9AD-4C18-B94D-6E203508A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175C98-8106-49EE-945F-DFE18AD92E3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8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4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3" name="AutoShape 6" descr="https://www.amursu.ru/upload/iblock/b03/6ml0kmsp7jif09tqcjwufqq4xwgo1993/Faculty_Logos_FMI.svg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www.amursu.ru/upload/iblock/e5a/y0bjyae76u2qkf726tqkz60v56x9r80j/logos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92" t="6908" r="25519" b="58670"/>
          <a:stretch/>
        </p:blipFill>
        <p:spPr bwMode="auto">
          <a:xfrm>
            <a:off x="74457" y="0"/>
            <a:ext cx="1763688" cy="170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3249301" y="93886"/>
            <a:ext cx="75243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Факультет математики и информатики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915887" y="93887"/>
            <a:ext cx="9997438" cy="1118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</a:pPr>
            <a:r>
              <a:rPr lang="ru-RU" sz="2200" dirty="0">
                <a:latin typeface="Exo 2 Medium" panose="00000600000000000000" pitchFamily="2" charset="-52"/>
                <a:cs typeface="Arial" panose="020B0604020202020204" pitchFamily="34" charset="0"/>
              </a:rPr>
              <a:t>ФГБОУ ВО «Амурский государственный университет»</a:t>
            </a:r>
          </a:p>
          <a:p>
            <a:pPr algn="ctr">
              <a:spcAft>
                <a:spcPts val="2000"/>
              </a:spcAft>
            </a:pP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Институт компьютерных и инженерных наук</a:t>
            </a:r>
            <a:endParaRPr lang="ru-RU" sz="2800" dirty="0">
              <a:latin typeface="Exo 2 Medium" panose="00000600000000000000" pitchFamily="2" charset="-52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69966" y="1916833"/>
            <a:ext cx="116433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Паттерн проектирования </a:t>
            </a:r>
            <a:endParaRPr lang="en-US" sz="4000" b="1" dirty="0">
              <a:latin typeface="Exo 2 Extra Bold" panose="00000900000000000000" pitchFamily="2" charset="-52"/>
              <a:cs typeface="Arial" panose="020B0604020202020204" pitchFamily="34" charset="0"/>
            </a:endParaRPr>
          </a:p>
          <a:p>
            <a:pPr algn="ctr"/>
            <a:r>
              <a:rPr lang="en-US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Bridge (</a:t>
            </a:r>
            <a:r>
              <a:rPr lang="ru-RU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Мост</a:t>
            </a:r>
            <a:r>
              <a:rPr lang="en-US" sz="4000" b="1" dirty="0">
                <a:latin typeface="Exo 2 Extra Bold" panose="00000900000000000000" pitchFamily="2" charset="-52"/>
                <a:cs typeface="Arial" panose="020B0604020202020204" pitchFamily="34" charset="0"/>
              </a:rPr>
              <a:t>)</a:t>
            </a:r>
            <a:endParaRPr lang="ru-RU" sz="4000" b="1" dirty="0">
              <a:latin typeface="Exo 2 Extra Bold" panose="00000900000000000000" pitchFamily="2" charset="-52"/>
              <a:cs typeface="Arial" panose="020B060402020202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69966" y="5083480"/>
            <a:ext cx="103862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Выполнил студент группы </a:t>
            </a:r>
            <a:r>
              <a:rPr lang="en-US" sz="2800" dirty="0">
                <a:latin typeface="Exo 2 Medium" panose="00000600000000000000" pitchFamily="2" charset="-52"/>
                <a:cs typeface="Arial" panose="020B0604020202020204" pitchFamily="34" charset="0"/>
              </a:rPr>
              <a:t>3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105-об </a:t>
            </a:r>
          </a:p>
          <a:p>
            <a:r>
              <a:rPr lang="ru-RU" sz="2800" dirty="0" err="1">
                <a:latin typeface="Exo 2 Medium" panose="00000600000000000000" pitchFamily="2" charset="-52"/>
                <a:cs typeface="Arial" panose="020B0604020202020204" pitchFamily="34" charset="0"/>
              </a:rPr>
              <a:t>Буханов</a:t>
            </a:r>
            <a:r>
              <a:rPr lang="ru-RU" sz="2800" dirty="0">
                <a:latin typeface="Exo 2 Medium" panose="00000600000000000000" pitchFamily="2" charset="-52"/>
                <a:cs typeface="Arial" panose="020B0604020202020204" pitchFamily="34" charset="0"/>
              </a:rPr>
              <a:t> Д.Е.</a:t>
            </a:r>
          </a:p>
        </p:txBody>
      </p:sp>
    </p:spTree>
    <p:extLst>
      <p:ext uri="{BB962C8B-B14F-4D97-AF65-F5344CB8AC3E}">
        <p14:creationId xmlns:p14="http://schemas.microsoft.com/office/powerpoint/2010/main" val="2221962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9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class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YouTube:IPlatform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{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download_video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){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	/// Какая-то логика которая скачивает видео с помощью 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API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get_description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){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	/// Какая-то логика которая выдает описание к видео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get_author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6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){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	/// Какая-то логика которая выдает автора видео</a:t>
            </a: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lang="ru-RU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…</a:t>
            </a:r>
            <a:endParaRPr lang="en-US" sz="26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49240A05-30CE-47C0-B9A1-6F86237838FD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4907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10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Ссылка на объект реализации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(вместо класса </a:t>
            </a:r>
            <a:r>
              <a:rPr kumimoji="0" lang="ru-R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работать будет он)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protected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platform;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platform){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Устанавливаем объект реализации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this.platform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= platform;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FE37691C-CABF-45AF-AF62-5BAA969BA704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406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10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///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Скачиваем видео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string video(string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Какой-нибудь код который нужен для работы метода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	// Делегирование работы объекту реализации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platform.download_video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///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Скачиваем видео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string description(string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platform.get_description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E7DA88EB-B077-47AE-A2F1-912A3794DCC0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5972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11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class Program{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static void Main(){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YouTube platform = new YouTube(); 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Создаем объект-платформу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Создаем объект-интерфейс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inter = new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(platform);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//(в конструктор передаем платформу)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Работаем с платформой через интерфейс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string res;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res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inter.description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("https..."); 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Получаем описание каково-то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Console.WriteLine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($"Description: {res}");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	res =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inter.video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("https://www.youtube...");//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Скачиваем какое-то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Console.WriteLine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($"Downloaded video: {res}");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8165B23-74DB-416B-ABC0-B0EAD4996969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04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class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SuperUser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SuperUser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platform): base(platform){}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/// Функция для выдачи автора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string author(string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platform.get_author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Функция для выдачи количества просмотров у видео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public int showers(string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){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return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platform.get_showers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linck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); 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///…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CBA32AE0-DBCF-4977-B2D3-1FB78BF0C714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05640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Преимущества и недостатки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Можно выделить следующие преимущества: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Возможность строить </a:t>
            </a:r>
            <a:r>
              <a:rPr lang="ru-RU" sz="2400" dirty="0" err="1">
                <a:latin typeface="Exo 2 Medium" panose="00000600000000000000" pitchFamily="2" charset="-52"/>
              </a:rPr>
              <a:t>платформо</a:t>
            </a:r>
            <a:r>
              <a:rPr lang="ru-RU" sz="2400" dirty="0">
                <a:latin typeface="Exo 2 Medium" panose="00000600000000000000" pitchFamily="2" charset="-52"/>
              </a:rPr>
              <a:t>-независимое ПО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Скрывает лишние детали реализации платформы от клиентского кода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Реализует принцип открытости/закрытости (завершенные классы открыты для расширения но закрыты для изменения)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Возможность изменения одного слоя без обязательных изменений в другом</a:t>
            </a:r>
          </a:p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Недостатки паттерна:</a:t>
            </a:r>
          </a:p>
          <a:p>
            <a:r>
              <a:rPr lang="ru-RU" sz="2400" dirty="0">
                <a:latin typeface="Exo 2 Medium" panose="00000600000000000000" pitchFamily="2" charset="-52"/>
              </a:rPr>
              <a:t>Усложнение кода из-за введения новых интерфейсов и классов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32D3263B-4EBD-4F08-ABCC-F563BAA1047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76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9F60B902-B7D5-4A39-8C3A-24766D0FAD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52551" y="1279958"/>
            <a:ext cx="4802910" cy="48029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Репозиторий с примерами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14</a:t>
            </a:r>
          </a:p>
        </p:txBody>
      </p:sp>
      <p:sp>
        <p:nvSpPr>
          <p:cNvPr id="8" name="Объект 4">
            <a:extLst>
              <a:ext uri="{FF2B5EF4-FFF2-40B4-BE49-F238E27FC236}">
                <a16:creationId xmlns:a16="http://schemas.microsoft.com/office/drawing/2014/main" id="{33F3AC20-D2DF-41A7-8864-787FD8D3AE41}"/>
              </a:ext>
            </a:extLst>
          </p:cNvPr>
          <p:cNvSpPr txBox="1">
            <a:spLocks/>
          </p:cNvSpPr>
          <p:nvPr/>
        </p:nvSpPr>
        <p:spPr>
          <a:xfrm>
            <a:off x="624418" y="1412876"/>
            <a:ext cx="6866273" cy="4537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Char char="§"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Arial" panose="020B0604020202020204" pitchFamily="34" charset="0"/>
              <a:buChar char="–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–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002060"/>
              </a:buClr>
              <a:buFont typeface="Arial" panose="020B0604020202020204" pitchFamily="34" charset="0"/>
              <a:buChar char="»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Содержимое репозитория:</a:t>
            </a:r>
          </a:p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	</a:t>
            </a:r>
            <a:r>
              <a:rPr lang="en-US" sz="2400" dirty="0">
                <a:latin typeface="Exo 2 Medium" panose="00000600000000000000" pitchFamily="2" charset="-52"/>
              </a:rPr>
              <a:t> Task_1 – </a:t>
            </a:r>
            <a:r>
              <a:rPr lang="ru-RU" sz="2400" dirty="0">
                <a:latin typeface="Exo 2 Medium" panose="00000600000000000000" pitchFamily="2" charset="-52"/>
              </a:rPr>
              <a:t>задача рассмотренная в этой презентации</a:t>
            </a:r>
          </a:p>
          <a:p>
            <a:pPr marL="0" indent="0">
              <a:buNone/>
            </a:pPr>
            <a:r>
              <a:rPr lang="ru-RU" sz="2400" dirty="0">
                <a:latin typeface="Exo 2 Medium" panose="00000600000000000000" pitchFamily="2" charset="-52"/>
              </a:rPr>
              <a:t>	 </a:t>
            </a:r>
            <a:r>
              <a:rPr lang="en-US" sz="2400" dirty="0">
                <a:latin typeface="Exo 2 Medium" panose="00000600000000000000" pitchFamily="2" charset="-52"/>
              </a:rPr>
              <a:t>Presentation</a:t>
            </a:r>
            <a:r>
              <a:rPr lang="ru-RU" sz="2400" dirty="0">
                <a:latin typeface="Exo 2 Medium" panose="00000600000000000000" pitchFamily="2" charset="-52"/>
              </a:rPr>
              <a:t> – эта презентация + доклад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D69E0A6B-BF38-42EF-A01F-911E53B67341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64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7C6DE-427F-46F5-B5D1-35B0549FE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Суть паттерна</a:t>
            </a:r>
            <a:endParaRPr lang="en-US" sz="3600" dirty="0">
              <a:latin typeface="Exo 2 Medium" panose="00000600000000000000" pitchFamily="2" charset="-52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C0D47C2-CBDF-4A85-9671-01D2BDF0C91E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1</a:t>
            </a:r>
          </a:p>
          <a:p>
            <a:endParaRPr lang="en-US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C6FDD4-9A0B-449B-BB20-8A06036CA63F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AA09D4B-006D-48CE-AE48-542C9823E9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11136210" cy="4537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	Мост(</a:t>
            </a:r>
            <a:r>
              <a:rPr lang="en-US" sz="2400" dirty="0">
                <a:latin typeface="Exo 2 Medium" panose="00000600000000000000" pitchFamily="2" charset="-52"/>
              </a:rPr>
              <a:t>Bridge</a:t>
            </a:r>
            <a:r>
              <a:rPr lang="ru-RU" sz="2400" dirty="0">
                <a:latin typeface="Exo 2 Medium" panose="00000600000000000000" pitchFamily="2" charset="-52"/>
              </a:rPr>
              <a:t>) – это структурный паттерн проектирования, который разделяет один или несколько классов на две отдельные составляющие: абстракцию и реализацию. </a:t>
            </a:r>
          </a:p>
          <a:p>
            <a:pPr marL="0" indent="0" algn="just">
              <a:buNone/>
            </a:pPr>
            <a:endParaRPr lang="ru-RU" sz="2400" dirty="0">
              <a:latin typeface="Exo 2 Medium" panose="00000600000000000000" pitchFamily="2" charset="-52"/>
            </a:endParaRPr>
          </a:p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	Взаимодействие между слоями осуществляется через композицию в результате чего слои можно  изменять независимо друг от друга.</a:t>
            </a:r>
            <a:endParaRPr lang="en-US" sz="2400" dirty="0">
              <a:latin typeface="Exo 2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388889951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6A7778-17D9-42E4-AD15-94748E986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Составляющие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10E1AE-24A0-4792-AA8A-149FA518A9A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3CD184B-35F1-4FA1-93FF-BD0581D8F68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8" y="1412876"/>
            <a:ext cx="6118127" cy="4537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Abstraction</a:t>
            </a:r>
            <a:r>
              <a:rPr lang="en-US" sz="2400" dirty="0">
                <a:latin typeface="Exo 2 Medium" panose="00000600000000000000" pitchFamily="2" charset="-52"/>
              </a:rPr>
              <a:t> – </a:t>
            </a:r>
            <a:r>
              <a:rPr lang="ru-RU" sz="2400" dirty="0">
                <a:latin typeface="Exo 2 Medium" panose="00000600000000000000" pitchFamily="2" charset="-52"/>
              </a:rPr>
              <a:t>стандартный  абстрактный слой</a:t>
            </a:r>
          </a:p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Implementation</a:t>
            </a:r>
            <a:r>
              <a:rPr lang="en-US" sz="2400" dirty="0">
                <a:latin typeface="Exo 2 Medium" panose="00000600000000000000" pitchFamily="2" charset="-52"/>
              </a:rPr>
              <a:t> –</a:t>
            </a:r>
            <a:r>
              <a:rPr lang="ru-RU" sz="2400" dirty="0">
                <a:latin typeface="Exo 2 Medium" panose="00000600000000000000" pitchFamily="2" charset="-52"/>
              </a:rPr>
              <a:t> общий</a:t>
            </a:r>
            <a:r>
              <a:rPr lang="en-US" sz="2400" dirty="0">
                <a:latin typeface="Exo 2 Medium" panose="00000600000000000000" pitchFamily="2" charset="-52"/>
              </a:rPr>
              <a:t> </a:t>
            </a:r>
            <a:r>
              <a:rPr lang="ru-RU" sz="2400" dirty="0">
                <a:latin typeface="Exo 2 Medium" panose="00000600000000000000" pitchFamily="2" charset="-52"/>
              </a:rPr>
              <a:t>интерфейс для слоя реализации</a:t>
            </a:r>
          </a:p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Concrete Implementations </a:t>
            </a:r>
            <a:r>
              <a:rPr lang="en-US" sz="2400" dirty="0">
                <a:latin typeface="Exo 2 Medium" panose="00000600000000000000" pitchFamily="2" charset="-52"/>
              </a:rPr>
              <a:t>– </a:t>
            </a:r>
            <a:r>
              <a:rPr lang="ru-RU" sz="2400" dirty="0">
                <a:latin typeface="Exo 2 Medium" panose="00000600000000000000" pitchFamily="2" charset="-52"/>
              </a:rPr>
              <a:t>реализации платформы</a:t>
            </a:r>
          </a:p>
          <a:p>
            <a:pPr marL="0" indent="0" algn="just">
              <a:buNone/>
            </a:pPr>
            <a:r>
              <a:rPr lang="en-US" sz="2400" b="1" dirty="0">
                <a:latin typeface="Exo 2 Medium" panose="00000600000000000000" pitchFamily="2" charset="-52"/>
              </a:rPr>
              <a:t>Refined Abstraction </a:t>
            </a:r>
            <a:r>
              <a:rPr lang="en-US" sz="2400" dirty="0">
                <a:latin typeface="Exo 2 Medium" panose="00000600000000000000" pitchFamily="2" charset="-52"/>
              </a:rPr>
              <a:t>– </a:t>
            </a:r>
            <a:r>
              <a:rPr lang="ru-RU" sz="2400" dirty="0">
                <a:latin typeface="Exo 2 Medium" panose="00000600000000000000" pitchFamily="2" charset="-52"/>
              </a:rPr>
              <a:t>расширенные абстракции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67D20E5C-4F3B-4F7F-BB0D-871F5CEE047D}"/>
              </a:ext>
            </a:extLst>
          </p:cNvPr>
          <p:cNvSpPr txBox="1">
            <a:spLocks/>
          </p:cNvSpPr>
          <p:nvPr/>
        </p:nvSpPr>
        <p:spPr>
          <a:xfrm>
            <a:off x="405245" y="6461374"/>
            <a:ext cx="2112235" cy="24397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rgbClr val="002A4F"/>
              </a:buClr>
              <a:buFont typeface="Wingdings" panose="05000000000000000000" pitchFamily="2" charset="2"/>
              <a:buNone/>
              <a:defRPr sz="1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spcBef>
                <a:spcPct val="20000"/>
              </a:spcBef>
              <a:buClr>
                <a:srgbClr val="C00000"/>
              </a:buClr>
              <a:buFont typeface="Arial" panose="020B0604020202020204" pitchFamily="34" charset="0"/>
              <a:buNone/>
              <a:defRPr sz="900" kern="1200">
                <a:solidFill>
                  <a:schemeClr val="tx1">
                    <a:lumMod val="75000"/>
                    <a:lumOff val="25000"/>
                  </a:schemeClr>
                </a:solidFill>
                <a:latin typeface="TT Norms Regular" pitchFamily="50" charset="-52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24D955-CCC3-473E-9284-9EC655A17D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529" y="1462763"/>
            <a:ext cx="4977778" cy="372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65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2CE6E-77B3-47ED-9AD6-53AB9F7DF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Применение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C15B32-300E-4677-A096-CECAEEC1F3F5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B467C3C-AB9C-40AA-8FF3-9879DB14A6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415" y="1412876"/>
            <a:ext cx="10943167" cy="4537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Данный паттерн возможно применить при следующих ситуациях: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Когда необходимо разделить монолитный класс содержащий в себе несколько реализаций какой-либо функциональности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Когда необходимо расширять класс в двух независимых плоскостях</a:t>
            </a:r>
          </a:p>
          <a:p>
            <a:pPr algn="just"/>
            <a:r>
              <a:rPr lang="ru-RU" sz="2400" dirty="0">
                <a:latin typeface="Exo 2 Medium" panose="00000600000000000000" pitchFamily="2" charset="-52"/>
              </a:rPr>
              <a:t>Когда необходимо изменить слой реализации не трогая интерфейс и наоборот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82CCA072-C2C8-4164-ABA9-D62450694A51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656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Шаги реализации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4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Exo 2 Medium" panose="00000600000000000000" pitchFamily="2" charset="-52"/>
              </a:rPr>
              <a:t>У паттерна можно выделить следующие шаги построения: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Определить, существует ли в классах два непересекающихся направлений (Например: фронт-энд и бэк-энд логика)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Выделить общие операции платформ. На основе данных операций создать общий интерфейс для слоя реализации</a:t>
            </a:r>
          </a:p>
          <a:p>
            <a:pPr algn="just">
              <a:buFont typeface="+mj-lt"/>
              <a:buAutoNum type="arabicPeriod"/>
            </a:pPr>
            <a:r>
              <a:rPr lang="ru-RU" sz="2400" dirty="0">
                <a:latin typeface="Exo 2 Medium" panose="00000600000000000000" pitchFamily="2" charset="-52"/>
              </a:rPr>
              <a:t>Для каждой платформы создать класс, реализующий базовый интерфейс слоя реализации. </a:t>
            </a:r>
          </a:p>
          <a:p>
            <a:pPr marL="0" indent="0">
              <a:buNone/>
            </a:pPr>
            <a:endParaRPr lang="ru-RU" sz="2400" dirty="0">
              <a:latin typeface="Exo 2 Medium" panose="00000600000000000000" pitchFamily="2" charset="-52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55F0FFAC-EF8A-420B-81AD-9941C06AC588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1728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Шаги реализации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5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>
              <a:buFont typeface="+mj-lt"/>
              <a:buAutoNum type="arabicPeriod" startAt="4"/>
            </a:pPr>
            <a:r>
              <a:rPr lang="ru-RU" sz="2400" dirty="0">
                <a:latin typeface="Exo 2 Medium" panose="00000600000000000000" pitchFamily="2" charset="-52"/>
              </a:rPr>
              <a:t>Выделить общие операции, необходимые пользователям, и на их основе создать общий базовый класс для абстрактной части. Добавить в данный класс ссылку на объект реализации. </a:t>
            </a:r>
          </a:p>
          <a:p>
            <a:pPr algn="just">
              <a:buFont typeface="+mj-lt"/>
              <a:buAutoNum type="arabicPeriod" startAt="4"/>
            </a:pPr>
            <a:r>
              <a:rPr lang="ru-RU" sz="2400" dirty="0">
                <a:latin typeface="Exo 2 Medium" panose="00000600000000000000" pitchFamily="2" charset="-52"/>
              </a:rPr>
              <a:t>Если имеется несколько вариаций абстракции, то они должны наследоваться от базового класса для абстрактной части.</a:t>
            </a:r>
          </a:p>
          <a:p>
            <a:pPr marL="0" indent="0">
              <a:buNone/>
            </a:pPr>
            <a:endParaRPr lang="ru-RU" sz="2400" dirty="0">
              <a:latin typeface="Exo 2 Medium" panose="00000600000000000000" pitchFamily="2" charset="-52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F1B5F995-659A-4706-8D52-1E28D6E4992A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506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Пример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6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Давайте представим, что в один не очень хороший день перед вам поручили написать бота для скачивания видео с различных площадок. 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Изучив предметную область вы выяснили, что в коде отвечающим за работу с видео есть 2 независимые части - часть, которая работает с  социальными сетями и та, что работает с пользователем.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BDDC8B-04AF-4ECB-B06C-189816CBCDA7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850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7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6852314E-7D91-45CE-B798-37790063DDD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419" y="1412876"/>
            <a:ext cx="4668176" cy="4537075"/>
          </a:xfrm>
        </p:spPr>
        <p:txBody>
          <a:bodyPr>
            <a:norm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IPlatform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– общий интерфейс для слоя реализации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YouTube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и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TikTok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– реализации платформ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2A4F"/>
              </a:buClr>
              <a:buSz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	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BaseUser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Exo 2 Medium" panose="00000600000000000000" pitchFamily="2" charset="-52"/>
                <a:ea typeface="+mn-ea"/>
                <a:cs typeface="+mn-cs"/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– класс для работы с пользователем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  <a:ea typeface="+mn-ea"/>
              <a:cs typeface="+mn-c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0CCC7D-44D2-4922-8220-3D0289CA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595" y="1253620"/>
            <a:ext cx="6779176" cy="4855585"/>
          </a:xfrm>
          <a:prstGeom prst="rect">
            <a:avLst/>
          </a:prstGeom>
        </p:spPr>
      </p:pic>
      <p:sp>
        <p:nvSpPr>
          <p:cNvPr id="7" name="Текст 3">
            <a:extLst>
              <a:ext uri="{FF2B5EF4-FFF2-40B4-BE49-F238E27FC236}">
                <a16:creationId xmlns:a16="http://schemas.microsoft.com/office/drawing/2014/main" id="{501185B0-F0AF-42A2-A523-F0ED399AA872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6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F97DB9-FAB9-4D25-8AC7-326EB1F06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 dirty="0">
                <a:latin typeface="Exo 2 Medium" panose="00000600000000000000" pitchFamily="2" charset="-52"/>
              </a:rPr>
              <a:t>Реализация паттерна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C86EE4-ABC4-4DAA-AC79-70C97E2FAF04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r>
              <a:rPr lang="ru-RU" dirty="0"/>
              <a:t>8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AF83F8D-50AB-4291-814A-12B75266A1F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interface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IPlatform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{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  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Функция для скачивания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///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- ссылка на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download_video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); 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  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Функция для выдачи описания к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get_description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);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  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Функция для выдачи автора видео</a:t>
            </a: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public 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get_author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(string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linck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);</a:t>
            </a:r>
            <a:endParaRPr lang="ru-RU" sz="2400" dirty="0">
              <a:solidFill>
                <a:prstClr val="black">
                  <a:lumMod val="75000"/>
                  <a:lumOff val="25000"/>
                </a:prstClr>
              </a:solidFill>
              <a:latin typeface="Exo 2 Medium" panose="00000600000000000000" pitchFamily="2" charset="-52"/>
            </a:endParaRP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 </a:t>
            </a:r>
            <a:r>
              <a:rPr lang="ru-RU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	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/// …</a:t>
            </a:r>
          </a:p>
          <a:p>
            <a:pPr marL="0" lvl="0" indent="0" algn="just">
              <a:buNone/>
              <a:defRPr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Exo 2 Medium" panose="00000600000000000000" pitchFamily="2" charset="-52"/>
              </a:rPr>
              <a:t>}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Exo 2 Medium" panose="00000600000000000000" pitchFamily="2" charset="-52"/>
            </a:endParaRP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49C3786B-DB12-47E1-B1D1-0359E8E4971B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405245" y="6461374"/>
            <a:ext cx="2112235" cy="243976"/>
          </a:xfrm>
          <a:solidFill>
            <a:schemeClr val="bg1"/>
          </a:solidFill>
        </p:spPr>
        <p:txBody>
          <a:bodyPr/>
          <a:lstStyle/>
          <a:p>
            <a:r>
              <a:rPr lang="ru-RU" dirty="0"/>
              <a:t>12 ноября </a:t>
            </a:r>
            <a:r>
              <a:rPr lang="en-US" dirty="0"/>
              <a:t>202</a:t>
            </a:r>
            <a:r>
              <a:rPr lang="ru-RU" dirty="0"/>
              <a:t>4</a:t>
            </a:r>
            <a:r>
              <a:rPr lang="en-US" dirty="0"/>
              <a:t> </a:t>
            </a:r>
            <a:r>
              <a:rPr lang="ru-RU" dirty="0"/>
              <a:t>г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5537914"/>
      </p:ext>
    </p:extLst>
  </p:cSld>
  <p:clrMapOvr>
    <a:masterClrMapping/>
  </p:clrMapOvr>
</p:sld>
</file>

<file path=ppt/theme/theme1.xml><?xml version="1.0" encoding="utf-8"?>
<a:theme xmlns:a="http://schemas.openxmlformats.org/drawingml/2006/main" name="Pravila_prezentatsii_AmGU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Autofit/>
      </a:bodyPr>
      <a:lstStyle>
        <a:defPPr algn="ctr">
          <a:defRPr sz="1200" b="1" dirty="0" smtClean="0">
            <a:solidFill>
              <a:schemeClr val="tx1">
                <a:lumMod val="50000"/>
                <a:lumOff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Pravila_prezentatsii_AmGU</Template>
  <TotalTime>2224</TotalTime>
  <Words>1002</Words>
  <Application>Microsoft Office PowerPoint</Application>
  <PresentationFormat>Широкоэкранный</PresentationFormat>
  <Paragraphs>156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Exo 2</vt:lpstr>
      <vt:lpstr>Exo 2 Extra Bold</vt:lpstr>
      <vt:lpstr>Exo 2 Medium</vt:lpstr>
      <vt:lpstr>TT Norms Regular</vt:lpstr>
      <vt:lpstr>Wingdings</vt:lpstr>
      <vt:lpstr>Pravila_prezentatsii_AmGU</vt:lpstr>
      <vt:lpstr>Специальное оформление</vt:lpstr>
      <vt:lpstr>Презентация PowerPoint</vt:lpstr>
      <vt:lpstr>Суть паттерна</vt:lpstr>
      <vt:lpstr>Составляющие паттерна</vt:lpstr>
      <vt:lpstr>Применение паттерна</vt:lpstr>
      <vt:lpstr>Шаги реализации паттерна</vt:lpstr>
      <vt:lpstr>Шаги реализации паттерна</vt:lpstr>
      <vt:lpstr>Пример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Реализация паттерна</vt:lpstr>
      <vt:lpstr>Преимущества и недостатки паттерна</vt:lpstr>
      <vt:lpstr>Репозиторий с примерами паттерна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ZVARG</dc:creator>
  <cp:lastModifiedBy>Общее</cp:lastModifiedBy>
  <cp:revision>82</cp:revision>
  <dcterms:created xsi:type="dcterms:W3CDTF">2023-11-20T14:34:43Z</dcterms:created>
  <dcterms:modified xsi:type="dcterms:W3CDTF">2024-10-29T00:51:11Z</dcterms:modified>
</cp:coreProperties>
</file>