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1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5" r:id="rId1"/>
  </p:sldMasterIdLst>
  <p:notesMasterIdLst>
    <p:notesMasterId r:id="rId29"/>
  </p:notesMasterIdLst>
  <p:sldIdLst>
    <p:sldId id="259" r:id="rId2"/>
    <p:sldId id="262" r:id="rId3"/>
    <p:sldId id="261" r:id="rId4"/>
    <p:sldId id="304" r:id="rId5"/>
    <p:sldId id="289" r:id="rId6"/>
    <p:sldId id="287" r:id="rId7"/>
    <p:sldId id="265" r:id="rId8"/>
    <p:sldId id="307" r:id="rId9"/>
    <p:sldId id="309" r:id="rId10"/>
    <p:sldId id="322" r:id="rId11"/>
    <p:sldId id="323" r:id="rId12"/>
    <p:sldId id="269" r:id="rId13"/>
    <p:sldId id="310" r:id="rId14"/>
    <p:sldId id="311" r:id="rId15"/>
    <p:sldId id="313" r:id="rId16"/>
    <p:sldId id="321" r:id="rId17"/>
    <p:sldId id="318" r:id="rId18"/>
    <p:sldId id="320" r:id="rId19"/>
    <p:sldId id="319" r:id="rId20"/>
    <p:sldId id="317" r:id="rId21"/>
    <p:sldId id="315" r:id="rId22"/>
    <p:sldId id="314" r:id="rId23"/>
    <p:sldId id="316" r:id="rId24"/>
    <p:sldId id="295" r:id="rId25"/>
    <p:sldId id="312" r:id="rId26"/>
    <p:sldId id="282" r:id="rId27"/>
    <p:sldId id="324" r:id="rId28"/>
  </p:sldIdLst>
  <p:sldSz cx="12193588" cy="6858000"/>
  <p:notesSz cx="6858000" cy="9144000"/>
  <p:defaultTextStyle>
    <a:defPPr>
      <a:defRPr lang="zh-CN"/>
    </a:defPPr>
    <a:lvl1pPr marL="0" algn="l" defTabSz="914370" rtl="0" eaLnBrk="1" latinLnBrk="0" hangingPunct="1">
      <a:defRPr sz="1800" kern="1200">
        <a:solidFill>
          <a:schemeClr val="tx1"/>
        </a:solidFill>
        <a:latin typeface="+mn-lt"/>
        <a:ea typeface="+mn-ea"/>
        <a:cs typeface="+mn-cs"/>
      </a:defRPr>
    </a:lvl1pPr>
    <a:lvl2pPr marL="457186" algn="l" defTabSz="914370" rtl="0" eaLnBrk="1" latinLnBrk="0" hangingPunct="1">
      <a:defRPr sz="1800" kern="1200">
        <a:solidFill>
          <a:schemeClr val="tx1"/>
        </a:solidFill>
        <a:latin typeface="+mn-lt"/>
        <a:ea typeface="+mn-ea"/>
        <a:cs typeface="+mn-cs"/>
      </a:defRPr>
    </a:lvl2pPr>
    <a:lvl3pPr marL="914370" algn="l" defTabSz="914370" rtl="0" eaLnBrk="1" latinLnBrk="0" hangingPunct="1">
      <a:defRPr sz="1800" kern="1200">
        <a:solidFill>
          <a:schemeClr val="tx1"/>
        </a:solidFill>
        <a:latin typeface="+mn-lt"/>
        <a:ea typeface="+mn-ea"/>
        <a:cs typeface="+mn-cs"/>
      </a:defRPr>
    </a:lvl3pPr>
    <a:lvl4pPr marL="1371555" algn="l" defTabSz="914370" rtl="0" eaLnBrk="1" latinLnBrk="0" hangingPunct="1">
      <a:defRPr sz="1800" kern="1200">
        <a:solidFill>
          <a:schemeClr val="tx1"/>
        </a:solidFill>
        <a:latin typeface="+mn-lt"/>
        <a:ea typeface="+mn-ea"/>
        <a:cs typeface="+mn-cs"/>
      </a:defRPr>
    </a:lvl4pPr>
    <a:lvl5pPr marL="1828738" algn="l" defTabSz="914370" rtl="0" eaLnBrk="1" latinLnBrk="0" hangingPunct="1">
      <a:defRPr sz="1800" kern="1200">
        <a:solidFill>
          <a:schemeClr val="tx1"/>
        </a:solidFill>
        <a:latin typeface="+mn-lt"/>
        <a:ea typeface="+mn-ea"/>
        <a:cs typeface="+mn-cs"/>
      </a:defRPr>
    </a:lvl5pPr>
    <a:lvl6pPr marL="2285924" algn="l" defTabSz="914370" rtl="0" eaLnBrk="1" latinLnBrk="0" hangingPunct="1">
      <a:defRPr sz="1800" kern="1200">
        <a:solidFill>
          <a:schemeClr val="tx1"/>
        </a:solidFill>
        <a:latin typeface="+mn-lt"/>
        <a:ea typeface="+mn-ea"/>
        <a:cs typeface="+mn-cs"/>
      </a:defRPr>
    </a:lvl6pPr>
    <a:lvl7pPr marL="2743108" algn="l" defTabSz="914370" rtl="0" eaLnBrk="1" latinLnBrk="0" hangingPunct="1">
      <a:defRPr sz="1800" kern="1200">
        <a:solidFill>
          <a:schemeClr val="tx1"/>
        </a:solidFill>
        <a:latin typeface="+mn-lt"/>
        <a:ea typeface="+mn-ea"/>
        <a:cs typeface="+mn-cs"/>
      </a:defRPr>
    </a:lvl7pPr>
    <a:lvl8pPr marL="3200293" algn="l" defTabSz="914370" rtl="0" eaLnBrk="1" latinLnBrk="0" hangingPunct="1">
      <a:defRPr sz="1800" kern="1200">
        <a:solidFill>
          <a:schemeClr val="tx1"/>
        </a:solidFill>
        <a:latin typeface="+mn-lt"/>
        <a:ea typeface="+mn-ea"/>
        <a:cs typeface="+mn-cs"/>
      </a:defRPr>
    </a:lvl8pPr>
    <a:lvl9pPr marL="3657478" algn="l" defTabSz="91437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B77B86"/>
    <a:srgbClr val="CC0000"/>
    <a:srgbClr val="FF5050"/>
    <a:srgbClr val="0045AA"/>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21" autoAdjust="0"/>
    <p:restoredTop sz="75830" autoAdjust="0"/>
  </p:normalViewPr>
  <p:slideViewPr>
    <p:cSldViewPr snapToGrid="0" snapToObjects="1">
      <p:cViewPr varScale="1">
        <p:scale>
          <a:sx n="51" d="100"/>
          <a:sy n="51" d="100"/>
        </p:scale>
        <p:origin x="136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3C2E42"/>
              </a:solidFill>
              <a:ln>
                <a:noFill/>
              </a:ln>
              <a:effectLst/>
            </c:spPr>
            <c:extLst>
              <c:ext xmlns:c16="http://schemas.microsoft.com/office/drawing/2014/chart" uri="{C3380CC4-5D6E-409C-BE32-E72D297353CC}">
                <c16:uniqueId val="{00000001-09B4-4DB8-8059-5C9BE4C793B8}"/>
              </c:ext>
            </c:extLst>
          </c:dPt>
          <c:dPt>
            <c:idx val="1"/>
            <c:invertIfNegative val="0"/>
            <c:bubble3D val="0"/>
            <c:spPr>
              <a:solidFill>
                <a:srgbClr val="3C2E42"/>
              </a:solidFill>
              <a:ln>
                <a:noFill/>
              </a:ln>
              <a:effectLst/>
            </c:spPr>
            <c:extLst>
              <c:ext xmlns:c16="http://schemas.microsoft.com/office/drawing/2014/chart" uri="{C3380CC4-5D6E-409C-BE32-E72D297353CC}">
                <c16:uniqueId val="{00000003-09B4-4DB8-8059-5C9BE4C793B8}"/>
              </c:ext>
            </c:extLst>
          </c:dPt>
          <c:dPt>
            <c:idx val="2"/>
            <c:invertIfNegative val="0"/>
            <c:bubble3D val="0"/>
            <c:spPr>
              <a:solidFill>
                <a:srgbClr val="3C2E42"/>
              </a:solidFill>
              <a:ln>
                <a:noFill/>
              </a:ln>
              <a:effectLst/>
            </c:spPr>
            <c:extLst>
              <c:ext xmlns:c16="http://schemas.microsoft.com/office/drawing/2014/chart" uri="{C3380CC4-5D6E-409C-BE32-E72D297353CC}">
                <c16:uniqueId val="{00000005-09B4-4DB8-8059-5C9BE4C793B8}"/>
              </c:ext>
            </c:extLst>
          </c:dPt>
          <c:dPt>
            <c:idx val="3"/>
            <c:invertIfNegative val="0"/>
            <c:bubble3D val="0"/>
            <c:spPr>
              <a:solidFill>
                <a:srgbClr val="DD5555"/>
              </a:solidFill>
              <a:ln>
                <a:noFill/>
              </a:ln>
              <a:effectLst/>
            </c:spPr>
            <c:extLst>
              <c:ext xmlns:c16="http://schemas.microsoft.com/office/drawing/2014/chart" uri="{C3380CC4-5D6E-409C-BE32-E72D297353CC}">
                <c16:uniqueId val="{00000007-09B4-4DB8-8059-5C9BE4C793B8}"/>
              </c:ext>
            </c:extLst>
          </c:dPt>
          <c:dPt>
            <c:idx val="4"/>
            <c:invertIfNegative val="0"/>
            <c:bubble3D val="0"/>
            <c:spPr>
              <a:solidFill>
                <a:srgbClr val="71BB73"/>
              </a:solidFill>
              <a:ln>
                <a:noFill/>
              </a:ln>
              <a:effectLst/>
            </c:spPr>
            <c:extLst>
              <c:ext xmlns:c16="http://schemas.microsoft.com/office/drawing/2014/chart" uri="{C3380CC4-5D6E-409C-BE32-E72D297353CC}">
                <c16:uniqueId val="{00000009-09B4-4DB8-8059-5C9BE4C793B8}"/>
              </c:ext>
            </c:extLst>
          </c:dPt>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Sheet1!$A$1:$A$5</c:f>
              <c:strCache>
                <c:ptCount val="5"/>
                <c:pt idx="0">
                  <c:v>SM4_gmssl_O2</c:v>
                </c:pt>
                <c:pt idx="1">
                  <c:v>SM4_botan_O2</c:v>
                </c:pt>
                <c:pt idx="2">
                  <c:v>SM4_crypto_O2</c:v>
                </c:pt>
                <c:pt idx="3">
                  <c:v>SM4_sma_O2</c:v>
                </c:pt>
                <c:pt idx="4">
                  <c:v>SM4_avx</c:v>
                </c:pt>
              </c:strCache>
            </c:strRef>
          </c:cat>
          <c:val>
            <c:numRef>
              <c:f>Sheet1!$B$1:$B$5</c:f>
              <c:numCache>
                <c:formatCode>General</c:formatCode>
                <c:ptCount val="5"/>
                <c:pt idx="0">
                  <c:v>25.431000000000001</c:v>
                </c:pt>
                <c:pt idx="1">
                  <c:v>30.518000000000001</c:v>
                </c:pt>
                <c:pt idx="2">
                  <c:v>19.071000000000002</c:v>
                </c:pt>
                <c:pt idx="3">
                  <c:v>38.146999999999998</c:v>
                </c:pt>
                <c:pt idx="4">
                  <c:v>59.206499999999998</c:v>
                </c:pt>
              </c:numCache>
            </c:numRef>
          </c:val>
          <c:extLst>
            <c:ext xmlns:c16="http://schemas.microsoft.com/office/drawing/2014/chart" uri="{C3380CC4-5D6E-409C-BE32-E72D297353CC}">
              <c16:uniqueId val="{0000000A-09B4-4DB8-8059-5C9BE4C793B8}"/>
            </c:ext>
          </c:extLst>
        </c:ser>
        <c:dLbls>
          <c:showLegendKey val="0"/>
          <c:showVal val="0"/>
          <c:showCatName val="0"/>
          <c:showSerName val="0"/>
          <c:showPercent val="0"/>
          <c:showBubbleSize val="0"/>
        </c:dLbls>
        <c:gapWidth val="219"/>
        <c:overlap val="-27"/>
        <c:axId val="543528751"/>
        <c:axId val="568361967"/>
      </c:barChart>
      <c:catAx>
        <c:axId val="5435287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568361967"/>
        <c:crosses val="autoZero"/>
        <c:auto val="1"/>
        <c:lblAlgn val="ctr"/>
        <c:lblOffset val="100"/>
        <c:noMultiLvlLbl val="0"/>
      </c:catAx>
      <c:valAx>
        <c:axId val="5683619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zh-CN"/>
          </a:p>
        </c:txPr>
        <c:crossAx val="543528751"/>
        <c:crosses val="autoZero"/>
        <c:crossBetween val="between"/>
      </c:valAx>
      <c:spPr>
        <a:noFill/>
        <a:ln>
          <a:noFill/>
        </a:ln>
        <a:effectLst/>
      </c:spPr>
    </c:plotArea>
    <c:plotVisOnly val="1"/>
    <c:dispBlanksAs val="gap"/>
    <c:showDLblsOverMax val="0"/>
  </c:chart>
  <c:spPr>
    <a:solidFill>
      <a:schemeClr val="bg1"/>
    </a:solidFill>
    <a:ln>
      <a:noFill/>
    </a:ln>
    <a:effectLst/>
  </c:spPr>
  <c:txPr>
    <a:bodyPr/>
    <a:lstStyle/>
    <a:p>
      <a:pPr>
        <a:defRPr/>
      </a:pPr>
      <a:endParaRPr lang="zh-CN"/>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6358743200578195E-2"/>
          <c:y val="5.5052262085822791E-2"/>
          <c:w val="0.87753018372703417"/>
          <c:h val="0.66218066491688543"/>
        </c:manualLayout>
      </c:layout>
      <c:barChart>
        <c:barDir val="col"/>
        <c:grouping val="clustered"/>
        <c:varyColors val="0"/>
        <c:ser>
          <c:idx val="0"/>
          <c:order val="0"/>
          <c:spPr>
            <a:solidFill>
              <a:schemeClr val="accent1"/>
            </a:solidFill>
            <a:ln>
              <a:noFill/>
            </a:ln>
            <a:effectLst/>
          </c:spPr>
          <c:invertIfNegative val="0"/>
          <c:dPt>
            <c:idx val="5"/>
            <c:invertIfNegative val="0"/>
            <c:bubble3D val="0"/>
            <c:spPr>
              <a:solidFill>
                <a:srgbClr val="F5DC23"/>
              </a:solidFill>
              <a:ln>
                <a:noFill/>
              </a:ln>
              <a:effectLst/>
            </c:spPr>
            <c:extLst>
              <c:ext xmlns:c16="http://schemas.microsoft.com/office/drawing/2014/chart" uri="{C3380CC4-5D6E-409C-BE32-E72D297353CC}">
                <c16:uniqueId val="{00000001-94DC-49FA-A97F-B4B691C8EE33}"/>
              </c:ext>
            </c:extLst>
          </c:dPt>
          <c:dLbls>
            <c:spPr>
              <a:noFill/>
              <a:ln>
                <a:noFill/>
              </a:ln>
              <a:effectLst/>
            </c:spPr>
            <c:txPr>
              <a:bodyPr rot="0" spcFirstLastPara="1" vertOverflow="ellipsis" vert="horz" wrap="square" anchor="ctr" anchorCtr="1"/>
              <a:lstStyle/>
              <a:p>
                <a:pPr>
                  <a:defRPr sz="20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Sheet1!$A$1:$A$6</c:f>
              <c:strCache>
                <c:ptCount val="6"/>
                <c:pt idx="0">
                  <c:v>SM4_gmssl_O2</c:v>
                </c:pt>
                <c:pt idx="1">
                  <c:v>SM4_botan_O2</c:v>
                </c:pt>
                <c:pt idx="2">
                  <c:v>SM4_crypto_O2</c:v>
                </c:pt>
                <c:pt idx="3">
                  <c:v>SM4_sma_O2</c:v>
                </c:pt>
                <c:pt idx="4">
                  <c:v>SM4_avx</c:v>
                </c:pt>
                <c:pt idx="5">
                  <c:v>SM4_cuda</c:v>
                </c:pt>
              </c:strCache>
            </c:strRef>
          </c:cat>
          <c:val>
            <c:numRef>
              <c:f>Sheet1!$B$1:$B$6</c:f>
              <c:numCache>
                <c:formatCode>General</c:formatCode>
                <c:ptCount val="6"/>
                <c:pt idx="0">
                  <c:v>25.431000000000001</c:v>
                </c:pt>
                <c:pt idx="1">
                  <c:v>30.518000000000001</c:v>
                </c:pt>
                <c:pt idx="2">
                  <c:v>19.071000000000002</c:v>
                </c:pt>
                <c:pt idx="3">
                  <c:v>38.146999999999998</c:v>
                </c:pt>
                <c:pt idx="4">
                  <c:v>59.206499999999998</c:v>
                </c:pt>
                <c:pt idx="5">
                  <c:v>2156.1315</c:v>
                </c:pt>
              </c:numCache>
            </c:numRef>
          </c:val>
          <c:extLst>
            <c:ext xmlns:c16="http://schemas.microsoft.com/office/drawing/2014/chart" uri="{C3380CC4-5D6E-409C-BE32-E72D297353CC}">
              <c16:uniqueId val="{00000002-94DC-49FA-A97F-B4B691C8EE33}"/>
            </c:ext>
          </c:extLst>
        </c:ser>
        <c:dLbls>
          <c:showLegendKey val="0"/>
          <c:showVal val="0"/>
          <c:showCatName val="0"/>
          <c:showSerName val="0"/>
          <c:showPercent val="0"/>
          <c:showBubbleSize val="0"/>
        </c:dLbls>
        <c:gapWidth val="219"/>
        <c:overlap val="-27"/>
        <c:axId val="546793391"/>
        <c:axId val="421714399"/>
      </c:barChart>
      <c:catAx>
        <c:axId val="5467933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crossAx val="421714399"/>
        <c:crosses val="autoZero"/>
        <c:auto val="1"/>
        <c:lblAlgn val="ctr"/>
        <c:lblOffset val="100"/>
        <c:noMultiLvlLbl val="0"/>
      </c:catAx>
      <c:valAx>
        <c:axId val="4217143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zh-CN"/>
          </a:p>
        </c:txPr>
        <c:crossAx val="546793391"/>
        <c:crosses val="autoZero"/>
        <c:crossBetween val="between"/>
      </c:valAx>
      <c:spPr>
        <a:solidFill>
          <a:schemeClr val="bg1"/>
        </a:solidFill>
        <a:ln>
          <a:noFill/>
        </a:ln>
        <a:effectLst/>
      </c:spPr>
    </c:plotArea>
    <c:plotVisOnly val="1"/>
    <c:dispBlanksAs val="gap"/>
    <c:showDLblsOverMax val="0"/>
  </c:chart>
  <c:spPr>
    <a:solidFill>
      <a:schemeClr val="bg1"/>
    </a:solidFill>
    <a:ln>
      <a:noFill/>
    </a:ln>
    <a:effectLst/>
  </c:spPr>
  <c:txPr>
    <a:bodyPr/>
    <a:lstStyle/>
    <a:p>
      <a:pPr>
        <a:defRPr sz="2000"/>
      </a:pPr>
      <a:endParaRPr lang="zh-CN"/>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6.png"/></Relationships>
</file>

<file path=ppt/drawings/drawing1.xml><?xml version="1.0" encoding="utf-8"?>
<c:userShapes xmlns:c="http://schemas.openxmlformats.org/drawingml/2006/chart">
  <cdr:relSizeAnchor xmlns:cdr="http://schemas.openxmlformats.org/drawingml/2006/chartDrawing">
    <cdr:from>
      <cdr:x>0.06841</cdr:x>
      <cdr:y>0</cdr:y>
    </cdr:from>
    <cdr:to>
      <cdr:x>0.16442</cdr:x>
      <cdr:y>0.13612</cdr:y>
    </cdr:to>
    <cdr:pic>
      <cdr:nvPicPr>
        <cdr:cNvPr id="2" name="chart">
          <a:extLst xmlns:a="http://schemas.openxmlformats.org/drawingml/2006/main">
            <a:ext uri="{FF2B5EF4-FFF2-40B4-BE49-F238E27FC236}">
              <a16:creationId xmlns:a16="http://schemas.microsoft.com/office/drawing/2014/main" id="{E3A11995-5871-48BE-A61C-D9AFDC798BAD}"/>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651603" y="0"/>
          <a:ext cx="914479" cy="536494"/>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0.09167</cdr:x>
      <cdr:y>0.00521</cdr:y>
    </cdr:from>
    <cdr:to>
      <cdr:x>0.45833</cdr:x>
      <cdr:y>0.13715</cdr:y>
    </cdr:to>
    <cdr:sp macro="" textlink="">
      <cdr:nvSpPr>
        <cdr:cNvPr id="2" name="文本框 1">
          <a:extLst xmlns:a="http://schemas.openxmlformats.org/drawingml/2006/main">
            <a:ext uri="{FF2B5EF4-FFF2-40B4-BE49-F238E27FC236}">
              <a16:creationId xmlns:a16="http://schemas.microsoft.com/office/drawing/2014/main" id="{2CC5DD7E-1ACC-4200-BA09-B86312D88071}"/>
            </a:ext>
          </a:extLst>
        </cdr:cNvPr>
        <cdr:cNvSpPr txBox="1"/>
      </cdr:nvSpPr>
      <cdr:spPr>
        <a:xfrm xmlns:a="http://schemas.openxmlformats.org/drawingml/2006/main">
          <a:off x="419100" y="14288"/>
          <a:ext cx="1676400" cy="36195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zh-CN" sz="2000" dirty="0"/>
            <a:t>Mb/s</a:t>
          </a:r>
          <a:endParaRPr lang="zh-CN" altLang="en-US" sz="2000" dirty="0"/>
        </a:p>
      </cdr:txBody>
    </cdr:sp>
  </cdr:relSizeAnchor>
  <cdr:relSizeAnchor xmlns:cdr="http://schemas.openxmlformats.org/drawingml/2006/chartDrawing">
    <cdr:from>
      <cdr:x>0.30417</cdr:x>
      <cdr:y>0.03299</cdr:y>
    </cdr:from>
    <cdr:to>
      <cdr:x>0.75625</cdr:x>
      <cdr:y>0.14757</cdr:y>
    </cdr:to>
    <cdr:sp macro="" textlink="">
      <cdr:nvSpPr>
        <cdr:cNvPr id="4" name="文本框 3">
          <a:extLst xmlns:a="http://schemas.openxmlformats.org/drawingml/2006/main">
            <a:ext uri="{FF2B5EF4-FFF2-40B4-BE49-F238E27FC236}">
              <a16:creationId xmlns:a16="http://schemas.microsoft.com/office/drawing/2014/main" id="{2218D553-7DB4-44FE-B0EE-82FCEDB550C3}"/>
            </a:ext>
          </a:extLst>
        </cdr:cNvPr>
        <cdr:cNvSpPr txBox="1"/>
      </cdr:nvSpPr>
      <cdr:spPr>
        <a:xfrm xmlns:a="http://schemas.openxmlformats.org/drawingml/2006/main">
          <a:off x="1390650" y="90488"/>
          <a:ext cx="2066925" cy="31432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zh-CN" altLang="en-US" sz="1100"/>
        </a:p>
      </cdr:txBody>
    </cdr:sp>
  </cdr:relSizeAnchor>
  <cdr:relSizeAnchor xmlns:cdr="http://schemas.openxmlformats.org/drawingml/2006/chartDrawing">
    <cdr:from>
      <cdr:x>0.42182</cdr:x>
      <cdr:y>0</cdr:y>
    </cdr:from>
    <cdr:to>
      <cdr:x>0.65307</cdr:x>
      <cdr:y>0.10069</cdr:y>
    </cdr:to>
    <cdr:sp macro="" textlink="">
      <cdr:nvSpPr>
        <cdr:cNvPr id="5" name="文本框 4">
          <a:extLst xmlns:a="http://schemas.openxmlformats.org/drawingml/2006/main">
            <a:ext uri="{FF2B5EF4-FFF2-40B4-BE49-F238E27FC236}">
              <a16:creationId xmlns:a16="http://schemas.microsoft.com/office/drawing/2014/main" id="{E0C11C81-205C-4825-A58B-958FA532B046}"/>
            </a:ext>
          </a:extLst>
        </cdr:cNvPr>
        <cdr:cNvSpPr txBox="1"/>
      </cdr:nvSpPr>
      <cdr:spPr>
        <a:xfrm xmlns:a="http://schemas.openxmlformats.org/drawingml/2006/main">
          <a:off x="4435738" y="-1825625"/>
          <a:ext cx="2431732" cy="43813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zh-CN" altLang="en-US" sz="2400" dirty="0"/>
            <a:t>加密速度对比</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6A92C0-FDED-9A46-AC7D-39DF6767893A}" type="datetimeFigureOut">
              <a:rPr kumimoji="1" lang="zh-CN" altLang="en-US" smtClean="0"/>
              <a:t>2018/5/17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90860D-ED1B-BC4A-9E8E-134D4E408F0F}" type="slidenum">
              <a:rPr kumimoji="1" lang="zh-CN" altLang="en-US" smtClean="0"/>
              <a:t>‹#›</a:t>
            </a:fld>
            <a:endParaRPr kumimoji="1" lang="zh-CN" altLang="en-US"/>
          </a:p>
        </p:txBody>
      </p:sp>
    </p:spTree>
    <p:extLst>
      <p:ext uri="{BB962C8B-B14F-4D97-AF65-F5344CB8AC3E}">
        <p14:creationId xmlns:p14="http://schemas.microsoft.com/office/powerpoint/2010/main" val="959997301"/>
      </p:ext>
    </p:extLst>
  </p:cSld>
  <p:clrMap bg1="lt1" tx1="dk1" bg2="lt2" tx2="dk2" accent1="accent1" accent2="accent2" accent3="accent3" accent4="accent4" accent5="accent5" accent6="accent6" hlink="hlink" folHlink="folHlink"/>
  <p:notesStyle>
    <a:lvl1pPr marL="0" algn="l" defTabSz="914370" rtl="0" eaLnBrk="1" latinLnBrk="0" hangingPunct="1">
      <a:defRPr sz="1200" kern="1200">
        <a:solidFill>
          <a:schemeClr val="tx1"/>
        </a:solidFill>
        <a:latin typeface="+mn-lt"/>
        <a:ea typeface="+mn-ea"/>
        <a:cs typeface="+mn-cs"/>
      </a:defRPr>
    </a:lvl1pPr>
    <a:lvl2pPr marL="457186" algn="l" defTabSz="914370" rtl="0" eaLnBrk="1" latinLnBrk="0" hangingPunct="1">
      <a:defRPr sz="1200" kern="1200">
        <a:solidFill>
          <a:schemeClr val="tx1"/>
        </a:solidFill>
        <a:latin typeface="+mn-lt"/>
        <a:ea typeface="+mn-ea"/>
        <a:cs typeface="+mn-cs"/>
      </a:defRPr>
    </a:lvl2pPr>
    <a:lvl3pPr marL="914370" algn="l" defTabSz="914370" rtl="0" eaLnBrk="1" latinLnBrk="0" hangingPunct="1">
      <a:defRPr sz="1200" kern="1200">
        <a:solidFill>
          <a:schemeClr val="tx1"/>
        </a:solidFill>
        <a:latin typeface="+mn-lt"/>
        <a:ea typeface="+mn-ea"/>
        <a:cs typeface="+mn-cs"/>
      </a:defRPr>
    </a:lvl3pPr>
    <a:lvl4pPr marL="1371555" algn="l" defTabSz="914370" rtl="0" eaLnBrk="1" latinLnBrk="0" hangingPunct="1">
      <a:defRPr sz="1200" kern="1200">
        <a:solidFill>
          <a:schemeClr val="tx1"/>
        </a:solidFill>
        <a:latin typeface="+mn-lt"/>
        <a:ea typeface="+mn-ea"/>
        <a:cs typeface="+mn-cs"/>
      </a:defRPr>
    </a:lvl4pPr>
    <a:lvl5pPr marL="1828738" algn="l" defTabSz="914370" rtl="0" eaLnBrk="1" latinLnBrk="0" hangingPunct="1">
      <a:defRPr sz="1200" kern="1200">
        <a:solidFill>
          <a:schemeClr val="tx1"/>
        </a:solidFill>
        <a:latin typeface="+mn-lt"/>
        <a:ea typeface="+mn-ea"/>
        <a:cs typeface="+mn-cs"/>
      </a:defRPr>
    </a:lvl5pPr>
    <a:lvl6pPr marL="2285924" algn="l" defTabSz="914370" rtl="0" eaLnBrk="1" latinLnBrk="0" hangingPunct="1">
      <a:defRPr sz="1200" kern="1200">
        <a:solidFill>
          <a:schemeClr val="tx1"/>
        </a:solidFill>
        <a:latin typeface="+mn-lt"/>
        <a:ea typeface="+mn-ea"/>
        <a:cs typeface="+mn-cs"/>
      </a:defRPr>
    </a:lvl6pPr>
    <a:lvl7pPr marL="2743108" algn="l" defTabSz="914370" rtl="0" eaLnBrk="1" latinLnBrk="0" hangingPunct="1">
      <a:defRPr sz="1200" kern="1200">
        <a:solidFill>
          <a:schemeClr val="tx1"/>
        </a:solidFill>
        <a:latin typeface="+mn-lt"/>
        <a:ea typeface="+mn-ea"/>
        <a:cs typeface="+mn-cs"/>
      </a:defRPr>
    </a:lvl7pPr>
    <a:lvl8pPr marL="3200293" algn="l" defTabSz="914370" rtl="0" eaLnBrk="1" latinLnBrk="0" hangingPunct="1">
      <a:defRPr sz="1200" kern="1200">
        <a:solidFill>
          <a:schemeClr val="tx1"/>
        </a:solidFill>
        <a:latin typeface="+mn-lt"/>
        <a:ea typeface="+mn-ea"/>
        <a:cs typeface="+mn-cs"/>
      </a:defRPr>
    </a:lvl8pPr>
    <a:lvl9pPr marL="3657478" algn="l" defTabSz="91437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baike.baidu.com/item/%E5%B9%B6%E8%A1%8C%E8%AE%A1%E7%AE%97"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baike.baidu.com/item/GPU"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baike.baidu.com/item/%E5%B9%B6%E8%A1%8C%E8%AE%A1%E7%AE%97"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baike.baidu.com/item/GPU"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lang="zh-CN" altLang="en-US" dirty="0"/>
              <a:t>老师们上午好，我是</a:t>
            </a:r>
            <a:r>
              <a:rPr lang="en-US" altLang="zh-CN" dirty="0" err="1"/>
              <a:t>GmStar</a:t>
            </a:r>
            <a:r>
              <a:rPr lang="zh-CN" altLang="en-US" dirty="0"/>
              <a:t>成员蔡洤朴，这是我们的另一位成员武永兴。我们本次作品赛的项目为面向国密算法中的</a:t>
            </a:r>
            <a:r>
              <a:rPr lang="en-US" altLang="zh-CN" dirty="0"/>
              <a:t>SM2/3/4</a:t>
            </a:r>
            <a:r>
              <a:rPr lang="zh-CN" altLang="en-US" dirty="0"/>
              <a:t>的软件高性能实现及应用</a:t>
            </a:r>
            <a:endParaRPr lang="en-US" altLang="zh-CN" dirty="0"/>
          </a:p>
        </p:txBody>
      </p:sp>
      <p:sp>
        <p:nvSpPr>
          <p:cNvPr id="4" name="灯片编号占位符 3"/>
          <p:cNvSpPr>
            <a:spLocks noGrp="1"/>
          </p:cNvSpPr>
          <p:nvPr>
            <p:ph type="sldNum" sz="quarter" idx="10"/>
          </p:nvPr>
        </p:nvSpPr>
        <p:spPr/>
        <p:txBody>
          <a:bodyPr/>
          <a:lstStyle/>
          <a:p>
            <a:fld id="{1290860D-ED1B-BC4A-9E8E-134D4E408F0F}" type="slidenum">
              <a:rPr kumimoji="1" lang="zh-CN" altLang="en-US" smtClean="0"/>
              <a:t>1</a:t>
            </a:fld>
            <a:endParaRPr kumimoji="1" lang="zh-CN" altLang="en-US"/>
          </a:p>
        </p:txBody>
      </p:sp>
    </p:spTree>
    <p:extLst>
      <p:ext uri="{BB962C8B-B14F-4D97-AF65-F5344CB8AC3E}">
        <p14:creationId xmlns:p14="http://schemas.microsoft.com/office/powerpoint/2010/main" val="3773033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而我们将通过下述的方案来实现国密算法的高性能计算。</a:t>
            </a:r>
            <a:endParaRPr lang="en-US" altLang="zh-CN" dirty="0"/>
          </a:p>
          <a:p>
            <a:r>
              <a:rPr lang="en-US" altLang="zh-CN" dirty="0"/>
              <a:t>Intel AVX</a:t>
            </a:r>
            <a:r>
              <a:rPr lang="zh-CN" altLang="en-US" dirty="0"/>
              <a:t>指令加速：</a:t>
            </a:r>
            <a:endParaRPr lang="en-US" altLang="zh-CN" dirty="0"/>
          </a:p>
          <a:p>
            <a:r>
              <a:rPr lang="en-US" altLang="zh-CN" dirty="0">
                <a:solidFill>
                  <a:srgbClr val="FFFF00"/>
                </a:solidFill>
              </a:rPr>
              <a:t>	</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都有一个基本的指令集，比如说目前英特尔和</a:t>
            </a:r>
            <a:r>
              <a:rPr lang="en-US" altLang="zh-CN" sz="1200" b="0" i="0" kern="1200" dirty="0">
                <a:solidFill>
                  <a:schemeClr val="tx1"/>
                </a:solidFill>
                <a:effectLst/>
                <a:latin typeface="+mn-lt"/>
                <a:ea typeface="+mn-ea"/>
                <a:cs typeface="+mn-cs"/>
              </a:rPr>
              <a:t>AMD</a:t>
            </a:r>
            <a:r>
              <a:rPr lang="zh-CN" altLang="en-US" sz="1200" b="0" i="0" kern="1200" dirty="0">
                <a:solidFill>
                  <a:schemeClr val="tx1"/>
                </a:solidFill>
                <a:effectLst/>
                <a:latin typeface="+mn-lt"/>
                <a:ea typeface="+mn-ea"/>
                <a:cs typeface="+mn-cs"/>
              </a:rPr>
              <a:t>的绝大部分处理器都使用的是</a:t>
            </a:r>
            <a:r>
              <a:rPr lang="en-US" altLang="zh-CN" sz="1200" b="0" i="0" kern="1200" dirty="0">
                <a:solidFill>
                  <a:schemeClr val="tx1"/>
                </a:solidFill>
                <a:effectLst/>
                <a:latin typeface="+mn-lt"/>
                <a:ea typeface="+mn-ea"/>
                <a:cs typeface="+mn-cs"/>
              </a:rPr>
              <a:t>X86</a:t>
            </a:r>
            <a:r>
              <a:rPr lang="zh-CN" altLang="en-US" sz="1200" b="0" i="0" kern="1200" dirty="0">
                <a:solidFill>
                  <a:schemeClr val="tx1"/>
                </a:solidFill>
                <a:effectLst/>
                <a:latin typeface="+mn-lt"/>
                <a:ea typeface="+mn-ea"/>
                <a:cs typeface="+mn-cs"/>
              </a:rPr>
              <a:t>指令集，因为它们都源自于</a:t>
            </a:r>
            <a:r>
              <a:rPr lang="en-US" altLang="zh-CN" sz="1200" b="0" i="0" kern="1200" dirty="0">
                <a:solidFill>
                  <a:schemeClr val="tx1"/>
                </a:solidFill>
                <a:effectLst/>
                <a:latin typeface="+mn-lt"/>
                <a:ea typeface="+mn-ea"/>
                <a:cs typeface="+mn-cs"/>
              </a:rPr>
              <a:t>X86</a:t>
            </a:r>
            <a:r>
              <a:rPr lang="zh-CN" altLang="en-US" sz="1200" b="0" i="0" kern="1200" dirty="0">
                <a:solidFill>
                  <a:schemeClr val="tx1"/>
                </a:solidFill>
                <a:effectLst/>
                <a:latin typeface="+mn-lt"/>
                <a:ea typeface="+mn-ea"/>
                <a:cs typeface="+mn-cs"/>
              </a:rPr>
              <a:t>架构。但无论</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有多快，</a:t>
            </a:r>
            <a:r>
              <a:rPr lang="en-US" altLang="zh-CN" sz="1200" b="0" i="0" kern="1200" dirty="0">
                <a:solidFill>
                  <a:schemeClr val="tx1"/>
                </a:solidFill>
                <a:effectLst/>
                <a:latin typeface="+mn-lt"/>
                <a:ea typeface="+mn-ea"/>
                <a:cs typeface="+mn-cs"/>
              </a:rPr>
              <a:t>X86</a:t>
            </a:r>
            <a:r>
              <a:rPr lang="zh-CN" altLang="en-US" sz="1200" b="0" i="0" kern="1200" dirty="0">
                <a:solidFill>
                  <a:schemeClr val="tx1"/>
                </a:solidFill>
                <a:effectLst/>
                <a:latin typeface="+mn-lt"/>
                <a:ea typeface="+mn-ea"/>
                <a:cs typeface="+mn-cs"/>
              </a:rPr>
              <a:t>指令也只能一次处理一个数据，这样效率就很低下，毕竟在很多应用中，数据都是成组出现的，比如一个点的坐标（</a:t>
            </a:r>
            <a:r>
              <a:rPr lang="en-US" altLang="zh-CN" sz="1200" b="0" i="0" kern="1200" dirty="0">
                <a:solidFill>
                  <a:schemeClr val="tx1"/>
                </a:solidFill>
                <a:effectLst/>
                <a:latin typeface="+mn-lt"/>
                <a:ea typeface="+mn-ea"/>
                <a:cs typeface="+mn-cs"/>
              </a:rPr>
              <a:t>XYZ</a:t>
            </a:r>
            <a:r>
              <a:rPr lang="zh-CN" altLang="en-US" sz="1200" b="0" i="0" kern="1200" dirty="0">
                <a:solidFill>
                  <a:schemeClr val="tx1"/>
                </a:solidFill>
                <a:effectLst/>
                <a:latin typeface="+mn-lt"/>
                <a:ea typeface="+mn-ea"/>
                <a:cs typeface="+mn-cs"/>
              </a:rPr>
              <a:t>）和颜色（</a:t>
            </a:r>
            <a:r>
              <a:rPr lang="en-US" altLang="zh-CN" sz="1200" b="0" i="0" kern="1200" dirty="0">
                <a:solidFill>
                  <a:schemeClr val="tx1"/>
                </a:solidFill>
                <a:effectLst/>
                <a:latin typeface="+mn-lt"/>
                <a:ea typeface="+mn-ea"/>
                <a:cs typeface="+mn-cs"/>
              </a:rPr>
              <a:t>RGB</a:t>
            </a:r>
            <a:r>
              <a:rPr lang="zh-CN" altLang="en-US" sz="1200" b="0" i="0" kern="1200" dirty="0">
                <a:solidFill>
                  <a:schemeClr val="tx1"/>
                </a:solidFill>
                <a:effectLst/>
                <a:latin typeface="+mn-lt"/>
                <a:ea typeface="+mn-ea"/>
                <a:cs typeface="+mn-cs"/>
              </a:rPr>
              <a:t>）、多声道音频等。为了提高</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在某些方面的性能，就必须增加一些特殊的指令满足时代进步的需求，这些新增的指令就构成了扩展指令集。</a:t>
            </a:r>
            <a:r>
              <a:rPr lang="zh-CN" altLang="en-US" dirty="0">
                <a:solidFill>
                  <a:srgbClr val="FFFF00"/>
                </a:solidFill>
              </a:rPr>
              <a:t>通过使用</a:t>
            </a:r>
            <a:r>
              <a:rPr lang="en-US" altLang="zh-CN" dirty="0">
                <a:solidFill>
                  <a:srgbClr val="FFFF00"/>
                </a:solidFill>
              </a:rPr>
              <a:t>Intel</a:t>
            </a:r>
            <a:r>
              <a:rPr lang="zh-CN" altLang="en-US" dirty="0">
                <a:solidFill>
                  <a:srgbClr val="FFFF00"/>
                </a:solidFill>
              </a:rPr>
              <a:t>提供对的超长寄存器（</a:t>
            </a:r>
            <a:r>
              <a:rPr lang="en-US" altLang="zh-CN" dirty="0" err="1">
                <a:solidFill>
                  <a:srgbClr val="FFFF00"/>
                </a:solidFill>
              </a:rPr>
              <a:t>xmm</a:t>
            </a:r>
            <a:r>
              <a:rPr lang="zh-CN" altLang="en-US" dirty="0">
                <a:solidFill>
                  <a:srgbClr val="FFFF00"/>
                </a:solidFill>
              </a:rPr>
              <a:t>）实现</a:t>
            </a:r>
            <a:r>
              <a:rPr lang="zh-CN" altLang="en-US" sz="1200" b="0" i="0" kern="1200" dirty="0">
                <a:solidFill>
                  <a:srgbClr val="FFFF00"/>
                </a:solidFill>
                <a:effectLst/>
                <a:latin typeface="+mn-lt"/>
                <a:ea typeface="+mn-ea"/>
                <a:cs typeface="+mn-cs"/>
              </a:rPr>
              <a:t>单指令多数据 </a:t>
            </a:r>
            <a:r>
              <a:rPr lang="en-US" altLang="zh-CN" sz="1200" b="0" i="0" kern="1200" dirty="0">
                <a:solidFill>
                  <a:srgbClr val="FFFF00"/>
                </a:solidFill>
                <a:effectLst/>
                <a:latin typeface="+mn-lt"/>
                <a:ea typeface="+mn-ea"/>
                <a:cs typeface="+mn-cs"/>
              </a:rPr>
              <a:t>(SIMD) </a:t>
            </a:r>
            <a:r>
              <a:rPr lang="zh-CN" altLang="en-US" sz="1200" b="0" i="0" kern="1200" dirty="0">
                <a:solidFill>
                  <a:srgbClr val="FFFF00"/>
                </a:solidFill>
                <a:effectLst/>
                <a:latin typeface="+mn-lt"/>
                <a:ea typeface="+mn-ea"/>
                <a:cs typeface="+mn-cs"/>
              </a:rPr>
              <a:t>操作，从而实现多个块的同时计算。</a:t>
            </a:r>
            <a:endParaRPr lang="en-US" altLang="zh-CN" sz="1200" b="0" i="0" kern="1200" dirty="0">
              <a:solidFill>
                <a:srgbClr val="FFFF00"/>
              </a:solidFill>
              <a:effectLst/>
              <a:latin typeface="+mn-lt"/>
              <a:ea typeface="+mn-ea"/>
              <a:cs typeface="+mn-cs"/>
            </a:endParaRPr>
          </a:p>
          <a:p>
            <a:r>
              <a:rPr lang="en-US" altLang="zh-CN" sz="1200" b="0" i="0" kern="1200" dirty="0">
                <a:solidFill>
                  <a:schemeClr val="tx1"/>
                </a:solidFill>
                <a:effectLst/>
                <a:latin typeface="+mn-lt"/>
                <a:ea typeface="+mn-ea"/>
                <a:cs typeface="+mn-cs"/>
              </a:rPr>
              <a:t>GPU CUDA</a:t>
            </a:r>
            <a:r>
              <a:rPr lang="zh-CN" altLang="en-US" sz="1200" b="0" i="0" kern="1200" dirty="0">
                <a:solidFill>
                  <a:schemeClr val="tx1"/>
                </a:solidFill>
                <a:effectLst/>
                <a:latin typeface="+mn-lt"/>
                <a:ea typeface="+mn-ea"/>
                <a:cs typeface="+mn-cs"/>
              </a:rPr>
              <a:t>加速：</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	CUDA™</a:t>
            </a:r>
            <a:r>
              <a:rPr lang="zh-CN" altLang="en-US" sz="1200" b="0" i="0" kern="1200" dirty="0">
                <a:solidFill>
                  <a:schemeClr val="tx1"/>
                </a:solidFill>
                <a:effectLst/>
                <a:latin typeface="+mn-lt"/>
                <a:ea typeface="+mn-ea"/>
                <a:cs typeface="+mn-cs"/>
              </a:rPr>
              <a:t>是一种由</a:t>
            </a:r>
            <a:r>
              <a:rPr lang="en-US" altLang="zh-CN" sz="1200" b="0" i="0" kern="1200" dirty="0">
                <a:solidFill>
                  <a:schemeClr val="tx1"/>
                </a:solidFill>
                <a:effectLst/>
                <a:latin typeface="+mn-lt"/>
                <a:ea typeface="+mn-ea"/>
                <a:cs typeface="+mn-cs"/>
              </a:rPr>
              <a:t>NVIDIA</a:t>
            </a:r>
            <a:r>
              <a:rPr lang="zh-CN" altLang="en-US" sz="1200" b="0" i="0" kern="1200" dirty="0">
                <a:solidFill>
                  <a:schemeClr val="tx1"/>
                </a:solidFill>
                <a:effectLst/>
                <a:latin typeface="+mn-lt"/>
                <a:ea typeface="+mn-ea"/>
                <a:cs typeface="+mn-cs"/>
              </a:rPr>
              <a:t>推出的通用</a:t>
            </a:r>
            <a:r>
              <a:rPr lang="zh-CN" altLang="en-US" sz="1200" b="0" i="0" u="none" strike="noStrike" kern="1200" dirty="0">
                <a:solidFill>
                  <a:schemeClr val="tx1"/>
                </a:solidFill>
                <a:effectLst/>
                <a:latin typeface="+mn-lt"/>
                <a:ea typeface="+mn-ea"/>
                <a:cs typeface="+mn-cs"/>
                <a:hlinkClick r:id="rId3"/>
              </a:rPr>
              <a:t>并行计算</a:t>
            </a:r>
            <a:r>
              <a:rPr lang="zh-CN" altLang="en-US" sz="1200" b="0" i="0" kern="1200" dirty="0">
                <a:solidFill>
                  <a:schemeClr val="tx1"/>
                </a:solidFill>
                <a:effectLst/>
                <a:latin typeface="+mn-lt"/>
                <a:ea typeface="+mn-ea"/>
                <a:cs typeface="+mn-cs"/>
              </a:rPr>
              <a:t>架构，该架构使</a:t>
            </a:r>
            <a:r>
              <a:rPr lang="en-US" altLang="zh-CN" sz="1200" b="0" i="0" u="none" strike="noStrike" kern="1200" dirty="0">
                <a:solidFill>
                  <a:schemeClr val="tx1"/>
                </a:solidFill>
                <a:effectLst/>
                <a:latin typeface="+mn-lt"/>
                <a:ea typeface="+mn-ea"/>
                <a:cs typeface="+mn-cs"/>
                <a:hlinkClick r:id="rId4"/>
              </a:rPr>
              <a:t>GPU</a:t>
            </a:r>
            <a:r>
              <a:rPr lang="zh-CN" altLang="en-US" sz="1200" b="0" i="0" kern="1200" dirty="0">
                <a:solidFill>
                  <a:schemeClr val="tx1"/>
                </a:solidFill>
                <a:effectLst/>
                <a:latin typeface="+mn-lt"/>
                <a:ea typeface="+mn-ea"/>
                <a:cs typeface="+mn-cs"/>
              </a:rPr>
              <a:t>能够解决复杂的计算问题。 通过</a:t>
            </a:r>
            <a:r>
              <a:rPr lang="en-US" altLang="zh-CN" sz="1200" b="0" i="0" kern="1200" dirty="0">
                <a:solidFill>
                  <a:schemeClr val="tx1"/>
                </a:solidFill>
                <a:effectLst/>
                <a:latin typeface="+mn-lt"/>
                <a:ea typeface="+mn-ea"/>
                <a:cs typeface="+mn-cs"/>
              </a:rPr>
              <a:t>GPU</a:t>
            </a:r>
            <a:r>
              <a:rPr lang="zh-CN" altLang="en-US" sz="1200" b="0" i="0" kern="1200" dirty="0">
                <a:solidFill>
                  <a:schemeClr val="tx1"/>
                </a:solidFill>
                <a:effectLst/>
                <a:latin typeface="+mn-lt"/>
                <a:ea typeface="+mn-ea"/>
                <a:cs typeface="+mn-cs"/>
              </a:rPr>
              <a:t>多线程并行计算，所编写出的程序就可以在支持</a:t>
            </a:r>
            <a:r>
              <a:rPr lang="en-US" altLang="zh-CN" sz="1200" b="0" i="0" kern="1200" dirty="0">
                <a:solidFill>
                  <a:schemeClr val="tx1"/>
                </a:solidFill>
                <a:effectLst/>
                <a:latin typeface="+mn-lt"/>
                <a:ea typeface="+mn-ea"/>
                <a:cs typeface="+mn-cs"/>
              </a:rPr>
              <a:t>CUDA™</a:t>
            </a:r>
            <a:r>
              <a:rPr lang="zh-CN" altLang="en-US" sz="1200" b="0" i="0" kern="1200" dirty="0">
                <a:solidFill>
                  <a:schemeClr val="tx1"/>
                </a:solidFill>
                <a:effectLst/>
                <a:latin typeface="+mn-lt"/>
                <a:ea typeface="+mn-ea"/>
                <a:cs typeface="+mn-cs"/>
              </a:rPr>
              <a:t>的处理器上以超高性能运行。</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从目前我们实现的</a:t>
            </a:r>
            <a:r>
              <a:rPr lang="en-US" altLang="zh-CN" sz="1200" b="0" i="0" kern="1200" dirty="0">
                <a:solidFill>
                  <a:schemeClr val="tx1"/>
                </a:solidFill>
                <a:effectLst/>
                <a:latin typeface="+mn-lt"/>
                <a:ea typeface="+mn-ea"/>
                <a:cs typeface="+mn-cs"/>
              </a:rPr>
              <a:t>SM4</a:t>
            </a:r>
            <a:r>
              <a:rPr lang="zh-CN" altLang="en-US" sz="1200" b="0" i="0" kern="1200" dirty="0">
                <a:solidFill>
                  <a:schemeClr val="tx1"/>
                </a:solidFill>
                <a:effectLst/>
                <a:latin typeface="+mn-lt"/>
                <a:ea typeface="+mn-ea"/>
                <a:cs typeface="+mn-cs"/>
              </a:rPr>
              <a:t>算法来看，其中内存静态加速支持所有分组加密模式，</a:t>
            </a:r>
            <a:r>
              <a:rPr lang="en-US" altLang="zh-CN" sz="1200" b="0" i="0" kern="1200" dirty="0">
                <a:solidFill>
                  <a:schemeClr val="tx1"/>
                </a:solidFill>
                <a:effectLst/>
                <a:latin typeface="+mn-lt"/>
                <a:ea typeface="+mn-ea"/>
                <a:cs typeface="+mn-cs"/>
              </a:rPr>
              <a:t>AVX</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GPU</a:t>
            </a:r>
            <a:r>
              <a:rPr lang="zh-CN" altLang="en-US" sz="1200" b="0" i="0" kern="1200" dirty="0">
                <a:solidFill>
                  <a:schemeClr val="tx1"/>
                </a:solidFill>
                <a:effectLst/>
                <a:latin typeface="+mn-lt"/>
                <a:ea typeface="+mn-ea"/>
                <a:cs typeface="+mn-cs"/>
              </a:rPr>
              <a:t>加速支持</a:t>
            </a:r>
            <a:r>
              <a:rPr lang="en-US" altLang="zh-CN" sz="1200" b="0" i="0" kern="1200" dirty="0">
                <a:solidFill>
                  <a:schemeClr val="tx1"/>
                </a:solidFill>
                <a:effectLst/>
                <a:latin typeface="+mn-lt"/>
                <a:ea typeface="+mn-ea"/>
                <a:cs typeface="+mn-cs"/>
              </a:rPr>
              <a:t>ECB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CTR</a:t>
            </a:r>
            <a:r>
              <a:rPr lang="zh-CN" altLang="en-US" sz="1200" b="0" i="0" kern="1200" dirty="0">
                <a:solidFill>
                  <a:schemeClr val="tx1"/>
                </a:solidFill>
                <a:effectLst/>
                <a:latin typeface="+mn-lt"/>
                <a:ea typeface="+mn-ea"/>
                <a:cs typeface="+mn-cs"/>
              </a:rPr>
              <a:t>加解密、</a:t>
            </a:r>
            <a:r>
              <a:rPr lang="en-US" altLang="zh-CN" sz="1200" b="0" i="0" kern="1200" dirty="0">
                <a:solidFill>
                  <a:schemeClr val="tx1"/>
                </a:solidFill>
                <a:effectLst/>
                <a:latin typeface="+mn-lt"/>
                <a:ea typeface="+mn-ea"/>
                <a:cs typeface="+mn-cs"/>
              </a:rPr>
              <a:t>CBC</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OFB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CFB</a:t>
            </a:r>
            <a:r>
              <a:rPr lang="zh-CN" altLang="en-US" sz="1200" b="0" i="0" kern="1200" dirty="0">
                <a:solidFill>
                  <a:schemeClr val="tx1"/>
                </a:solidFill>
                <a:effectLst/>
                <a:latin typeface="+mn-lt"/>
                <a:ea typeface="+mn-ea"/>
                <a:cs typeface="+mn-cs"/>
              </a:rPr>
              <a:t>解密</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1290860D-ED1B-BC4A-9E8E-134D4E408F0F}" type="slidenum">
              <a:rPr kumimoji="1" lang="zh-CN" altLang="en-US" smtClean="0"/>
              <a:t>10</a:t>
            </a:fld>
            <a:endParaRPr kumimoji="1" lang="zh-CN" altLang="en-US"/>
          </a:p>
        </p:txBody>
      </p:sp>
    </p:spTree>
    <p:extLst>
      <p:ext uri="{BB962C8B-B14F-4D97-AF65-F5344CB8AC3E}">
        <p14:creationId xmlns:p14="http://schemas.microsoft.com/office/powerpoint/2010/main" val="2784267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而我们将通过下述的方案来实现国密算法的高性能计算。</a:t>
            </a:r>
            <a:endParaRPr lang="en-US" altLang="zh-CN" dirty="0"/>
          </a:p>
          <a:p>
            <a:r>
              <a:rPr lang="en-US" altLang="zh-CN" sz="1200" b="0" i="0" kern="1200">
                <a:solidFill>
                  <a:schemeClr val="tx1"/>
                </a:solidFill>
                <a:effectLst/>
                <a:latin typeface="+mn-lt"/>
                <a:ea typeface="+mn-ea"/>
                <a:cs typeface="+mn-cs"/>
              </a:rPr>
              <a:t>GPU </a:t>
            </a:r>
            <a:r>
              <a:rPr lang="en-US" altLang="zh-CN" sz="1200" b="0" i="0" kern="1200" dirty="0">
                <a:solidFill>
                  <a:schemeClr val="tx1"/>
                </a:solidFill>
                <a:effectLst/>
                <a:latin typeface="+mn-lt"/>
                <a:ea typeface="+mn-ea"/>
                <a:cs typeface="+mn-cs"/>
              </a:rPr>
              <a:t>CUDA</a:t>
            </a:r>
            <a:r>
              <a:rPr lang="zh-CN" altLang="en-US" sz="1200" b="0" i="0" kern="1200" dirty="0">
                <a:solidFill>
                  <a:schemeClr val="tx1"/>
                </a:solidFill>
                <a:effectLst/>
                <a:latin typeface="+mn-lt"/>
                <a:ea typeface="+mn-ea"/>
                <a:cs typeface="+mn-cs"/>
              </a:rPr>
              <a:t>加速：</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	CUDA™</a:t>
            </a:r>
            <a:r>
              <a:rPr lang="zh-CN" altLang="en-US" sz="1200" b="0" i="0" kern="1200" dirty="0">
                <a:solidFill>
                  <a:schemeClr val="tx1"/>
                </a:solidFill>
                <a:effectLst/>
                <a:latin typeface="+mn-lt"/>
                <a:ea typeface="+mn-ea"/>
                <a:cs typeface="+mn-cs"/>
              </a:rPr>
              <a:t>是一种由</a:t>
            </a:r>
            <a:r>
              <a:rPr lang="en-US" altLang="zh-CN" sz="1200" b="0" i="0" kern="1200" dirty="0">
                <a:solidFill>
                  <a:schemeClr val="tx1"/>
                </a:solidFill>
                <a:effectLst/>
                <a:latin typeface="+mn-lt"/>
                <a:ea typeface="+mn-ea"/>
                <a:cs typeface="+mn-cs"/>
              </a:rPr>
              <a:t>NVIDIA</a:t>
            </a:r>
            <a:r>
              <a:rPr lang="zh-CN" altLang="en-US" sz="1200" b="0" i="0" kern="1200" dirty="0">
                <a:solidFill>
                  <a:schemeClr val="tx1"/>
                </a:solidFill>
                <a:effectLst/>
                <a:latin typeface="+mn-lt"/>
                <a:ea typeface="+mn-ea"/>
                <a:cs typeface="+mn-cs"/>
              </a:rPr>
              <a:t>推出的通用</a:t>
            </a:r>
            <a:r>
              <a:rPr lang="zh-CN" altLang="en-US" sz="1200" b="0" i="0" u="none" strike="noStrike" kern="1200" dirty="0">
                <a:solidFill>
                  <a:schemeClr val="tx1"/>
                </a:solidFill>
                <a:effectLst/>
                <a:latin typeface="+mn-lt"/>
                <a:ea typeface="+mn-ea"/>
                <a:cs typeface="+mn-cs"/>
                <a:hlinkClick r:id="rId3"/>
              </a:rPr>
              <a:t>并行计算</a:t>
            </a:r>
            <a:r>
              <a:rPr lang="zh-CN" altLang="en-US" sz="1200" b="0" i="0" kern="1200" dirty="0">
                <a:solidFill>
                  <a:schemeClr val="tx1"/>
                </a:solidFill>
                <a:effectLst/>
                <a:latin typeface="+mn-lt"/>
                <a:ea typeface="+mn-ea"/>
                <a:cs typeface="+mn-cs"/>
              </a:rPr>
              <a:t>架构，该架构使</a:t>
            </a:r>
            <a:r>
              <a:rPr lang="en-US" altLang="zh-CN" sz="1200" b="0" i="0" u="none" strike="noStrike" kern="1200" dirty="0">
                <a:solidFill>
                  <a:schemeClr val="tx1"/>
                </a:solidFill>
                <a:effectLst/>
                <a:latin typeface="+mn-lt"/>
                <a:ea typeface="+mn-ea"/>
                <a:cs typeface="+mn-cs"/>
                <a:hlinkClick r:id="rId4"/>
              </a:rPr>
              <a:t>GPU</a:t>
            </a:r>
            <a:r>
              <a:rPr lang="zh-CN" altLang="en-US" sz="1200" b="0" i="0" kern="1200" dirty="0">
                <a:solidFill>
                  <a:schemeClr val="tx1"/>
                </a:solidFill>
                <a:effectLst/>
                <a:latin typeface="+mn-lt"/>
                <a:ea typeface="+mn-ea"/>
                <a:cs typeface="+mn-cs"/>
              </a:rPr>
              <a:t>能够解决复杂的计算问题。 通过</a:t>
            </a:r>
            <a:r>
              <a:rPr lang="en-US" altLang="zh-CN" sz="1200" b="0" i="0" kern="1200" dirty="0">
                <a:solidFill>
                  <a:schemeClr val="tx1"/>
                </a:solidFill>
                <a:effectLst/>
                <a:latin typeface="+mn-lt"/>
                <a:ea typeface="+mn-ea"/>
                <a:cs typeface="+mn-cs"/>
              </a:rPr>
              <a:t>GPU</a:t>
            </a:r>
            <a:r>
              <a:rPr lang="zh-CN" altLang="en-US" sz="1200" b="0" i="0" kern="1200" dirty="0">
                <a:solidFill>
                  <a:schemeClr val="tx1"/>
                </a:solidFill>
                <a:effectLst/>
                <a:latin typeface="+mn-lt"/>
                <a:ea typeface="+mn-ea"/>
                <a:cs typeface="+mn-cs"/>
              </a:rPr>
              <a:t>多线程并行计算，所编写出的程序就可以在支持</a:t>
            </a:r>
            <a:r>
              <a:rPr lang="en-US" altLang="zh-CN" sz="1200" b="0" i="0" kern="1200" dirty="0">
                <a:solidFill>
                  <a:schemeClr val="tx1"/>
                </a:solidFill>
                <a:effectLst/>
                <a:latin typeface="+mn-lt"/>
                <a:ea typeface="+mn-ea"/>
                <a:cs typeface="+mn-cs"/>
              </a:rPr>
              <a:t>CUDA™</a:t>
            </a:r>
            <a:r>
              <a:rPr lang="zh-CN" altLang="en-US" sz="1200" b="0" i="0" kern="1200" dirty="0">
                <a:solidFill>
                  <a:schemeClr val="tx1"/>
                </a:solidFill>
                <a:effectLst/>
                <a:latin typeface="+mn-lt"/>
                <a:ea typeface="+mn-ea"/>
                <a:cs typeface="+mn-cs"/>
              </a:rPr>
              <a:t>的处理器上以超高性能运行。</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从目前我们实现的</a:t>
            </a:r>
            <a:r>
              <a:rPr lang="en-US" altLang="zh-CN" sz="1200" b="0" i="0" kern="1200" dirty="0">
                <a:solidFill>
                  <a:schemeClr val="tx1"/>
                </a:solidFill>
                <a:effectLst/>
                <a:latin typeface="+mn-lt"/>
                <a:ea typeface="+mn-ea"/>
                <a:cs typeface="+mn-cs"/>
              </a:rPr>
              <a:t>SM4</a:t>
            </a:r>
            <a:r>
              <a:rPr lang="zh-CN" altLang="en-US" sz="1200" b="0" i="0" kern="1200" dirty="0">
                <a:solidFill>
                  <a:schemeClr val="tx1"/>
                </a:solidFill>
                <a:effectLst/>
                <a:latin typeface="+mn-lt"/>
                <a:ea typeface="+mn-ea"/>
                <a:cs typeface="+mn-cs"/>
              </a:rPr>
              <a:t>算法来看，其中内存静态加速支持所有分组加密模式，</a:t>
            </a:r>
            <a:r>
              <a:rPr lang="en-US" altLang="zh-CN" sz="1200" b="0" i="0" kern="1200" dirty="0">
                <a:solidFill>
                  <a:schemeClr val="tx1"/>
                </a:solidFill>
                <a:effectLst/>
                <a:latin typeface="+mn-lt"/>
                <a:ea typeface="+mn-ea"/>
                <a:cs typeface="+mn-cs"/>
              </a:rPr>
              <a:t>AVX</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GPU</a:t>
            </a:r>
            <a:r>
              <a:rPr lang="zh-CN" altLang="en-US" sz="1200" b="0" i="0" kern="1200" dirty="0">
                <a:solidFill>
                  <a:schemeClr val="tx1"/>
                </a:solidFill>
                <a:effectLst/>
                <a:latin typeface="+mn-lt"/>
                <a:ea typeface="+mn-ea"/>
                <a:cs typeface="+mn-cs"/>
              </a:rPr>
              <a:t>加速支持</a:t>
            </a:r>
            <a:r>
              <a:rPr lang="en-US" altLang="zh-CN" sz="1200" b="0" i="0" kern="1200" dirty="0">
                <a:solidFill>
                  <a:schemeClr val="tx1"/>
                </a:solidFill>
                <a:effectLst/>
                <a:latin typeface="+mn-lt"/>
                <a:ea typeface="+mn-ea"/>
                <a:cs typeface="+mn-cs"/>
              </a:rPr>
              <a:t>ECB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CTR</a:t>
            </a:r>
            <a:r>
              <a:rPr lang="zh-CN" altLang="en-US" sz="1200" b="0" i="0" kern="1200" dirty="0">
                <a:solidFill>
                  <a:schemeClr val="tx1"/>
                </a:solidFill>
                <a:effectLst/>
                <a:latin typeface="+mn-lt"/>
                <a:ea typeface="+mn-ea"/>
                <a:cs typeface="+mn-cs"/>
              </a:rPr>
              <a:t>加解密、</a:t>
            </a:r>
            <a:r>
              <a:rPr lang="en-US" altLang="zh-CN" sz="1200" b="0" i="0" kern="1200" dirty="0">
                <a:solidFill>
                  <a:schemeClr val="tx1"/>
                </a:solidFill>
                <a:effectLst/>
                <a:latin typeface="+mn-lt"/>
                <a:ea typeface="+mn-ea"/>
                <a:cs typeface="+mn-cs"/>
              </a:rPr>
              <a:t>CBC</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OFB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CFB</a:t>
            </a:r>
            <a:r>
              <a:rPr lang="zh-CN" altLang="en-US" sz="1200" b="0" i="0" kern="1200" dirty="0">
                <a:solidFill>
                  <a:schemeClr val="tx1"/>
                </a:solidFill>
                <a:effectLst/>
                <a:latin typeface="+mn-lt"/>
                <a:ea typeface="+mn-ea"/>
                <a:cs typeface="+mn-cs"/>
              </a:rPr>
              <a:t>解密</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1290860D-ED1B-BC4A-9E8E-134D4E408F0F}" type="slidenum">
              <a:rPr kumimoji="1" lang="zh-CN" altLang="en-US" smtClean="0"/>
              <a:t>11</a:t>
            </a:fld>
            <a:endParaRPr kumimoji="1" lang="zh-CN" altLang="en-US"/>
          </a:p>
        </p:txBody>
      </p:sp>
    </p:spTree>
    <p:extLst>
      <p:ext uri="{BB962C8B-B14F-4D97-AF65-F5344CB8AC3E}">
        <p14:creationId xmlns:p14="http://schemas.microsoft.com/office/powerpoint/2010/main" val="710035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lang="zh-CN" altLang="en-US" sz="1200" dirty="0">
                <a:solidFill>
                  <a:schemeClr val="bg1"/>
                </a:solidFill>
              </a:rPr>
              <a:t>目前，我们已经在</a:t>
            </a:r>
            <a:r>
              <a:rPr lang="en-US" altLang="zh-CN" sz="1200" dirty="0">
                <a:solidFill>
                  <a:schemeClr val="bg1"/>
                </a:solidFill>
              </a:rPr>
              <a:t>SM4</a:t>
            </a:r>
            <a:r>
              <a:rPr lang="zh-CN" altLang="en-US" sz="1200" dirty="0">
                <a:solidFill>
                  <a:schemeClr val="bg1"/>
                </a:solidFill>
              </a:rPr>
              <a:t>算法上取得了阶段性的进展。我们设计的算法在</a:t>
            </a:r>
            <a:r>
              <a:rPr lang="en-US" altLang="zh-CN" sz="1200" dirty="0">
                <a:solidFill>
                  <a:schemeClr val="bg1"/>
                </a:solidFill>
              </a:rPr>
              <a:t>ECB</a:t>
            </a:r>
            <a:r>
              <a:rPr lang="zh-CN" altLang="en-US" sz="1200" dirty="0">
                <a:solidFill>
                  <a:schemeClr val="bg1"/>
                </a:solidFill>
              </a:rPr>
              <a:t>等加密模式下同市面上其他密码库相比，有着非常大的优势。</a:t>
            </a:r>
          </a:p>
          <a:p>
            <a:endParaRPr lang="zh-CN" altLang="en-US" dirty="0"/>
          </a:p>
        </p:txBody>
      </p:sp>
      <p:sp>
        <p:nvSpPr>
          <p:cNvPr id="4" name="灯片编号占位符 3"/>
          <p:cNvSpPr>
            <a:spLocks noGrp="1"/>
          </p:cNvSpPr>
          <p:nvPr>
            <p:ph type="sldNum" sz="quarter" idx="10"/>
          </p:nvPr>
        </p:nvSpPr>
        <p:spPr/>
        <p:txBody>
          <a:bodyPr/>
          <a:lstStyle/>
          <a:p>
            <a:fld id="{1290860D-ED1B-BC4A-9E8E-134D4E408F0F}" type="slidenum">
              <a:rPr kumimoji="1" lang="zh-CN" altLang="en-US" smtClean="0"/>
              <a:t>12</a:t>
            </a:fld>
            <a:endParaRPr kumimoji="1" lang="zh-CN" altLang="en-US"/>
          </a:p>
        </p:txBody>
      </p:sp>
    </p:spTree>
    <p:extLst>
      <p:ext uri="{BB962C8B-B14F-4D97-AF65-F5344CB8AC3E}">
        <p14:creationId xmlns:p14="http://schemas.microsoft.com/office/powerpoint/2010/main" val="2847752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此处我们以</a:t>
            </a:r>
            <a:r>
              <a:rPr lang="en-US" altLang="zh-CN" dirty="0" err="1"/>
              <a:t>Gmssl</a:t>
            </a:r>
            <a:r>
              <a:rPr lang="zh-CN" altLang="en-US" dirty="0"/>
              <a:t>、</a:t>
            </a:r>
            <a:r>
              <a:rPr lang="en-US" altLang="zh-CN" dirty="0" err="1"/>
              <a:t>Botan</a:t>
            </a:r>
            <a:r>
              <a:rPr lang="zh-CN" altLang="en-US" dirty="0"/>
              <a:t>、</a:t>
            </a:r>
            <a:r>
              <a:rPr lang="en-US" altLang="zh-CN" dirty="0"/>
              <a:t>Crypto++</a:t>
            </a:r>
            <a:r>
              <a:rPr lang="zh-CN" altLang="en-US" dirty="0"/>
              <a:t>为对照组，比较上述三组技术所带来的效率提升。</a:t>
            </a:r>
            <a:r>
              <a:rPr lang="en-US" altLang="zh-CN" dirty="0" err="1"/>
              <a:t>Gmssl</a:t>
            </a:r>
            <a:r>
              <a:rPr lang="zh-CN" altLang="en-US" dirty="0"/>
              <a:t>、</a:t>
            </a:r>
            <a:r>
              <a:rPr lang="en-US" altLang="zh-CN" dirty="0" err="1"/>
              <a:t>Botan</a:t>
            </a:r>
            <a:r>
              <a:rPr lang="zh-CN" altLang="en-US" dirty="0"/>
              <a:t>和</a:t>
            </a:r>
            <a:r>
              <a:rPr lang="en-US" altLang="zh-CN" dirty="0"/>
              <a:t>Crypto++</a:t>
            </a:r>
            <a:r>
              <a:rPr lang="zh-CN" altLang="en-US" dirty="0"/>
              <a:t>是当今世界上使用最为广泛的</a:t>
            </a:r>
            <a:r>
              <a:rPr lang="en-US" altLang="zh-CN" dirty="0"/>
              <a:t>3</a:t>
            </a:r>
            <a:r>
              <a:rPr lang="zh-CN" altLang="en-US" dirty="0"/>
              <a:t>个密码学库，在这副图表中以深色表示，作为对照组。在这当中尤其需要指出的是，</a:t>
            </a:r>
            <a:r>
              <a:rPr lang="en-US" altLang="zh-CN" dirty="0" err="1"/>
              <a:t>Gmssl</a:t>
            </a:r>
            <a:r>
              <a:rPr lang="zh-CN" altLang="en-US" dirty="0"/>
              <a:t>是</a:t>
            </a:r>
            <a:r>
              <a:rPr lang="en-US" altLang="zh-CN" dirty="0" err="1"/>
              <a:t>openssl</a:t>
            </a:r>
            <a:r>
              <a:rPr lang="zh-CN" altLang="en-US" dirty="0"/>
              <a:t>的一个分支是</a:t>
            </a:r>
            <a:r>
              <a:rPr lang="zh-CN" altLang="en-US" sz="1200" b="0" i="0" kern="1200" dirty="0">
                <a:solidFill>
                  <a:schemeClr val="tx1"/>
                </a:solidFill>
                <a:effectLst/>
                <a:latin typeface="+mn-lt"/>
                <a:ea typeface="+mn-ea"/>
                <a:cs typeface="+mn-cs"/>
              </a:rPr>
              <a:t>一个开源的密码工具箱，支持</a:t>
            </a:r>
            <a:r>
              <a:rPr lang="en-US" altLang="zh-CN" sz="1200" b="0" i="0" kern="1200" dirty="0">
                <a:solidFill>
                  <a:schemeClr val="tx1"/>
                </a:solidFill>
                <a:effectLst/>
                <a:latin typeface="+mn-lt"/>
                <a:ea typeface="+mn-ea"/>
                <a:cs typeface="+mn-cs"/>
              </a:rPr>
              <a:t>SM2/SM3/SM4/SM9</a:t>
            </a:r>
            <a:r>
              <a:rPr lang="zh-CN" altLang="en-US" sz="1200" b="0" i="0" kern="1200" dirty="0">
                <a:solidFill>
                  <a:schemeClr val="tx1"/>
                </a:solidFill>
                <a:effectLst/>
                <a:latin typeface="+mn-lt"/>
                <a:ea typeface="+mn-ea"/>
                <a:cs typeface="+mn-cs"/>
              </a:rPr>
              <a:t>等国密</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国家商用密码</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算法，是当今最主流的国密算法加密库。我们通过提取出其中的加密源码，再对其进行重新编译后比较其加密速度</a:t>
            </a:r>
            <a:endParaRPr lang="en-US" altLang="zh-CN" dirty="0"/>
          </a:p>
          <a:p>
            <a:r>
              <a:rPr lang="zh-CN" altLang="en-US" dirty="0"/>
              <a:t>因为不开优化情况下的加密速度差异较大，此处只比较</a:t>
            </a:r>
            <a:r>
              <a:rPr lang="en-US" altLang="zh-CN" dirty="0"/>
              <a:t>-O2 </a:t>
            </a:r>
            <a:r>
              <a:rPr lang="zh-CN" altLang="en-US" dirty="0"/>
              <a:t>优化情况下的加密速度。内存静态加速表现较好，相比于 </a:t>
            </a:r>
            <a:r>
              <a:rPr lang="en-US" altLang="zh-CN" dirty="0" err="1"/>
              <a:t>Gmssl</a:t>
            </a:r>
            <a:r>
              <a:rPr lang="en-US" altLang="zh-CN" dirty="0"/>
              <a:t> </a:t>
            </a:r>
            <a:r>
              <a:rPr lang="zh-CN" altLang="en-US" dirty="0"/>
              <a:t>快 </a:t>
            </a:r>
            <a:r>
              <a:rPr lang="en-US" altLang="zh-CN" dirty="0"/>
              <a:t>50%</a:t>
            </a:r>
            <a:r>
              <a:rPr lang="zh-CN" altLang="en-US" dirty="0"/>
              <a:t>，比 </a:t>
            </a:r>
            <a:r>
              <a:rPr lang="en-US" altLang="zh-CN" dirty="0" err="1"/>
              <a:t>Botan</a:t>
            </a:r>
            <a:r>
              <a:rPr lang="en-US" altLang="zh-CN" dirty="0"/>
              <a:t> </a:t>
            </a:r>
            <a:r>
              <a:rPr lang="zh-CN" altLang="en-US" dirty="0"/>
              <a:t>快 </a:t>
            </a:r>
            <a:r>
              <a:rPr lang="en-US" altLang="zh-CN" dirty="0"/>
              <a:t>25%</a:t>
            </a:r>
            <a:r>
              <a:rPr lang="zh-CN" altLang="en-US" dirty="0"/>
              <a:t>，比 </a:t>
            </a:r>
            <a:r>
              <a:rPr lang="en-US" altLang="zh-CN" dirty="0"/>
              <a:t>Crypto++</a:t>
            </a:r>
            <a:r>
              <a:rPr lang="zh-CN" altLang="en-US" dirty="0"/>
              <a:t>快 </a:t>
            </a:r>
            <a:r>
              <a:rPr lang="en-US" altLang="zh-CN" dirty="0"/>
              <a:t>110%</a:t>
            </a:r>
            <a:r>
              <a:rPr lang="zh-CN" altLang="en-US" dirty="0"/>
              <a:t>。而使用</a:t>
            </a:r>
            <a:r>
              <a:rPr lang="en-US" altLang="zh-CN" dirty="0"/>
              <a:t>AVX</a:t>
            </a:r>
            <a:r>
              <a:rPr lang="zh-CN" altLang="en-US" dirty="0"/>
              <a:t>加速技术，其速度上相比于三组比较组分别有</a:t>
            </a:r>
            <a:r>
              <a:rPr lang="en-US" altLang="zh-CN" dirty="0"/>
              <a:t>132%</a:t>
            </a:r>
            <a:r>
              <a:rPr lang="zh-CN" altLang="en-US" dirty="0"/>
              <a:t>、</a:t>
            </a:r>
            <a:r>
              <a:rPr lang="en-US" altLang="zh-CN" dirty="0"/>
              <a:t>94%</a:t>
            </a:r>
            <a:r>
              <a:rPr lang="zh-CN" altLang="en-US" dirty="0"/>
              <a:t>和</a:t>
            </a:r>
            <a:r>
              <a:rPr lang="en-US" altLang="zh-CN" dirty="0"/>
              <a:t>210%</a:t>
            </a:r>
            <a:r>
              <a:rPr lang="zh-CN" altLang="en-US" dirty="0"/>
              <a:t>的提升；</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1290860D-ED1B-BC4A-9E8E-134D4E408F0F}" type="slidenum">
              <a:rPr kumimoji="1" lang="zh-CN" altLang="en-US" smtClean="0"/>
              <a:t>13</a:t>
            </a:fld>
            <a:endParaRPr kumimoji="1" lang="zh-CN" altLang="en-US"/>
          </a:p>
        </p:txBody>
      </p:sp>
    </p:spTree>
    <p:extLst>
      <p:ext uri="{BB962C8B-B14F-4D97-AF65-F5344CB8AC3E}">
        <p14:creationId xmlns:p14="http://schemas.microsoft.com/office/powerpoint/2010/main" val="20082406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lang="zh-CN" altLang="en-US" dirty="0"/>
              <a:t>而使用</a:t>
            </a:r>
            <a:r>
              <a:rPr lang="en-US" altLang="zh-CN" dirty="0"/>
              <a:t>GPU</a:t>
            </a:r>
            <a:r>
              <a:rPr lang="zh-CN" altLang="en-US" dirty="0"/>
              <a:t>加速的效果则尤为明显：在我们使用</a:t>
            </a:r>
            <a:r>
              <a:rPr lang="en-US" altLang="zh-CN" dirty="0"/>
              <a:t>CUDA</a:t>
            </a:r>
            <a:r>
              <a:rPr lang="zh-CN" altLang="en-US" dirty="0"/>
              <a:t>进行</a:t>
            </a:r>
            <a:r>
              <a:rPr lang="en-US" altLang="zh-CN" dirty="0"/>
              <a:t>GPU</a:t>
            </a:r>
            <a:r>
              <a:rPr lang="zh-CN" altLang="en-US" dirty="0"/>
              <a:t>多线程计算加速后，其计算效率相比于原来密码库的实现，有着非常大的效率提升。相比于三组对照组，其在执行效率上分别有</a:t>
            </a:r>
            <a:r>
              <a:rPr lang="en-US" altLang="zh-CN" dirty="0"/>
              <a:t>83</a:t>
            </a:r>
            <a:r>
              <a:rPr lang="zh-CN" altLang="en-US" dirty="0"/>
              <a:t>倍、</a:t>
            </a:r>
            <a:r>
              <a:rPr lang="en-US" altLang="zh-CN" dirty="0"/>
              <a:t>69</a:t>
            </a:r>
            <a:r>
              <a:rPr lang="zh-CN" altLang="en-US" dirty="0"/>
              <a:t>倍和</a:t>
            </a:r>
            <a:r>
              <a:rPr lang="en-US" altLang="zh-CN" dirty="0"/>
              <a:t>112</a:t>
            </a:r>
            <a:r>
              <a:rPr lang="zh-CN" altLang="en-US" dirty="0"/>
              <a:t>倍的加密速度提升。其加密速度达到了</a:t>
            </a:r>
            <a:r>
              <a:rPr lang="en-US" altLang="zh-CN" dirty="0"/>
              <a:t>2.16Gb/s</a:t>
            </a:r>
          </a:p>
          <a:p>
            <a:endParaRPr lang="zh-CN" altLang="en-US" dirty="0"/>
          </a:p>
        </p:txBody>
      </p:sp>
      <p:sp>
        <p:nvSpPr>
          <p:cNvPr id="4" name="灯片编号占位符 3"/>
          <p:cNvSpPr>
            <a:spLocks noGrp="1"/>
          </p:cNvSpPr>
          <p:nvPr>
            <p:ph type="sldNum" sz="quarter" idx="10"/>
          </p:nvPr>
        </p:nvSpPr>
        <p:spPr/>
        <p:txBody>
          <a:bodyPr/>
          <a:lstStyle/>
          <a:p>
            <a:fld id="{1290860D-ED1B-BC4A-9E8E-134D4E408F0F}" type="slidenum">
              <a:rPr kumimoji="1" lang="zh-CN" altLang="en-US" smtClean="0"/>
              <a:t>14</a:t>
            </a:fld>
            <a:endParaRPr kumimoji="1" lang="zh-CN" altLang="en-US"/>
          </a:p>
        </p:txBody>
      </p:sp>
    </p:spTree>
    <p:extLst>
      <p:ext uri="{BB962C8B-B14F-4D97-AF65-F5344CB8AC3E}">
        <p14:creationId xmlns:p14="http://schemas.microsoft.com/office/powerpoint/2010/main" val="79229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290860D-ED1B-BC4A-9E8E-134D4E408F0F}" type="slidenum">
              <a:rPr kumimoji="1" lang="zh-CN" altLang="en-US" smtClean="0"/>
              <a:t>15</a:t>
            </a:fld>
            <a:endParaRPr kumimoji="1" lang="zh-CN" altLang="en-US"/>
          </a:p>
        </p:txBody>
      </p:sp>
    </p:spTree>
    <p:extLst>
      <p:ext uri="{BB962C8B-B14F-4D97-AF65-F5344CB8AC3E}">
        <p14:creationId xmlns:p14="http://schemas.microsoft.com/office/powerpoint/2010/main" val="2698481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当今时代，个人信息的非法收集和利用以及无处不在的数据监控给公民的信息隐私带来巨大威胁，而传统隐私权法已经跟不上时代发展的潮流。在数据资源的开发与利用成为潮流的今天，必须谨慎地设计信息隐私保护的路径，以期达到信息自由与隐私保护的平衡。而同时由于网盘数据的重要性和私密性，用户往往可能在不经意期间泄露个人的重要信息，而</a:t>
            </a:r>
            <a:r>
              <a:rPr lang="zh-CN" altLang="en-US" dirty="0"/>
              <a:t>我们所设计的是一款基于网盘隐私数据保护的加密助手，其使用我们进行优化过的国密</a:t>
            </a:r>
            <a:r>
              <a:rPr lang="en-US" altLang="zh-CN" dirty="0"/>
              <a:t>SM2/3/4</a:t>
            </a:r>
            <a:r>
              <a:rPr lang="zh-CN" altLang="en-US" dirty="0"/>
              <a:t>算法进行设计，能够有效的保护用户上传到网盘的数据。</a:t>
            </a:r>
          </a:p>
        </p:txBody>
      </p:sp>
      <p:sp>
        <p:nvSpPr>
          <p:cNvPr id="4" name="灯片编号占位符 3"/>
          <p:cNvSpPr>
            <a:spLocks noGrp="1"/>
          </p:cNvSpPr>
          <p:nvPr>
            <p:ph type="sldNum" sz="quarter" idx="10"/>
          </p:nvPr>
        </p:nvSpPr>
        <p:spPr/>
        <p:txBody>
          <a:bodyPr/>
          <a:lstStyle/>
          <a:p>
            <a:fld id="{1290860D-ED1B-BC4A-9E8E-134D4E408F0F}" type="slidenum">
              <a:rPr kumimoji="1" lang="zh-CN" altLang="en-US" smtClean="0"/>
              <a:t>16</a:t>
            </a:fld>
            <a:endParaRPr kumimoji="1" lang="zh-CN" altLang="en-US"/>
          </a:p>
        </p:txBody>
      </p:sp>
    </p:spTree>
    <p:extLst>
      <p:ext uri="{BB962C8B-B14F-4D97-AF65-F5344CB8AC3E}">
        <p14:creationId xmlns:p14="http://schemas.microsoft.com/office/powerpoint/2010/main" val="2825073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其通过新建的前端界面打开用户网盘，并使用每个文件对应生成的密钥对用户上传的文件数据、文件名和保存路径进行加密。同时，在本地储存文件</a:t>
            </a:r>
            <a:r>
              <a:rPr lang="en-US" altLang="zh-CN" dirty="0"/>
              <a:t>ID</a:t>
            </a:r>
            <a:r>
              <a:rPr lang="zh-CN" altLang="en-US" dirty="0"/>
              <a:t>和对应的加密密钥</a:t>
            </a:r>
          </a:p>
        </p:txBody>
      </p:sp>
      <p:sp>
        <p:nvSpPr>
          <p:cNvPr id="4" name="灯片编号占位符 3"/>
          <p:cNvSpPr>
            <a:spLocks noGrp="1"/>
          </p:cNvSpPr>
          <p:nvPr>
            <p:ph type="sldNum" sz="quarter" idx="10"/>
          </p:nvPr>
        </p:nvSpPr>
        <p:spPr/>
        <p:txBody>
          <a:bodyPr/>
          <a:lstStyle/>
          <a:p>
            <a:fld id="{1290860D-ED1B-BC4A-9E8E-134D4E408F0F}" type="slidenum">
              <a:rPr kumimoji="1" lang="zh-CN" altLang="en-US" smtClean="0"/>
              <a:t>17</a:t>
            </a:fld>
            <a:endParaRPr kumimoji="1" lang="zh-CN" altLang="en-US"/>
          </a:p>
        </p:txBody>
      </p:sp>
    </p:spTree>
    <p:extLst>
      <p:ext uri="{BB962C8B-B14F-4D97-AF65-F5344CB8AC3E}">
        <p14:creationId xmlns:p14="http://schemas.microsoft.com/office/powerpoint/2010/main" val="826511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同时，每个用户使用</a:t>
            </a:r>
            <a:r>
              <a:rPr lang="en-US" altLang="zh-CN" dirty="0"/>
              <a:t>SM2</a:t>
            </a:r>
            <a:r>
              <a:rPr lang="zh-CN" altLang="en-US" dirty="0"/>
              <a:t>算法生成其自己的公私钥对。当用户</a:t>
            </a:r>
            <a:r>
              <a:rPr lang="en-US" altLang="zh-CN" dirty="0"/>
              <a:t>B</a:t>
            </a:r>
            <a:r>
              <a:rPr lang="zh-CN" altLang="en-US" dirty="0"/>
              <a:t>需要将文件分享给用户</a:t>
            </a:r>
            <a:r>
              <a:rPr lang="en-US" altLang="zh-CN" dirty="0"/>
              <a:t>A</a:t>
            </a:r>
            <a:r>
              <a:rPr lang="zh-CN" altLang="en-US" dirty="0"/>
              <a:t>时，</a:t>
            </a:r>
            <a:r>
              <a:rPr lang="en-US" altLang="zh-CN" dirty="0"/>
              <a:t>A</a:t>
            </a:r>
            <a:r>
              <a:rPr lang="zh-CN" altLang="en-US" dirty="0"/>
              <a:t>首先将自己的公钥交给</a:t>
            </a:r>
            <a:r>
              <a:rPr lang="en-US" altLang="zh-CN" dirty="0"/>
              <a:t>B</a:t>
            </a:r>
            <a:r>
              <a:rPr lang="zh-CN" altLang="en-US" dirty="0"/>
              <a:t>，</a:t>
            </a:r>
            <a:r>
              <a:rPr lang="en-US" altLang="zh-CN" dirty="0"/>
              <a:t>B</a:t>
            </a:r>
            <a:r>
              <a:rPr lang="zh-CN" altLang="en-US" dirty="0"/>
              <a:t>使用公钥加密文件密钥并发送给</a:t>
            </a:r>
            <a:r>
              <a:rPr lang="en-US" altLang="zh-CN" dirty="0"/>
              <a:t>A</a:t>
            </a:r>
            <a:r>
              <a:rPr lang="zh-CN" altLang="en-US" dirty="0"/>
              <a:t>，</a:t>
            </a:r>
            <a:r>
              <a:rPr lang="en-US" altLang="zh-CN" dirty="0"/>
              <a:t>A</a:t>
            </a:r>
            <a:r>
              <a:rPr lang="zh-CN" altLang="en-US" dirty="0"/>
              <a:t>使用自己的私钥解密恢复出文件密钥后对</a:t>
            </a:r>
            <a:r>
              <a:rPr lang="en-US" altLang="zh-CN" dirty="0"/>
              <a:t>B</a:t>
            </a:r>
            <a:r>
              <a:rPr lang="zh-CN" altLang="en-US" dirty="0"/>
              <a:t>传来的文件链接进行解密</a:t>
            </a:r>
          </a:p>
        </p:txBody>
      </p:sp>
      <p:sp>
        <p:nvSpPr>
          <p:cNvPr id="4" name="灯片编号占位符 3"/>
          <p:cNvSpPr>
            <a:spLocks noGrp="1"/>
          </p:cNvSpPr>
          <p:nvPr>
            <p:ph type="sldNum" sz="quarter" idx="10"/>
          </p:nvPr>
        </p:nvSpPr>
        <p:spPr/>
        <p:txBody>
          <a:bodyPr/>
          <a:lstStyle/>
          <a:p>
            <a:fld id="{1290860D-ED1B-BC4A-9E8E-134D4E408F0F}" type="slidenum">
              <a:rPr kumimoji="1" lang="zh-CN" altLang="en-US" smtClean="0"/>
              <a:t>18</a:t>
            </a:fld>
            <a:endParaRPr kumimoji="1" lang="zh-CN" altLang="en-US"/>
          </a:p>
        </p:txBody>
      </p:sp>
    </p:spTree>
    <p:extLst>
      <p:ext uri="{BB962C8B-B14F-4D97-AF65-F5344CB8AC3E}">
        <p14:creationId xmlns:p14="http://schemas.microsoft.com/office/powerpoint/2010/main" val="2987124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同时我们的系统也支持用户的文件搜索功能：用户在键入明文的文件名查询字段后，系统首先在本地的数据库中进行搜索，返回在网盘中对应的加密文件路径和文件名，之后系统再发起</a:t>
            </a:r>
            <a:r>
              <a:rPr lang="en-US" altLang="zh-CN" dirty="0"/>
              <a:t>HTTPS</a:t>
            </a:r>
            <a:r>
              <a:rPr lang="zh-CN" altLang="en-US" dirty="0"/>
              <a:t>请求网盘数据，网盘返回给文件下载链接。在下载过程中，再使用本地数据库中储存的密钥对文件进行解密即可恢复出原始数据。</a:t>
            </a:r>
          </a:p>
        </p:txBody>
      </p:sp>
      <p:sp>
        <p:nvSpPr>
          <p:cNvPr id="4" name="灯片编号占位符 3"/>
          <p:cNvSpPr>
            <a:spLocks noGrp="1"/>
          </p:cNvSpPr>
          <p:nvPr>
            <p:ph type="sldNum" sz="quarter" idx="10"/>
          </p:nvPr>
        </p:nvSpPr>
        <p:spPr/>
        <p:txBody>
          <a:bodyPr/>
          <a:lstStyle/>
          <a:p>
            <a:fld id="{1290860D-ED1B-BC4A-9E8E-134D4E408F0F}" type="slidenum">
              <a:rPr kumimoji="1" lang="zh-CN" altLang="en-US" smtClean="0"/>
              <a:t>19</a:t>
            </a:fld>
            <a:endParaRPr kumimoji="1" lang="zh-CN" altLang="en-US"/>
          </a:p>
        </p:txBody>
      </p:sp>
    </p:spTree>
    <p:extLst>
      <p:ext uri="{BB962C8B-B14F-4D97-AF65-F5344CB8AC3E}">
        <p14:creationId xmlns:p14="http://schemas.microsoft.com/office/powerpoint/2010/main" val="4165791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我们本次的初评展示分为如下四个环节，分别从介绍我们所优化的国密算法背景及其现存问题、我们的优化实现方案、现阶段的成果以及下一步的目标进行介绍</a:t>
            </a:r>
          </a:p>
        </p:txBody>
      </p:sp>
      <p:sp>
        <p:nvSpPr>
          <p:cNvPr id="4" name="灯片编号占位符 3"/>
          <p:cNvSpPr>
            <a:spLocks noGrp="1"/>
          </p:cNvSpPr>
          <p:nvPr>
            <p:ph type="sldNum" sz="quarter" idx="10"/>
          </p:nvPr>
        </p:nvSpPr>
        <p:spPr/>
        <p:txBody>
          <a:bodyPr/>
          <a:lstStyle/>
          <a:p>
            <a:fld id="{1290860D-ED1B-BC4A-9E8E-134D4E408F0F}" type="slidenum">
              <a:rPr kumimoji="1" lang="zh-CN" altLang="en-US" smtClean="0"/>
              <a:t>2</a:t>
            </a:fld>
            <a:endParaRPr kumimoji="1" lang="zh-CN" altLang="en-US"/>
          </a:p>
        </p:txBody>
      </p:sp>
    </p:spTree>
    <p:extLst>
      <p:ext uri="{BB962C8B-B14F-4D97-AF65-F5344CB8AC3E}">
        <p14:creationId xmlns:p14="http://schemas.microsoft.com/office/powerpoint/2010/main" val="42085383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以下是我们的应用使用中的一些截图：</a:t>
            </a:r>
            <a:endParaRPr lang="en-US" altLang="zh-CN" dirty="0"/>
          </a:p>
          <a:p>
            <a:r>
              <a:rPr lang="zh-CN" altLang="en-US" dirty="0"/>
              <a:t>用户使用我们提供的前端界面进行文件查看及上传时，看到的都是对用户友好的明文界面</a:t>
            </a:r>
          </a:p>
        </p:txBody>
      </p:sp>
      <p:sp>
        <p:nvSpPr>
          <p:cNvPr id="4" name="灯片编号占位符 3"/>
          <p:cNvSpPr>
            <a:spLocks noGrp="1"/>
          </p:cNvSpPr>
          <p:nvPr>
            <p:ph type="sldNum" sz="quarter" idx="10"/>
          </p:nvPr>
        </p:nvSpPr>
        <p:spPr/>
        <p:txBody>
          <a:bodyPr/>
          <a:lstStyle/>
          <a:p>
            <a:fld id="{1290860D-ED1B-BC4A-9E8E-134D4E408F0F}" type="slidenum">
              <a:rPr kumimoji="1" lang="zh-CN" altLang="en-US" smtClean="0"/>
              <a:t>20</a:t>
            </a:fld>
            <a:endParaRPr kumimoji="1" lang="zh-CN" altLang="en-US"/>
          </a:p>
        </p:txBody>
      </p:sp>
    </p:spTree>
    <p:extLst>
      <p:ext uri="{BB962C8B-B14F-4D97-AF65-F5344CB8AC3E}">
        <p14:creationId xmlns:p14="http://schemas.microsoft.com/office/powerpoint/2010/main" val="1570876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290860D-ED1B-BC4A-9E8E-134D4E408F0F}" type="slidenum">
              <a:rPr kumimoji="1" lang="zh-CN" altLang="en-US" smtClean="0"/>
              <a:t>21</a:t>
            </a:fld>
            <a:endParaRPr kumimoji="1" lang="zh-CN" altLang="en-US"/>
          </a:p>
        </p:txBody>
      </p:sp>
    </p:spTree>
    <p:extLst>
      <p:ext uri="{BB962C8B-B14F-4D97-AF65-F5344CB8AC3E}">
        <p14:creationId xmlns:p14="http://schemas.microsoft.com/office/powerpoint/2010/main" val="42602305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而使用普通浏览器打开网盘页面（即查看网盘上真实储存的数据）时，则都是加密的数据</a:t>
            </a:r>
          </a:p>
        </p:txBody>
      </p:sp>
      <p:sp>
        <p:nvSpPr>
          <p:cNvPr id="4" name="灯片编号占位符 3"/>
          <p:cNvSpPr>
            <a:spLocks noGrp="1"/>
          </p:cNvSpPr>
          <p:nvPr>
            <p:ph type="sldNum" sz="quarter" idx="10"/>
          </p:nvPr>
        </p:nvSpPr>
        <p:spPr/>
        <p:txBody>
          <a:bodyPr/>
          <a:lstStyle/>
          <a:p>
            <a:fld id="{1290860D-ED1B-BC4A-9E8E-134D4E408F0F}" type="slidenum">
              <a:rPr kumimoji="1" lang="zh-CN" altLang="en-US" smtClean="0"/>
              <a:t>22</a:t>
            </a:fld>
            <a:endParaRPr kumimoji="1" lang="zh-CN" altLang="en-US"/>
          </a:p>
        </p:txBody>
      </p:sp>
    </p:spTree>
    <p:extLst>
      <p:ext uri="{BB962C8B-B14F-4D97-AF65-F5344CB8AC3E}">
        <p14:creationId xmlns:p14="http://schemas.microsoft.com/office/powerpoint/2010/main" val="41664138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直接从网盘进行下载，得到的也都是加密的内容。</a:t>
            </a:r>
          </a:p>
        </p:txBody>
      </p:sp>
      <p:sp>
        <p:nvSpPr>
          <p:cNvPr id="4" name="灯片编号占位符 3"/>
          <p:cNvSpPr>
            <a:spLocks noGrp="1"/>
          </p:cNvSpPr>
          <p:nvPr>
            <p:ph type="sldNum" sz="quarter" idx="10"/>
          </p:nvPr>
        </p:nvSpPr>
        <p:spPr/>
        <p:txBody>
          <a:bodyPr/>
          <a:lstStyle/>
          <a:p>
            <a:fld id="{1290860D-ED1B-BC4A-9E8E-134D4E408F0F}" type="slidenum">
              <a:rPr kumimoji="1" lang="zh-CN" altLang="en-US" smtClean="0"/>
              <a:t>23</a:t>
            </a:fld>
            <a:endParaRPr kumimoji="1" lang="zh-CN" altLang="en-US"/>
          </a:p>
        </p:txBody>
      </p:sp>
    </p:spTree>
    <p:extLst>
      <p:ext uri="{BB962C8B-B14F-4D97-AF65-F5344CB8AC3E}">
        <p14:creationId xmlns:p14="http://schemas.microsoft.com/office/powerpoint/2010/main" val="32734438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290860D-ED1B-BC4A-9E8E-134D4E408F0F}" type="slidenum">
              <a:rPr kumimoji="1" lang="zh-CN" altLang="en-US" smtClean="0"/>
              <a:t>24</a:t>
            </a:fld>
            <a:endParaRPr kumimoji="1" lang="zh-CN" altLang="en-US"/>
          </a:p>
        </p:txBody>
      </p:sp>
    </p:spTree>
    <p:extLst>
      <p:ext uri="{BB962C8B-B14F-4D97-AF65-F5344CB8AC3E}">
        <p14:creationId xmlns:p14="http://schemas.microsoft.com/office/powerpoint/2010/main" val="34057525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首先是尝试继续使用相同的加速方案来实现</a:t>
            </a:r>
            <a:r>
              <a:rPr lang="en-US" altLang="zh-CN" dirty="0"/>
              <a:t>SM2</a:t>
            </a:r>
            <a:r>
              <a:rPr lang="zh-CN" altLang="en-US" dirty="0"/>
              <a:t>、</a:t>
            </a:r>
            <a:r>
              <a:rPr lang="en-US" altLang="zh-CN" dirty="0"/>
              <a:t>SM3</a:t>
            </a:r>
            <a:r>
              <a:rPr lang="zh-CN" altLang="en-US" dirty="0"/>
              <a:t>算法的加速，并在实现过程中尝试使用新的加速方法。</a:t>
            </a:r>
            <a:endParaRPr lang="en-US" altLang="zh-CN" dirty="0"/>
          </a:p>
          <a:p>
            <a:r>
              <a:rPr lang="zh-CN" altLang="en-US" dirty="0"/>
              <a:t>其次我们将把我们实现的算法进行封装、提供如</a:t>
            </a:r>
            <a:r>
              <a:rPr lang="en-US" altLang="zh-CN" dirty="0" err="1"/>
              <a:t>openssl</a:t>
            </a:r>
            <a:r>
              <a:rPr lang="zh-CN" altLang="en-US" dirty="0"/>
              <a:t>等密码学库的语言封装，如</a:t>
            </a:r>
            <a:r>
              <a:rPr lang="en-US" altLang="zh-CN" dirty="0"/>
              <a:t>c</a:t>
            </a:r>
            <a:r>
              <a:rPr lang="zh-CN" altLang="en-US" dirty="0"/>
              <a:t>、</a:t>
            </a:r>
            <a:r>
              <a:rPr lang="en-US" altLang="zh-CN" dirty="0"/>
              <a:t>python</a:t>
            </a:r>
            <a:r>
              <a:rPr lang="zh-CN" altLang="en-US" dirty="0"/>
              <a:t>、</a:t>
            </a:r>
            <a:r>
              <a:rPr lang="en-US" altLang="zh-CN" dirty="0"/>
              <a:t>java</a:t>
            </a:r>
            <a:r>
              <a:rPr lang="zh-CN" altLang="en-US" dirty="0"/>
              <a:t>等</a:t>
            </a:r>
            <a:endParaRPr lang="en-US" altLang="zh-CN" dirty="0"/>
          </a:p>
          <a:p>
            <a:r>
              <a:rPr lang="zh-CN" altLang="en-US" dirty="0"/>
              <a:t>另外我们将着手于优化我们的测试标准，以提供更为科学合理的测试结果，也更好的服务于国密算法的实际推广与应用</a:t>
            </a:r>
          </a:p>
        </p:txBody>
      </p:sp>
      <p:sp>
        <p:nvSpPr>
          <p:cNvPr id="4" name="灯片编号占位符 3"/>
          <p:cNvSpPr>
            <a:spLocks noGrp="1"/>
          </p:cNvSpPr>
          <p:nvPr>
            <p:ph type="sldNum" sz="quarter" idx="10"/>
          </p:nvPr>
        </p:nvSpPr>
        <p:spPr/>
        <p:txBody>
          <a:bodyPr/>
          <a:lstStyle/>
          <a:p>
            <a:fld id="{1290860D-ED1B-BC4A-9E8E-134D4E408F0F}" type="slidenum">
              <a:rPr kumimoji="1" lang="zh-CN" altLang="en-US" smtClean="0"/>
              <a:t>25</a:t>
            </a:fld>
            <a:endParaRPr kumimoji="1" lang="zh-CN" altLang="en-US"/>
          </a:p>
        </p:txBody>
      </p:sp>
    </p:spTree>
    <p:extLst>
      <p:ext uri="{BB962C8B-B14F-4D97-AF65-F5344CB8AC3E}">
        <p14:creationId xmlns:p14="http://schemas.microsoft.com/office/powerpoint/2010/main" val="4645454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谢谢。</a:t>
            </a:r>
          </a:p>
          <a:p>
            <a:endParaRPr lang="zh-CN" altLang="en-US" dirty="0"/>
          </a:p>
        </p:txBody>
      </p:sp>
      <p:sp>
        <p:nvSpPr>
          <p:cNvPr id="4" name="灯片编号占位符 3"/>
          <p:cNvSpPr>
            <a:spLocks noGrp="1"/>
          </p:cNvSpPr>
          <p:nvPr>
            <p:ph type="sldNum" sz="quarter" idx="10"/>
          </p:nvPr>
        </p:nvSpPr>
        <p:spPr/>
        <p:txBody>
          <a:bodyPr/>
          <a:lstStyle/>
          <a:p>
            <a:fld id="{1290860D-ED1B-BC4A-9E8E-134D4E408F0F}" type="slidenum">
              <a:rPr kumimoji="1" lang="zh-CN" altLang="en-US" smtClean="0"/>
              <a:t>26</a:t>
            </a:fld>
            <a:endParaRPr kumimoji="1" lang="zh-CN" altLang="en-US"/>
          </a:p>
        </p:txBody>
      </p:sp>
    </p:spTree>
    <p:extLst>
      <p:ext uri="{BB962C8B-B14F-4D97-AF65-F5344CB8AC3E}">
        <p14:creationId xmlns:p14="http://schemas.microsoft.com/office/powerpoint/2010/main" val="10038004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370" rtl="0" eaLnBrk="1" fontAlgn="auto" latinLnBrk="0" hangingPunct="1">
              <a:lnSpc>
                <a:spcPct val="100000"/>
              </a:lnSpc>
              <a:spcBef>
                <a:spcPts val="0"/>
              </a:spcBef>
              <a:spcAft>
                <a:spcPts val="0"/>
              </a:spcAft>
              <a:buClrTx/>
              <a:buSzTx/>
              <a:buFontTx/>
              <a:buNone/>
              <a:tabLst/>
              <a:defRPr/>
            </a:pPr>
            <a:r>
              <a:rPr lang="zh-CN" altLang="en-US" dirty="0"/>
              <a:t>而在和国内发表的相关学术论文比较中</a:t>
            </a:r>
          </a:p>
        </p:txBody>
      </p:sp>
      <p:sp>
        <p:nvSpPr>
          <p:cNvPr id="4" name="灯片编号占位符 3"/>
          <p:cNvSpPr>
            <a:spLocks noGrp="1"/>
          </p:cNvSpPr>
          <p:nvPr>
            <p:ph type="sldNum" sz="quarter" idx="10"/>
          </p:nvPr>
        </p:nvSpPr>
        <p:spPr/>
        <p:txBody>
          <a:bodyPr/>
          <a:lstStyle/>
          <a:p>
            <a:fld id="{1290860D-ED1B-BC4A-9E8E-134D4E408F0F}" type="slidenum">
              <a:rPr kumimoji="1" lang="zh-CN" altLang="en-US" smtClean="0"/>
              <a:t>27</a:t>
            </a:fld>
            <a:endParaRPr kumimoji="1" lang="zh-CN" altLang="en-US"/>
          </a:p>
        </p:txBody>
      </p:sp>
    </p:spTree>
    <p:extLst>
      <p:ext uri="{BB962C8B-B14F-4D97-AF65-F5344CB8AC3E}">
        <p14:creationId xmlns:p14="http://schemas.microsoft.com/office/powerpoint/2010/main" val="1628752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。。。而随着中国信息化网络空间安全的建设，这个概念的重要性也越发凸显出来。</a:t>
            </a:r>
          </a:p>
        </p:txBody>
      </p:sp>
      <p:sp>
        <p:nvSpPr>
          <p:cNvPr id="4" name="灯片编号占位符 3"/>
          <p:cNvSpPr>
            <a:spLocks noGrp="1"/>
          </p:cNvSpPr>
          <p:nvPr>
            <p:ph type="sldNum" sz="quarter" idx="10"/>
          </p:nvPr>
        </p:nvSpPr>
        <p:spPr/>
        <p:txBody>
          <a:bodyPr/>
          <a:lstStyle/>
          <a:p>
            <a:fld id="{1290860D-ED1B-BC4A-9E8E-134D4E408F0F}" type="slidenum">
              <a:rPr kumimoji="1" lang="zh-CN" altLang="en-US" smtClean="0"/>
              <a:t>3</a:t>
            </a:fld>
            <a:endParaRPr kumimoji="1" lang="zh-CN" altLang="en-US"/>
          </a:p>
        </p:txBody>
      </p:sp>
    </p:spTree>
    <p:extLst>
      <p:ext uri="{BB962C8B-B14F-4D97-AF65-F5344CB8AC3E}">
        <p14:creationId xmlns:p14="http://schemas.microsoft.com/office/powerpoint/2010/main" val="3475183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其涵盖的范围包括如下一些算法：其中</a:t>
            </a:r>
            <a:r>
              <a:rPr lang="en-US" altLang="zh-CN" dirty="0"/>
              <a:t>SM2</a:t>
            </a:r>
            <a:r>
              <a:rPr lang="zh-CN" altLang="en-US" dirty="0"/>
              <a:t>、</a:t>
            </a:r>
            <a:r>
              <a:rPr lang="en-US" altLang="zh-CN" dirty="0"/>
              <a:t>SM3</a:t>
            </a:r>
            <a:r>
              <a:rPr lang="zh-CN" altLang="en-US" dirty="0"/>
              <a:t>、</a:t>
            </a:r>
            <a:r>
              <a:rPr lang="en-US" altLang="zh-CN" dirty="0"/>
              <a:t>SM4</a:t>
            </a:r>
            <a:r>
              <a:rPr lang="zh-CN" altLang="en-US" dirty="0"/>
              <a:t>由于其分别针对了密码领域的对称加密、哈希及非对称加密这三个重要的领域及算法的公开性，目前有较为广泛的应用。而我们的工作也主要围绕这三个算法展开</a:t>
            </a:r>
          </a:p>
        </p:txBody>
      </p:sp>
      <p:sp>
        <p:nvSpPr>
          <p:cNvPr id="4" name="灯片编号占位符 3"/>
          <p:cNvSpPr>
            <a:spLocks noGrp="1"/>
          </p:cNvSpPr>
          <p:nvPr>
            <p:ph type="sldNum" sz="quarter" idx="10"/>
          </p:nvPr>
        </p:nvSpPr>
        <p:spPr/>
        <p:txBody>
          <a:bodyPr/>
          <a:lstStyle/>
          <a:p>
            <a:fld id="{1290860D-ED1B-BC4A-9E8E-134D4E408F0F}" type="slidenum">
              <a:rPr kumimoji="1" lang="zh-CN" altLang="en-US" smtClean="0"/>
              <a:t>4</a:t>
            </a:fld>
            <a:endParaRPr kumimoji="1" lang="zh-CN" altLang="en-US"/>
          </a:p>
        </p:txBody>
      </p:sp>
    </p:spTree>
    <p:extLst>
      <p:ext uri="{BB962C8B-B14F-4D97-AF65-F5344CB8AC3E}">
        <p14:creationId xmlns:p14="http://schemas.microsoft.com/office/powerpoint/2010/main" val="4266759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那么为什么我们要设计自己的一套加密算法呢？首先，</a:t>
            </a:r>
            <a:endParaRPr lang="en-US" altLang="zh-CN" dirty="0"/>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、自主可控，不用依赖于国外的技术</a:t>
            </a:r>
            <a:br>
              <a:rPr lang="zh-CN" altLang="en-US" dirty="0"/>
            </a:b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、安全性更高，目前来说国密算法不会被破解，重要信息不会存在泄露危险</a:t>
            </a:r>
            <a:br>
              <a:rPr lang="zh-CN" altLang="en-US" dirty="0"/>
            </a:b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、符合国家网络空间安全建设的发展需要</a:t>
            </a:r>
            <a:endParaRPr lang="en-US" altLang="zh-CN" sz="1200" b="0" i="0" kern="1200" dirty="0">
              <a:solidFill>
                <a:schemeClr val="tx1"/>
              </a:solidFill>
              <a:effectLst/>
              <a:latin typeface="+mn-lt"/>
              <a:ea typeface="+mn-ea"/>
              <a:cs typeface="+mn-cs"/>
            </a:endParaRPr>
          </a:p>
          <a:p>
            <a:r>
              <a:rPr lang="zh-CN" altLang="en-US" dirty="0"/>
              <a:t>作为中国自己研制的加密算法，随着国产硬件水平的上升及实现算法的效率提升，其已经在云服务器、移动端、浏览器、商业等一些领域中得到了广泛应用：</a:t>
            </a:r>
          </a:p>
          <a:p>
            <a:endParaRPr lang="zh-CN" altLang="en-US" dirty="0"/>
          </a:p>
        </p:txBody>
      </p:sp>
      <p:sp>
        <p:nvSpPr>
          <p:cNvPr id="4" name="灯片编号占位符 3"/>
          <p:cNvSpPr>
            <a:spLocks noGrp="1"/>
          </p:cNvSpPr>
          <p:nvPr>
            <p:ph type="sldNum" sz="quarter" idx="10"/>
          </p:nvPr>
        </p:nvSpPr>
        <p:spPr/>
        <p:txBody>
          <a:bodyPr/>
          <a:lstStyle/>
          <a:p>
            <a:fld id="{1290860D-ED1B-BC4A-9E8E-134D4E408F0F}" type="slidenum">
              <a:rPr kumimoji="1" lang="zh-CN" altLang="en-US" smtClean="0"/>
              <a:t>5</a:t>
            </a:fld>
            <a:endParaRPr kumimoji="1" lang="zh-CN" altLang="en-US"/>
          </a:p>
        </p:txBody>
      </p:sp>
    </p:spTree>
    <p:extLst>
      <p:ext uri="{BB962C8B-B14F-4D97-AF65-F5344CB8AC3E}">
        <p14:creationId xmlns:p14="http://schemas.microsoft.com/office/powerpoint/2010/main" val="1934612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而国密算法目前存在如下的一些不足之处：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a:t>
            </a:r>
            <a:r>
              <a:rPr lang="zh-CN" altLang="en-US" dirty="0"/>
              <a:t>效率较低：以</a:t>
            </a:r>
            <a:r>
              <a:rPr lang="en-US" altLang="zh-CN" dirty="0"/>
              <a:t>SM4</a:t>
            </a:r>
            <a:r>
              <a:rPr lang="zh-CN" altLang="en-US" dirty="0"/>
              <a:t>算法为例，与国际算法</a:t>
            </a:r>
            <a:r>
              <a:rPr lang="en-US" altLang="zh-CN" dirty="0"/>
              <a:t>AES</a:t>
            </a:r>
            <a:r>
              <a:rPr lang="zh-CN" altLang="en-US" dirty="0"/>
              <a:t>相比，由于诸如</a:t>
            </a:r>
            <a:r>
              <a:rPr lang="en-US" altLang="zh-CN" dirty="0"/>
              <a:t>Intel</a:t>
            </a:r>
            <a:r>
              <a:rPr lang="zh-CN" altLang="en-US" dirty="0"/>
              <a:t>等芯片厂商均设计了专门针对</a:t>
            </a:r>
            <a:r>
              <a:rPr lang="en-US" altLang="zh-CN" dirty="0"/>
              <a:t>AES</a:t>
            </a:r>
            <a:r>
              <a:rPr lang="zh-CN" altLang="en-US" dirty="0"/>
              <a:t>计算的指令集，并在硬件处理上有多年的优化经历，其加密速度往往可以达到</a:t>
            </a:r>
            <a:r>
              <a:rPr lang="en-US" altLang="zh-CN" dirty="0"/>
              <a:t>GB/s</a:t>
            </a:r>
            <a:r>
              <a:rPr lang="zh-CN" altLang="en-US" dirty="0"/>
              <a:t>的量级，然而由于国密算法诞生时间较短，目前由于缺乏硬件支持，其性能上的不足造成应用无法立即得到普及</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由于其中一些算法在设计时的预计应用领域为低功耗芯片</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即</a:t>
            </a:r>
            <a:r>
              <a:rPr lang="en-US" altLang="zh-CN" sz="1200" b="0" i="0" kern="1200" dirty="0">
                <a:solidFill>
                  <a:schemeClr val="tx1"/>
                </a:solidFill>
                <a:effectLst/>
                <a:latin typeface="+mn-lt"/>
                <a:ea typeface="+mn-ea"/>
                <a:cs typeface="+mn-cs"/>
              </a:rPr>
              <a:t>WAPI</a:t>
            </a:r>
            <a:r>
              <a:rPr lang="zh-CN" altLang="en-US" sz="1200" b="0" i="0" kern="1200" dirty="0">
                <a:solidFill>
                  <a:schemeClr val="tx1"/>
                </a:solidFill>
                <a:effectLst/>
                <a:latin typeface="+mn-lt"/>
                <a:ea typeface="+mn-ea"/>
                <a:cs typeface="+mn-cs"/>
              </a:rPr>
              <a:t>芯片</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，因此其针对减少硬件电路数量进行了优化，带来的后果是部分算法的软件实现效率较低，难以充分利用主流</a:t>
            </a:r>
            <a:r>
              <a:rPr lang="en-US" altLang="zh-CN" sz="1200" b="0" i="0" kern="1200" dirty="0">
                <a:solidFill>
                  <a:schemeClr val="tx1"/>
                </a:solidFill>
                <a:effectLst/>
                <a:latin typeface="+mn-lt"/>
                <a:ea typeface="+mn-ea"/>
                <a:cs typeface="+mn-cs"/>
              </a:rPr>
              <a:t>32</a:t>
            </a:r>
            <a:r>
              <a:rPr lang="zh-CN" altLang="en-US" sz="1200" b="0" i="0" kern="1200" dirty="0">
                <a:solidFill>
                  <a:schemeClr val="tx1"/>
                </a:solidFill>
                <a:effectLst/>
                <a:latin typeface="+mn-lt"/>
                <a:ea typeface="+mn-ea"/>
                <a:cs typeface="+mn-cs"/>
              </a:rPr>
              <a:t>位</a:t>
            </a:r>
            <a:r>
              <a:rPr lang="en-US" altLang="zh-CN" sz="1200" b="0" i="0" kern="1200" dirty="0">
                <a:solidFill>
                  <a:schemeClr val="tx1"/>
                </a:solidFill>
                <a:effectLst/>
                <a:latin typeface="+mn-lt"/>
                <a:ea typeface="+mn-ea"/>
                <a:cs typeface="+mn-cs"/>
              </a:rPr>
              <a:t>/64</a:t>
            </a:r>
            <a:r>
              <a:rPr lang="zh-CN" altLang="en-US" sz="1200" b="0" i="0" kern="1200" dirty="0">
                <a:solidFill>
                  <a:schemeClr val="tx1"/>
                </a:solidFill>
                <a:effectLst/>
                <a:latin typeface="+mn-lt"/>
                <a:ea typeface="+mn-ea"/>
                <a:cs typeface="+mn-cs"/>
              </a:rPr>
              <a:t>位通用处理器的计算能力，其软件实现的效率通常低于</a:t>
            </a:r>
            <a:r>
              <a:rPr lang="en-US" altLang="zh-CN" sz="1200" b="0" i="0" kern="1200" dirty="0">
                <a:solidFill>
                  <a:schemeClr val="tx1"/>
                </a:solidFill>
                <a:effectLst/>
                <a:latin typeface="+mn-lt"/>
                <a:ea typeface="+mn-ea"/>
                <a:cs typeface="+mn-cs"/>
              </a:rPr>
              <a:t>AES-128</a:t>
            </a:r>
            <a:r>
              <a:rPr lang="zh-CN" altLang="en-US" sz="1200" b="0" i="0" kern="1200" dirty="0">
                <a:solidFill>
                  <a:schemeClr val="tx1"/>
                </a:solidFill>
                <a:effectLst/>
                <a:latin typeface="+mn-lt"/>
                <a:ea typeface="+mn-ea"/>
                <a:cs typeface="+mn-cs"/>
              </a:rPr>
              <a:t>的软件实现。</a:t>
            </a:r>
            <a:endParaRPr lang="en-US" altLang="zh-CN" dirty="0"/>
          </a:p>
          <a:p>
            <a:r>
              <a:rPr lang="en-US" altLang="zh-CN" dirty="0"/>
              <a:t>	</a:t>
            </a:r>
            <a:r>
              <a:rPr lang="zh-CN" altLang="en-US" dirty="0"/>
              <a:t>应用面单一：目前国密算法主要应用领域为金融及芯片硬件领域等需要有合理管控及可信计算的区域。民用国密算法仍未得到广泛的普及</a:t>
            </a:r>
          </a:p>
          <a:p>
            <a:endParaRPr lang="zh-CN" altLang="en-US" dirty="0"/>
          </a:p>
        </p:txBody>
      </p:sp>
      <p:sp>
        <p:nvSpPr>
          <p:cNvPr id="4" name="灯片编号占位符 3"/>
          <p:cNvSpPr>
            <a:spLocks noGrp="1"/>
          </p:cNvSpPr>
          <p:nvPr>
            <p:ph type="sldNum" sz="quarter" idx="10"/>
          </p:nvPr>
        </p:nvSpPr>
        <p:spPr/>
        <p:txBody>
          <a:bodyPr/>
          <a:lstStyle/>
          <a:p>
            <a:fld id="{1290860D-ED1B-BC4A-9E8E-134D4E408F0F}" type="slidenum">
              <a:rPr kumimoji="1" lang="zh-CN" altLang="en-US" smtClean="0"/>
              <a:t>6</a:t>
            </a:fld>
            <a:endParaRPr kumimoji="1" lang="zh-CN" altLang="en-US"/>
          </a:p>
        </p:txBody>
      </p:sp>
    </p:spTree>
    <p:extLst>
      <p:ext uri="{BB962C8B-B14F-4D97-AF65-F5344CB8AC3E}">
        <p14:creationId xmlns:p14="http://schemas.microsoft.com/office/powerpoint/2010/main" val="1264865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290860D-ED1B-BC4A-9E8E-134D4E408F0F}" type="slidenum">
              <a:rPr kumimoji="1" lang="zh-CN" altLang="en-US" smtClean="0"/>
              <a:t>7</a:t>
            </a:fld>
            <a:endParaRPr kumimoji="1" lang="zh-CN" altLang="en-US"/>
          </a:p>
        </p:txBody>
      </p:sp>
    </p:spTree>
    <p:extLst>
      <p:ext uri="{BB962C8B-B14F-4D97-AF65-F5344CB8AC3E}">
        <p14:creationId xmlns:p14="http://schemas.microsoft.com/office/powerpoint/2010/main" val="3683540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回到我们最开始所介绍的</a:t>
            </a:r>
            <a:r>
              <a:rPr lang="en-US" altLang="zh-CN" dirty="0"/>
              <a:t>SM2/3/4</a:t>
            </a:r>
            <a:r>
              <a:rPr lang="zh-CN" altLang="en-US" dirty="0"/>
              <a:t>算法来看，</a:t>
            </a:r>
            <a:endParaRPr lang="en-US" altLang="zh-CN" dirty="0"/>
          </a:p>
          <a:p>
            <a:r>
              <a:rPr lang="en-US" altLang="zh-CN" dirty="0"/>
              <a:t>SM2</a:t>
            </a:r>
            <a:r>
              <a:rPr lang="zh-CN" altLang="en-US" dirty="0"/>
              <a:t>为基于椭圆曲线密码的公钥密码算法标准，包含数字签名、密钥交换和公钥加密</a:t>
            </a:r>
            <a:endParaRPr lang="en-US" altLang="zh-CN" dirty="0"/>
          </a:p>
          <a:p>
            <a:pPr lvl="1"/>
            <a:r>
              <a:rPr lang="en-US" altLang="zh-CN" sz="1200" b="0" i="0" kern="1200" dirty="0">
                <a:solidFill>
                  <a:schemeClr val="tx1"/>
                </a:solidFill>
                <a:effectLst/>
                <a:latin typeface="+mn-lt"/>
                <a:ea typeface="+mn-ea"/>
                <a:cs typeface="+mn-cs"/>
              </a:rPr>
              <a:t>SM2</a:t>
            </a:r>
            <a:r>
              <a:rPr lang="zh-CN" altLang="en-US" sz="1200" b="0" i="0" kern="1200" dirty="0">
                <a:solidFill>
                  <a:schemeClr val="tx1"/>
                </a:solidFill>
                <a:effectLst/>
                <a:latin typeface="+mn-lt"/>
                <a:ea typeface="+mn-ea"/>
                <a:cs typeface="+mn-cs"/>
              </a:rPr>
              <a:t>标准中规定采用</a:t>
            </a:r>
            <a:r>
              <a:rPr lang="en-US" altLang="zh-CN" sz="1200" b="0" i="0" kern="1200" dirty="0">
                <a:solidFill>
                  <a:schemeClr val="tx1"/>
                </a:solidFill>
                <a:effectLst/>
                <a:latin typeface="+mn-lt"/>
                <a:ea typeface="+mn-ea"/>
                <a:cs typeface="+mn-cs"/>
              </a:rPr>
              <a:t>256</a:t>
            </a:r>
            <a:r>
              <a:rPr lang="zh-CN" altLang="en-US" sz="1200" b="0" i="0" kern="1200" dirty="0">
                <a:solidFill>
                  <a:schemeClr val="tx1"/>
                </a:solidFill>
                <a:effectLst/>
                <a:latin typeface="+mn-lt"/>
                <a:ea typeface="+mn-ea"/>
                <a:cs typeface="+mn-cs"/>
              </a:rPr>
              <a:t>比特的椭圆曲线域参数，并采用</a:t>
            </a:r>
            <a:r>
              <a:rPr lang="en-US" altLang="zh-CN" sz="1200" b="0" i="0" kern="1200" dirty="0">
                <a:solidFill>
                  <a:schemeClr val="tx1"/>
                </a:solidFill>
                <a:effectLst/>
                <a:latin typeface="+mn-lt"/>
                <a:ea typeface="+mn-ea"/>
                <a:cs typeface="+mn-cs"/>
              </a:rPr>
              <a:t>256</a:t>
            </a:r>
            <a:r>
              <a:rPr lang="zh-CN" altLang="en-US" sz="1200" b="0" i="0" kern="1200" dirty="0">
                <a:solidFill>
                  <a:schemeClr val="tx1"/>
                </a:solidFill>
                <a:effectLst/>
                <a:latin typeface="+mn-lt"/>
                <a:ea typeface="+mn-ea"/>
                <a:cs typeface="+mn-cs"/>
              </a:rPr>
              <a:t>比特的密码杂凑算法，其中某些步骤中须采用</a:t>
            </a:r>
            <a:r>
              <a:rPr lang="en-US" altLang="zh-CN" sz="1200" b="0" i="0" kern="1200" dirty="0">
                <a:solidFill>
                  <a:schemeClr val="tx1"/>
                </a:solidFill>
                <a:effectLst/>
                <a:latin typeface="+mn-lt"/>
                <a:ea typeface="+mn-ea"/>
                <a:cs typeface="+mn-cs"/>
              </a:rPr>
              <a:t>SM3</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lvl="1"/>
            <a:r>
              <a:rPr lang="zh-CN" altLang="en-US" dirty="0"/>
              <a:t>其设计目标为替换</a:t>
            </a:r>
            <a:r>
              <a:rPr lang="en-US" altLang="zh-CN" dirty="0"/>
              <a:t>RSA/Diffie-Hellman</a:t>
            </a:r>
            <a:r>
              <a:rPr lang="zh-CN" altLang="en-US" dirty="0"/>
              <a:t>等国际算法；</a:t>
            </a:r>
            <a:endParaRPr lang="en-US" altLang="zh-CN" dirty="0"/>
          </a:p>
          <a:p>
            <a:r>
              <a:rPr lang="en-US" altLang="zh-CN" dirty="0"/>
              <a:t>SM3</a:t>
            </a:r>
            <a:r>
              <a:rPr lang="zh-CN" altLang="en-US" dirty="0"/>
              <a:t>为密码哈希算法</a:t>
            </a:r>
            <a:endParaRPr lang="en-US" altLang="zh-CN" dirty="0"/>
          </a:p>
          <a:p>
            <a:pPr lvl="1"/>
            <a:r>
              <a:rPr lang="en-US" altLang="zh-CN" sz="1200" b="0" i="0" kern="1200" dirty="0">
                <a:solidFill>
                  <a:schemeClr val="tx1"/>
                </a:solidFill>
                <a:effectLst/>
                <a:latin typeface="+mn-lt"/>
                <a:ea typeface="+mn-ea"/>
                <a:cs typeface="+mn-cs"/>
              </a:rPr>
              <a:t>SM3</a:t>
            </a:r>
            <a:r>
              <a:rPr lang="zh-CN" altLang="en-US" sz="1200" b="0" i="0" kern="1200" dirty="0">
                <a:solidFill>
                  <a:schemeClr val="tx1"/>
                </a:solidFill>
                <a:effectLst/>
                <a:latin typeface="+mn-lt"/>
                <a:ea typeface="+mn-ea"/>
                <a:cs typeface="+mn-cs"/>
              </a:rPr>
              <a:t>的输出杂凑值长度为</a:t>
            </a:r>
            <a:r>
              <a:rPr lang="en-US" altLang="zh-CN" sz="1200" b="0" i="0" kern="1200" dirty="0">
                <a:solidFill>
                  <a:schemeClr val="tx1"/>
                </a:solidFill>
                <a:effectLst/>
                <a:latin typeface="+mn-lt"/>
                <a:ea typeface="+mn-ea"/>
                <a:cs typeface="+mn-cs"/>
              </a:rPr>
              <a:t>256</a:t>
            </a:r>
            <a:r>
              <a:rPr lang="zh-CN" altLang="en-US" sz="1200" b="0" i="0" kern="1200" dirty="0">
                <a:solidFill>
                  <a:schemeClr val="tx1"/>
                </a:solidFill>
                <a:effectLst/>
                <a:latin typeface="+mn-lt"/>
                <a:ea typeface="+mn-ea"/>
                <a:cs typeface="+mn-cs"/>
              </a:rPr>
              <a:t>比特</a:t>
            </a:r>
            <a:r>
              <a:rPr lang="en-US" altLang="zh-CN" sz="1200" b="0" i="0" kern="1200" dirty="0">
                <a:solidFill>
                  <a:schemeClr val="tx1"/>
                </a:solidFill>
                <a:effectLst/>
                <a:latin typeface="+mn-lt"/>
                <a:ea typeface="+mn-ea"/>
                <a:cs typeface="+mn-cs"/>
              </a:rPr>
              <a:t>(32</a:t>
            </a:r>
            <a:r>
              <a:rPr lang="zh-CN" altLang="en-US" sz="1200" b="0" i="0" kern="1200" dirty="0">
                <a:solidFill>
                  <a:schemeClr val="tx1"/>
                </a:solidFill>
                <a:effectLst/>
                <a:latin typeface="+mn-lt"/>
                <a:ea typeface="+mn-ea"/>
                <a:cs typeface="+mn-cs"/>
              </a:rPr>
              <a:t>字节</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，与国际标准</a:t>
            </a:r>
            <a:r>
              <a:rPr lang="en-US" altLang="zh-CN" sz="1200" b="0" i="0" kern="1200" dirty="0">
                <a:solidFill>
                  <a:schemeClr val="tx1"/>
                </a:solidFill>
                <a:effectLst/>
                <a:latin typeface="+mn-lt"/>
                <a:ea typeface="+mn-ea"/>
                <a:cs typeface="+mn-cs"/>
              </a:rPr>
              <a:t>SHA-256</a:t>
            </a:r>
            <a:r>
              <a:rPr lang="zh-CN" altLang="en-US" sz="1200" b="0" i="0" kern="1200" dirty="0">
                <a:solidFill>
                  <a:schemeClr val="tx1"/>
                </a:solidFill>
                <a:effectLst/>
                <a:latin typeface="+mn-lt"/>
                <a:ea typeface="+mn-ea"/>
                <a:cs typeface="+mn-cs"/>
              </a:rPr>
              <a:t>等长。</a:t>
            </a:r>
            <a:r>
              <a:rPr lang="en-US" altLang="zh-CN" sz="1200" b="0" i="0" kern="1200" dirty="0">
                <a:solidFill>
                  <a:schemeClr val="tx1"/>
                </a:solidFill>
                <a:effectLst/>
                <a:latin typeface="+mn-lt"/>
                <a:ea typeface="+mn-ea"/>
                <a:cs typeface="+mn-cs"/>
              </a:rPr>
              <a:t>SM3</a:t>
            </a:r>
            <a:r>
              <a:rPr lang="zh-CN" altLang="en-US" sz="1200" b="0" i="0" kern="1200" dirty="0">
                <a:solidFill>
                  <a:schemeClr val="tx1"/>
                </a:solidFill>
                <a:effectLst/>
                <a:latin typeface="+mn-lt"/>
                <a:ea typeface="+mn-ea"/>
                <a:cs typeface="+mn-cs"/>
              </a:rPr>
              <a:t>设计安全性为</a:t>
            </a:r>
            <a:r>
              <a:rPr lang="en-US" altLang="zh-CN" sz="1200" b="0" i="0" kern="1200" dirty="0">
                <a:solidFill>
                  <a:schemeClr val="tx1"/>
                </a:solidFill>
                <a:effectLst/>
                <a:latin typeface="+mn-lt"/>
                <a:ea typeface="+mn-ea"/>
                <a:cs typeface="+mn-cs"/>
              </a:rPr>
              <a:t>128</a:t>
            </a:r>
            <a:r>
              <a:rPr lang="zh-CN" altLang="en-US" sz="1200" b="0" i="0" kern="1200" dirty="0">
                <a:solidFill>
                  <a:schemeClr val="tx1"/>
                </a:solidFill>
                <a:effectLst/>
                <a:latin typeface="+mn-lt"/>
                <a:ea typeface="+mn-ea"/>
                <a:cs typeface="+mn-cs"/>
              </a:rPr>
              <a:t>比特，安全性与</a:t>
            </a:r>
            <a:r>
              <a:rPr lang="en-US" altLang="zh-CN" sz="1200" b="0" i="0" kern="1200" dirty="0">
                <a:solidFill>
                  <a:schemeClr val="tx1"/>
                </a:solidFill>
                <a:effectLst/>
                <a:latin typeface="+mn-lt"/>
                <a:ea typeface="+mn-ea"/>
                <a:cs typeface="+mn-cs"/>
              </a:rPr>
              <a:t>256</a:t>
            </a:r>
            <a:r>
              <a:rPr lang="zh-CN" altLang="en-US" sz="1200" b="0" i="0" kern="1200" dirty="0">
                <a:solidFill>
                  <a:schemeClr val="tx1"/>
                </a:solidFill>
                <a:effectLst/>
                <a:latin typeface="+mn-lt"/>
                <a:ea typeface="+mn-ea"/>
                <a:cs typeface="+mn-cs"/>
              </a:rPr>
              <a:t>比特椭圆曲线</a:t>
            </a:r>
            <a:r>
              <a:rPr lang="en-US" altLang="zh-CN" sz="1200" b="0" i="0" kern="1200" dirty="0">
                <a:solidFill>
                  <a:schemeClr val="tx1"/>
                </a:solidFill>
                <a:effectLst/>
                <a:latin typeface="+mn-lt"/>
                <a:ea typeface="+mn-ea"/>
                <a:cs typeface="+mn-cs"/>
              </a:rPr>
              <a:t>/SM2</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SM4/SMS4</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AES-128</a:t>
            </a:r>
            <a:r>
              <a:rPr lang="zh-CN" altLang="en-US" sz="1200" b="0" i="0" kern="1200" dirty="0">
                <a:solidFill>
                  <a:schemeClr val="tx1"/>
                </a:solidFill>
                <a:effectLst/>
                <a:latin typeface="+mn-lt"/>
                <a:ea typeface="+mn-ea"/>
                <a:cs typeface="+mn-cs"/>
              </a:rPr>
              <a:t>等同。</a:t>
            </a:r>
            <a:endParaRPr lang="en-US" altLang="zh-CN" dirty="0"/>
          </a:p>
          <a:p>
            <a:pPr lvl="1"/>
            <a:r>
              <a:rPr lang="zh-CN" altLang="en-US" dirty="0"/>
              <a:t>其设计目标为替代</a:t>
            </a:r>
            <a:r>
              <a:rPr lang="en-US" altLang="zh-CN" dirty="0"/>
              <a:t>MD5/SHA-1/SHA-256</a:t>
            </a:r>
            <a:r>
              <a:rPr lang="zh-CN" altLang="en-US" dirty="0"/>
              <a:t>等国际算法；</a:t>
            </a:r>
            <a:endParaRPr lang="en-US" altLang="zh-CN" dirty="0"/>
          </a:p>
          <a:p>
            <a:r>
              <a:rPr lang="en-US" altLang="zh-CN" dirty="0"/>
              <a:t>SM4</a:t>
            </a:r>
            <a:r>
              <a:rPr lang="zh-CN" altLang="en-US" dirty="0"/>
              <a:t>为分组密码</a:t>
            </a:r>
            <a:endParaRPr lang="en-US" altLang="zh-CN" sz="1200" kern="1200" dirty="0">
              <a:solidFill>
                <a:schemeClr val="tx1"/>
              </a:solidFill>
              <a:latin typeface="+mn-lt"/>
              <a:ea typeface="+mn-ea"/>
              <a:cs typeface="+mn-cs"/>
            </a:endParaRPr>
          </a:p>
          <a:p>
            <a:pPr marL="457200" lvl="1" algn="l" defTabSz="914400" rtl="0" eaLnBrk="1" latinLnBrk="0" hangingPunct="1"/>
            <a:r>
              <a:rPr lang="en-US" altLang="zh-CN" sz="1200" kern="1200" dirty="0">
                <a:solidFill>
                  <a:schemeClr val="tx1"/>
                </a:solidFill>
                <a:latin typeface="+mn-lt"/>
                <a:ea typeface="+mn-ea"/>
                <a:cs typeface="+mn-cs"/>
              </a:rPr>
              <a:t>SMS4</a:t>
            </a:r>
            <a:r>
              <a:rPr lang="zh-CN" altLang="en-US" sz="1200" kern="1200" dirty="0">
                <a:solidFill>
                  <a:schemeClr val="tx1"/>
                </a:solidFill>
                <a:latin typeface="+mn-lt"/>
                <a:ea typeface="+mn-ea"/>
                <a:cs typeface="+mn-cs"/>
              </a:rPr>
              <a:t>的密钥长度和分组长度均为</a:t>
            </a:r>
            <a:r>
              <a:rPr lang="en-US" altLang="zh-CN" sz="1200" kern="1200" dirty="0">
                <a:solidFill>
                  <a:schemeClr val="tx1"/>
                </a:solidFill>
                <a:latin typeface="+mn-lt"/>
                <a:ea typeface="+mn-ea"/>
                <a:cs typeface="+mn-cs"/>
              </a:rPr>
              <a:t>128</a:t>
            </a:r>
            <a:r>
              <a:rPr lang="zh-CN" altLang="en-US" sz="1200" kern="1200" dirty="0">
                <a:solidFill>
                  <a:schemeClr val="tx1"/>
                </a:solidFill>
                <a:latin typeface="+mn-lt"/>
                <a:ea typeface="+mn-ea"/>
                <a:cs typeface="+mn-cs"/>
              </a:rPr>
              <a:t>比特，加密算法与密钥扩展算法都采用</a:t>
            </a:r>
            <a:r>
              <a:rPr lang="en-US" altLang="zh-CN" sz="1200" kern="1200" dirty="0">
                <a:solidFill>
                  <a:schemeClr val="tx1"/>
                </a:solidFill>
                <a:latin typeface="+mn-lt"/>
                <a:ea typeface="+mn-ea"/>
                <a:cs typeface="+mn-cs"/>
              </a:rPr>
              <a:t>32</a:t>
            </a:r>
            <a:r>
              <a:rPr lang="zh-CN" altLang="en-US" sz="1200" kern="1200" dirty="0">
                <a:solidFill>
                  <a:schemeClr val="tx1"/>
                </a:solidFill>
                <a:latin typeface="+mn-lt"/>
                <a:ea typeface="+mn-ea"/>
                <a:cs typeface="+mn-cs"/>
              </a:rPr>
              <a:t>轮非线性迭代结构。其设计安全性等同于</a:t>
            </a:r>
            <a:r>
              <a:rPr lang="en-US" altLang="zh-CN" sz="1200" kern="1200" dirty="0">
                <a:solidFill>
                  <a:schemeClr val="tx1"/>
                </a:solidFill>
                <a:latin typeface="+mn-lt"/>
                <a:ea typeface="+mn-ea"/>
                <a:cs typeface="+mn-cs"/>
              </a:rPr>
              <a:t>AES-128</a:t>
            </a:r>
            <a:r>
              <a:rPr lang="zh-CN" altLang="en-US" sz="1200" kern="1200" dirty="0">
                <a:solidFill>
                  <a:schemeClr val="tx1"/>
                </a:solidFill>
                <a:latin typeface="+mn-lt"/>
                <a:ea typeface="+mn-ea"/>
                <a:cs typeface="+mn-cs"/>
              </a:rPr>
              <a:t>。</a:t>
            </a:r>
            <a:endParaRPr lang="en-US" altLang="zh-CN" sz="1200" kern="1200" dirty="0">
              <a:solidFill>
                <a:schemeClr val="tx1"/>
              </a:solidFill>
              <a:latin typeface="+mn-lt"/>
              <a:ea typeface="+mn-ea"/>
              <a:cs typeface="+mn-cs"/>
            </a:endParaRPr>
          </a:p>
          <a:p>
            <a:pPr lvl="1"/>
            <a:r>
              <a:rPr lang="zh-CN" altLang="en-US" dirty="0"/>
              <a:t>其设计目标为用于替代</a:t>
            </a:r>
            <a:r>
              <a:rPr lang="en-US" altLang="zh-CN" dirty="0"/>
              <a:t>DES/AES</a:t>
            </a:r>
            <a:r>
              <a:rPr lang="zh-CN" altLang="en-US" dirty="0"/>
              <a:t>等国际算法。</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1290860D-ED1B-BC4A-9E8E-134D4E408F0F}" type="slidenum">
              <a:rPr kumimoji="1" lang="zh-CN" altLang="en-US" smtClean="0"/>
              <a:t>8</a:t>
            </a:fld>
            <a:endParaRPr kumimoji="1" lang="zh-CN" altLang="en-US"/>
          </a:p>
        </p:txBody>
      </p:sp>
    </p:spTree>
    <p:extLst>
      <p:ext uri="{BB962C8B-B14F-4D97-AF65-F5344CB8AC3E}">
        <p14:creationId xmlns:p14="http://schemas.microsoft.com/office/powerpoint/2010/main" val="2760000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而我们将通过下述的方案来实现国密算法的高性能计算。</a:t>
            </a:r>
            <a:endParaRPr lang="en-US" altLang="zh-CN" dirty="0"/>
          </a:p>
          <a:p>
            <a:r>
              <a:rPr lang="zh-CN" altLang="en-US" dirty="0"/>
              <a:t>内存静态加速：</a:t>
            </a:r>
            <a:endParaRPr lang="en-US" altLang="zh-CN" dirty="0"/>
          </a:p>
          <a:p>
            <a:r>
              <a:rPr lang="en-US" altLang="zh-CN" dirty="0"/>
              <a:t>	</a:t>
            </a:r>
            <a:r>
              <a:rPr lang="zh-CN" altLang="en-US" dirty="0"/>
              <a:t>通过进一步的对算法中的计算过程分析，我们可以通过提前计算出部分加密过程中使用的常数，并提前在内存中以静态数据的形式进行储存，从而省略在加密过程当中的部分复杂计算。</a:t>
            </a:r>
          </a:p>
        </p:txBody>
      </p:sp>
      <p:sp>
        <p:nvSpPr>
          <p:cNvPr id="4" name="灯片编号占位符 3"/>
          <p:cNvSpPr>
            <a:spLocks noGrp="1"/>
          </p:cNvSpPr>
          <p:nvPr>
            <p:ph type="sldNum" sz="quarter" idx="10"/>
          </p:nvPr>
        </p:nvSpPr>
        <p:spPr/>
        <p:txBody>
          <a:bodyPr/>
          <a:lstStyle/>
          <a:p>
            <a:fld id="{1290860D-ED1B-BC4A-9E8E-134D4E408F0F}" type="slidenum">
              <a:rPr kumimoji="1" lang="zh-CN" altLang="en-US" smtClean="0"/>
              <a:t>9</a:t>
            </a:fld>
            <a:endParaRPr kumimoji="1" lang="zh-CN" altLang="en-US"/>
          </a:p>
        </p:txBody>
      </p:sp>
    </p:spTree>
    <p:extLst>
      <p:ext uri="{BB962C8B-B14F-4D97-AF65-F5344CB8AC3E}">
        <p14:creationId xmlns:p14="http://schemas.microsoft.com/office/powerpoint/2010/main" val="4236927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幻灯片">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813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标题幻灯片">
    <p:bg>
      <p:bgPr>
        <a:solidFill>
          <a:schemeClr val="accent4">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9342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754356"/>
      </p:ext>
    </p:extLst>
  </p:cSld>
  <p:clrMap bg1="lt1" tx1="dk1" bg2="lt2" tx2="dk2" accent1="accent1" accent2="accent2" accent3="accent3" accent4="accent4" accent5="accent5" accent6="accent6" hlink="hlink" folHlink="folHlink"/>
  <p:sldLayoutIdLst>
    <p:sldLayoutId id="2147483670" r:id="rId1"/>
    <p:sldLayoutId id="2147483667" r:id="rId2"/>
  </p:sldLayoutIdLst>
  <p:txStyles>
    <p:titleStyle>
      <a:lvl1pPr algn="l" defTabSz="914393" rtl="0" eaLnBrk="1" latinLnBrk="0" hangingPunct="1">
        <a:lnSpc>
          <a:spcPct val="90000"/>
        </a:lnSpc>
        <a:spcBef>
          <a:spcPct val="0"/>
        </a:spcBef>
        <a:buNone/>
        <a:defRPr sz="4401" kern="1200">
          <a:solidFill>
            <a:schemeClr val="tx1"/>
          </a:solidFill>
          <a:latin typeface="+mj-lt"/>
          <a:ea typeface="+mj-ea"/>
          <a:cs typeface="+mj-cs"/>
        </a:defRPr>
      </a:lvl1pPr>
    </p:titleStyle>
    <p:bodyStyle>
      <a:lvl1pPr marL="228598" indent="-228598" algn="l" defTabSz="91439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4" indent="-228598" algn="l" defTabSz="91439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91" indent="-228598" algn="l" defTabSz="91439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7" indent="-228598" algn="l" defTabSz="91439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2" indent="-228598" algn="l" defTabSz="91439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80" indent="-228598" algn="l" defTabSz="91439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5" indent="-228598" algn="l" defTabSz="91439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71" indent="-228598" algn="l" defTabSz="91439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7" indent="-228598" algn="l" defTabSz="91439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3" rtl="0" eaLnBrk="1" latinLnBrk="0" hangingPunct="1">
        <a:defRPr sz="1800" kern="1200">
          <a:solidFill>
            <a:schemeClr val="tx1"/>
          </a:solidFill>
          <a:latin typeface="+mn-lt"/>
          <a:ea typeface="+mn-ea"/>
          <a:cs typeface="+mn-cs"/>
        </a:defRPr>
      </a:lvl1pPr>
      <a:lvl2pPr marL="457196" algn="l" defTabSz="914393" rtl="0" eaLnBrk="1" latinLnBrk="0" hangingPunct="1">
        <a:defRPr sz="1800" kern="1200">
          <a:solidFill>
            <a:schemeClr val="tx1"/>
          </a:solidFill>
          <a:latin typeface="+mn-lt"/>
          <a:ea typeface="+mn-ea"/>
          <a:cs typeface="+mn-cs"/>
        </a:defRPr>
      </a:lvl2pPr>
      <a:lvl3pPr marL="914393" algn="l" defTabSz="914393" rtl="0" eaLnBrk="1" latinLnBrk="0" hangingPunct="1">
        <a:defRPr sz="1800" kern="1200">
          <a:solidFill>
            <a:schemeClr val="tx1"/>
          </a:solidFill>
          <a:latin typeface="+mn-lt"/>
          <a:ea typeface="+mn-ea"/>
          <a:cs typeface="+mn-cs"/>
        </a:defRPr>
      </a:lvl3pPr>
      <a:lvl4pPr marL="1371589" algn="l" defTabSz="914393" rtl="0" eaLnBrk="1" latinLnBrk="0" hangingPunct="1">
        <a:defRPr sz="1800" kern="1200">
          <a:solidFill>
            <a:schemeClr val="tx1"/>
          </a:solidFill>
          <a:latin typeface="+mn-lt"/>
          <a:ea typeface="+mn-ea"/>
          <a:cs typeface="+mn-cs"/>
        </a:defRPr>
      </a:lvl4pPr>
      <a:lvl5pPr marL="1828785" algn="l" defTabSz="914393" rtl="0" eaLnBrk="1" latinLnBrk="0" hangingPunct="1">
        <a:defRPr sz="1800" kern="1200">
          <a:solidFill>
            <a:schemeClr val="tx1"/>
          </a:solidFill>
          <a:latin typeface="+mn-lt"/>
          <a:ea typeface="+mn-ea"/>
          <a:cs typeface="+mn-cs"/>
        </a:defRPr>
      </a:lvl5pPr>
      <a:lvl6pPr marL="2285980" algn="l" defTabSz="914393" rtl="0" eaLnBrk="1" latinLnBrk="0" hangingPunct="1">
        <a:defRPr sz="1800" kern="1200">
          <a:solidFill>
            <a:schemeClr val="tx1"/>
          </a:solidFill>
          <a:latin typeface="+mn-lt"/>
          <a:ea typeface="+mn-ea"/>
          <a:cs typeface="+mn-cs"/>
        </a:defRPr>
      </a:lvl6pPr>
      <a:lvl7pPr marL="2743178" algn="l" defTabSz="914393" rtl="0" eaLnBrk="1" latinLnBrk="0" hangingPunct="1">
        <a:defRPr sz="1800" kern="1200">
          <a:solidFill>
            <a:schemeClr val="tx1"/>
          </a:solidFill>
          <a:latin typeface="+mn-lt"/>
          <a:ea typeface="+mn-ea"/>
          <a:cs typeface="+mn-cs"/>
        </a:defRPr>
      </a:lvl7pPr>
      <a:lvl8pPr marL="3200373" algn="l" defTabSz="914393" rtl="0" eaLnBrk="1" latinLnBrk="0" hangingPunct="1">
        <a:defRPr sz="1800" kern="1200">
          <a:solidFill>
            <a:schemeClr val="tx1"/>
          </a:solidFill>
          <a:latin typeface="+mn-lt"/>
          <a:ea typeface="+mn-ea"/>
          <a:cs typeface="+mn-cs"/>
        </a:defRPr>
      </a:lvl8pPr>
      <a:lvl9pPr marL="3657569" algn="l" defTabSz="91439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15891969" flipH="1">
            <a:off x="2751502" y="3088764"/>
            <a:ext cx="694278" cy="3233520"/>
          </a:xfrm>
          <a:prstGeom prst="rtTriangle">
            <a:avLst/>
          </a:prstGeom>
          <a:solidFill>
            <a:schemeClr val="accent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p>
        </p:txBody>
      </p:sp>
      <p:grpSp>
        <p:nvGrpSpPr>
          <p:cNvPr id="13" name="组 12"/>
          <p:cNvGrpSpPr/>
          <p:nvPr/>
        </p:nvGrpSpPr>
        <p:grpSpPr>
          <a:xfrm>
            <a:off x="2471539" y="465410"/>
            <a:ext cx="5710423" cy="5710423"/>
            <a:chOff x="1339663" y="773596"/>
            <a:chExt cx="4282818" cy="4282818"/>
          </a:xfrm>
        </p:grpSpPr>
        <p:sp>
          <p:nvSpPr>
            <p:cNvPr id="12" name="椭圆 11"/>
            <p:cNvSpPr/>
            <p:nvPr/>
          </p:nvSpPr>
          <p:spPr>
            <a:xfrm>
              <a:off x="1381966" y="814819"/>
              <a:ext cx="4203344" cy="4203344"/>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3" name="Freeform 13"/>
            <p:cNvSpPr>
              <a:spLocks noEditPoints="1"/>
            </p:cNvSpPr>
            <p:nvPr/>
          </p:nvSpPr>
          <p:spPr bwMode="auto">
            <a:xfrm>
              <a:off x="1339663" y="773596"/>
              <a:ext cx="4282818" cy="4282818"/>
            </a:xfrm>
            <a:custGeom>
              <a:avLst/>
              <a:gdLst/>
              <a:ahLst/>
              <a:cxnLst>
                <a:cxn ang="0">
                  <a:pos x="226" y="180"/>
                </a:cxn>
                <a:cxn ang="0">
                  <a:pos x="0" y="690"/>
                </a:cxn>
                <a:cxn ang="0">
                  <a:pos x="202" y="1180"/>
                </a:cxn>
                <a:cxn ang="0">
                  <a:pos x="690" y="1382"/>
                </a:cxn>
                <a:cxn ang="0">
                  <a:pos x="1202" y="1156"/>
                </a:cxn>
                <a:cxn ang="0">
                  <a:pos x="1380" y="654"/>
                </a:cxn>
                <a:cxn ang="0">
                  <a:pos x="1130" y="158"/>
                </a:cxn>
                <a:cxn ang="0">
                  <a:pos x="1346" y="684"/>
                </a:cxn>
                <a:cxn ang="0">
                  <a:pos x="1152" y="232"/>
                </a:cxn>
                <a:cxn ang="0">
                  <a:pos x="308" y="168"/>
                </a:cxn>
                <a:cxn ang="0">
                  <a:pos x="102" y="648"/>
                </a:cxn>
                <a:cxn ang="0">
                  <a:pos x="186" y="718"/>
                </a:cxn>
                <a:cxn ang="0">
                  <a:pos x="320" y="946"/>
                </a:cxn>
                <a:cxn ang="0">
                  <a:pos x="350" y="1250"/>
                </a:cxn>
                <a:cxn ang="0">
                  <a:pos x="1278" y="980"/>
                </a:cxn>
                <a:cxn ang="0">
                  <a:pos x="1098" y="1202"/>
                </a:cxn>
                <a:cxn ang="0">
                  <a:pos x="532" y="1326"/>
                </a:cxn>
                <a:cxn ang="0">
                  <a:pos x="496" y="1176"/>
                </a:cxn>
                <a:cxn ang="0">
                  <a:pos x="628" y="1002"/>
                </a:cxn>
                <a:cxn ang="0">
                  <a:pos x="472" y="792"/>
                </a:cxn>
                <a:cxn ang="0">
                  <a:pos x="324" y="778"/>
                </a:cxn>
                <a:cxn ang="0">
                  <a:pos x="264" y="700"/>
                </a:cxn>
                <a:cxn ang="0">
                  <a:pos x="204" y="674"/>
                </a:cxn>
                <a:cxn ang="0">
                  <a:pos x="304" y="618"/>
                </a:cxn>
                <a:cxn ang="0">
                  <a:pos x="358" y="554"/>
                </a:cxn>
                <a:cxn ang="0">
                  <a:pos x="466" y="428"/>
                </a:cxn>
                <a:cxn ang="0">
                  <a:pos x="520" y="380"/>
                </a:cxn>
                <a:cxn ang="0">
                  <a:pos x="542" y="428"/>
                </a:cxn>
                <a:cxn ang="0">
                  <a:pos x="472" y="296"/>
                </a:cxn>
                <a:cxn ang="0">
                  <a:pos x="400" y="250"/>
                </a:cxn>
                <a:cxn ang="0">
                  <a:pos x="346" y="332"/>
                </a:cxn>
                <a:cxn ang="0">
                  <a:pos x="344" y="238"/>
                </a:cxn>
                <a:cxn ang="0">
                  <a:pos x="390" y="244"/>
                </a:cxn>
                <a:cxn ang="0">
                  <a:pos x="428" y="168"/>
                </a:cxn>
                <a:cxn ang="0">
                  <a:pos x="438" y="242"/>
                </a:cxn>
                <a:cxn ang="0">
                  <a:pos x="478" y="220"/>
                </a:cxn>
                <a:cxn ang="0">
                  <a:pos x="472" y="150"/>
                </a:cxn>
                <a:cxn ang="0">
                  <a:pos x="428" y="118"/>
                </a:cxn>
                <a:cxn ang="0">
                  <a:pos x="370" y="170"/>
                </a:cxn>
                <a:cxn ang="0">
                  <a:pos x="322" y="150"/>
                </a:cxn>
                <a:cxn ang="0">
                  <a:pos x="570" y="118"/>
                </a:cxn>
                <a:cxn ang="0">
                  <a:pos x="578" y="186"/>
                </a:cxn>
                <a:cxn ang="0">
                  <a:pos x="672" y="224"/>
                </a:cxn>
                <a:cxn ang="0">
                  <a:pos x="802" y="98"/>
                </a:cxn>
                <a:cxn ang="0">
                  <a:pos x="862" y="58"/>
                </a:cxn>
                <a:cxn ang="0">
                  <a:pos x="996" y="252"/>
                </a:cxn>
                <a:cxn ang="0">
                  <a:pos x="1022" y="336"/>
                </a:cxn>
                <a:cxn ang="0">
                  <a:pos x="944" y="398"/>
                </a:cxn>
                <a:cxn ang="0">
                  <a:pos x="918" y="466"/>
                </a:cxn>
                <a:cxn ang="0">
                  <a:pos x="862" y="516"/>
                </a:cxn>
                <a:cxn ang="0">
                  <a:pos x="994" y="466"/>
                </a:cxn>
                <a:cxn ang="0">
                  <a:pos x="1044" y="524"/>
                </a:cxn>
                <a:cxn ang="0">
                  <a:pos x="1090" y="534"/>
                </a:cxn>
                <a:cxn ang="0">
                  <a:pos x="1128" y="532"/>
                </a:cxn>
                <a:cxn ang="0">
                  <a:pos x="1172" y="592"/>
                </a:cxn>
                <a:cxn ang="0">
                  <a:pos x="1076" y="598"/>
                </a:cxn>
                <a:cxn ang="0">
                  <a:pos x="866" y="574"/>
                </a:cxn>
                <a:cxn ang="0">
                  <a:pos x="814" y="778"/>
                </a:cxn>
                <a:cxn ang="0">
                  <a:pos x="998" y="840"/>
                </a:cxn>
                <a:cxn ang="0">
                  <a:pos x="1026" y="1056"/>
                </a:cxn>
                <a:cxn ang="0">
                  <a:pos x="1210" y="1016"/>
                </a:cxn>
                <a:cxn ang="0">
                  <a:pos x="1278" y="776"/>
                </a:cxn>
                <a:cxn ang="0">
                  <a:pos x="1342" y="768"/>
                </a:cxn>
              </a:cxnLst>
              <a:rect l="0" t="0" r="r" b="b"/>
              <a:pathLst>
                <a:path w="1382" h="1382">
                  <a:moveTo>
                    <a:pt x="690" y="0"/>
                  </a:moveTo>
                  <a:lnTo>
                    <a:pt x="690" y="0"/>
                  </a:lnTo>
                  <a:lnTo>
                    <a:pt x="656" y="0"/>
                  </a:lnTo>
                  <a:lnTo>
                    <a:pt x="620" y="4"/>
                  </a:lnTo>
                  <a:lnTo>
                    <a:pt x="586" y="8"/>
                  </a:lnTo>
                  <a:lnTo>
                    <a:pt x="552" y="14"/>
                  </a:lnTo>
                  <a:lnTo>
                    <a:pt x="518" y="22"/>
                  </a:lnTo>
                  <a:lnTo>
                    <a:pt x="486" y="30"/>
                  </a:lnTo>
                  <a:lnTo>
                    <a:pt x="454" y="42"/>
                  </a:lnTo>
                  <a:lnTo>
                    <a:pt x="422" y="54"/>
                  </a:lnTo>
                  <a:lnTo>
                    <a:pt x="392" y="68"/>
                  </a:lnTo>
                  <a:lnTo>
                    <a:pt x="362" y="84"/>
                  </a:lnTo>
                  <a:lnTo>
                    <a:pt x="332" y="100"/>
                  </a:lnTo>
                  <a:lnTo>
                    <a:pt x="304" y="118"/>
                  </a:lnTo>
                  <a:lnTo>
                    <a:pt x="278" y="136"/>
                  </a:lnTo>
                  <a:lnTo>
                    <a:pt x="252" y="158"/>
                  </a:lnTo>
                  <a:lnTo>
                    <a:pt x="226" y="180"/>
                  </a:lnTo>
                  <a:lnTo>
                    <a:pt x="202" y="202"/>
                  </a:lnTo>
                  <a:lnTo>
                    <a:pt x="180" y="226"/>
                  </a:lnTo>
                  <a:lnTo>
                    <a:pt x="158" y="252"/>
                  </a:lnTo>
                  <a:lnTo>
                    <a:pt x="138" y="278"/>
                  </a:lnTo>
                  <a:lnTo>
                    <a:pt x="118" y="304"/>
                  </a:lnTo>
                  <a:lnTo>
                    <a:pt x="100" y="332"/>
                  </a:lnTo>
                  <a:lnTo>
                    <a:pt x="84" y="362"/>
                  </a:lnTo>
                  <a:lnTo>
                    <a:pt x="68" y="390"/>
                  </a:lnTo>
                  <a:lnTo>
                    <a:pt x="54" y="422"/>
                  </a:lnTo>
                  <a:lnTo>
                    <a:pt x="42" y="452"/>
                  </a:lnTo>
                  <a:lnTo>
                    <a:pt x="32" y="486"/>
                  </a:lnTo>
                  <a:lnTo>
                    <a:pt x="22" y="518"/>
                  </a:lnTo>
                  <a:lnTo>
                    <a:pt x="14" y="552"/>
                  </a:lnTo>
                  <a:lnTo>
                    <a:pt x="8" y="586"/>
                  </a:lnTo>
                  <a:lnTo>
                    <a:pt x="4" y="620"/>
                  </a:lnTo>
                  <a:lnTo>
                    <a:pt x="0" y="654"/>
                  </a:lnTo>
                  <a:lnTo>
                    <a:pt x="0" y="690"/>
                  </a:lnTo>
                  <a:lnTo>
                    <a:pt x="0" y="690"/>
                  </a:lnTo>
                  <a:lnTo>
                    <a:pt x="0" y="726"/>
                  </a:lnTo>
                  <a:lnTo>
                    <a:pt x="4" y="762"/>
                  </a:lnTo>
                  <a:lnTo>
                    <a:pt x="8" y="796"/>
                  </a:lnTo>
                  <a:lnTo>
                    <a:pt x="14" y="830"/>
                  </a:lnTo>
                  <a:lnTo>
                    <a:pt x="22" y="864"/>
                  </a:lnTo>
                  <a:lnTo>
                    <a:pt x="32" y="896"/>
                  </a:lnTo>
                  <a:lnTo>
                    <a:pt x="42" y="928"/>
                  </a:lnTo>
                  <a:lnTo>
                    <a:pt x="54" y="960"/>
                  </a:lnTo>
                  <a:lnTo>
                    <a:pt x="68" y="990"/>
                  </a:lnTo>
                  <a:lnTo>
                    <a:pt x="84" y="1020"/>
                  </a:lnTo>
                  <a:lnTo>
                    <a:pt x="100" y="1048"/>
                  </a:lnTo>
                  <a:lnTo>
                    <a:pt x="118" y="1076"/>
                  </a:lnTo>
                  <a:lnTo>
                    <a:pt x="138" y="1104"/>
                  </a:lnTo>
                  <a:lnTo>
                    <a:pt x="158" y="1130"/>
                  </a:lnTo>
                  <a:lnTo>
                    <a:pt x="180" y="1156"/>
                  </a:lnTo>
                  <a:lnTo>
                    <a:pt x="202" y="1180"/>
                  </a:lnTo>
                  <a:lnTo>
                    <a:pt x="226" y="1202"/>
                  </a:lnTo>
                  <a:lnTo>
                    <a:pt x="252" y="1224"/>
                  </a:lnTo>
                  <a:lnTo>
                    <a:pt x="278" y="1244"/>
                  </a:lnTo>
                  <a:lnTo>
                    <a:pt x="304" y="1264"/>
                  </a:lnTo>
                  <a:lnTo>
                    <a:pt x="332" y="1282"/>
                  </a:lnTo>
                  <a:lnTo>
                    <a:pt x="362" y="1298"/>
                  </a:lnTo>
                  <a:lnTo>
                    <a:pt x="392" y="1314"/>
                  </a:lnTo>
                  <a:lnTo>
                    <a:pt x="422" y="1328"/>
                  </a:lnTo>
                  <a:lnTo>
                    <a:pt x="454" y="1340"/>
                  </a:lnTo>
                  <a:lnTo>
                    <a:pt x="486" y="1350"/>
                  </a:lnTo>
                  <a:lnTo>
                    <a:pt x="518" y="1360"/>
                  </a:lnTo>
                  <a:lnTo>
                    <a:pt x="552" y="1368"/>
                  </a:lnTo>
                  <a:lnTo>
                    <a:pt x="586" y="1374"/>
                  </a:lnTo>
                  <a:lnTo>
                    <a:pt x="620" y="1378"/>
                  </a:lnTo>
                  <a:lnTo>
                    <a:pt x="656" y="1380"/>
                  </a:lnTo>
                  <a:lnTo>
                    <a:pt x="690" y="1382"/>
                  </a:lnTo>
                  <a:lnTo>
                    <a:pt x="690" y="1382"/>
                  </a:lnTo>
                  <a:lnTo>
                    <a:pt x="726" y="1380"/>
                  </a:lnTo>
                  <a:lnTo>
                    <a:pt x="762" y="1378"/>
                  </a:lnTo>
                  <a:lnTo>
                    <a:pt x="796" y="1374"/>
                  </a:lnTo>
                  <a:lnTo>
                    <a:pt x="830" y="1368"/>
                  </a:lnTo>
                  <a:lnTo>
                    <a:pt x="864" y="1360"/>
                  </a:lnTo>
                  <a:lnTo>
                    <a:pt x="896" y="1350"/>
                  </a:lnTo>
                  <a:lnTo>
                    <a:pt x="928" y="1340"/>
                  </a:lnTo>
                  <a:lnTo>
                    <a:pt x="960" y="1328"/>
                  </a:lnTo>
                  <a:lnTo>
                    <a:pt x="990" y="1314"/>
                  </a:lnTo>
                  <a:lnTo>
                    <a:pt x="1020" y="1298"/>
                  </a:lnTo>
                  <a:lnTo>
                    <a:pt x="1050" y="1282"/>
                  </a:lnTo>
                  <a:lnTo>
                    <a:pt x="1078" y="1264"/>
                  </a:lnTo>
                  <a:lnTo>
                    <a:pt x="1104" y="1244"/>
                  </a:lnTo>
                  <a:lnTo>
                    <a:pt x="1130" y="1224"/>
                  </a:lnTo>
                  <a:lnTo>
                    <a:pt x="1156" y="1202"/>
                  </a:lnTo>
                  <a:lnTo>
                    <a:pt x="1180" y="1180"/>
                  </a:lnTo>
                  <a:lnTo>
                    <a:pt x="1202" y="1156"/>
                  </a:lnTo>
                  <a:lnTo>
                    <a:pt x="1224" y="1130"/>
                  </a:lnTo>
                  <a:lnTo>
                    <a:pt x="1244" y="1104"/>
                  </a:lnTo>
                  <a:lnTo>
                    <a:pt x="1264" y="1076"/>
                  </a:lnTo>
                  <a:lnTo>
                    <a:pt x="1282" y="1048"/>
                  </a:lnTo>
                  <a:lnTo>
                    <a:pt x="1298" y="1020"/>
                  </a:lnTo>
                  <a:lnTo>
                    <a:pt x="1314" y="990"/>
                  </a:lnTo>
                  <a:lnTo>
                    <a:pt x="1328" y="960"/>
                  </a:lnTo>
                  <a:lnTo>
                    <a:pt x="1340" y="928"/>
                  </a:lnTo>
                  <a:lnTo>
                    <a:pt x="1350" y="896"/>
                  </a:lnTo>
                  <a:lnTo>
                    <a:pt x="1360" y="864"/>
                  </a:lnTo>
                  <a:lnTo>
                    <a:pt x="1368" y="830"/>
                  </a:lnTo>
                  <a:lnTo>
                    <a:pt x="1374" y="796"/>
                  </a:lnTo>
                  <a:lnTo>
                    <a:pt x="1378" y="762"/>
                  </a:lnTo>
                  <a:lnTo>
                    <a:pt x="1380" y="726"/>
                  </a:lnTo>
                  <a:lnTo>
                    <a:pt x="1382" y="690"/>
                  </a:lnTo>
                  <a:lnTo>
                    <a:pt x="1382" y="690"/>
                  </a:lnTo>
                  <a:lnTo>
                    <a:pt x="1380" y="654"/>
                  </a:lnTo>
                  <a:lnTo>
                    <a:pt x="1378" y="620"/>
                  </a:lnTo>
                  <a:lnTo>
                    <a:pt x="1374" y="586"/>
                  </a:lnTo>
                  <a:lnTo>
                    <a:pt x="1368" y="552"/>
                  </a:lnTo>
                  <a:lnTo>
                    <a:pt x="1360" y="518"/>
                  </a:lnTo>
                  <a:lnTo>
                    <a:pt x="1350" y="486"/>
                  </a:lnTo>
                  <a:lnTo>
                    <a:pt x="1340" y="452"/>
                  </a:lnTo>
                  <a:lnTo>
                    <a:pt x="1328" y="422"/>
                  </a:lnTo>
                  <a:lnTo>
                    <a:pt x="1314" y="390"/>
                  </a:lnTo>
                  <a:lnTo>
                    <a:pt x="1298" y="362"/>
                  </a:lnTo>
                  <a:lnTo>
                    <a:pt x="1282" y="332"/>
                  </a:lnTo>
                  <a:lnTo>
                    <a:pt x="1264" y="304"/>
                  </a:lnTo>
                  <a:lnTo>
                    <a:pt x="1244" y="278"/>
                  </a:lnTo>
                  <a:lnTo>
                    <a:pt x="1224" y="252"/>
                  </a:lnTo>
                  <a:lnTo>
                    <a:pt x="1202" y="226"/>
                  </a:lnTo>
                  <a:lnTo>
                    <a:pt x="1180" y="202"/>
                  </a:lnTo>
                  <a:lnTo>
                    <a:pt x="1156" y="180"/>
                  </a:lnTo>
                  <a:lnTo>
                    <a:pt x="1130" y="158"/>
                  </a:lnTo>
                  <a:lnTo>
                    <a:pt x="1104" y="136"/>
                  </a:lnTo>
                  <a:lnTo>
                    <a:pt x="1078" y="118"/>
                  </a:lnTo>
                  <a:lnTo>
                    <a:pt x="1050" y="100"/>
                  </a:lnTo>
                  <a:lnTo>
                    <a:pt x="1020" y="84"/>
                  </a:lnTo>
                  <a:lnTo>
                    <a:pt x="990" y="68"/>
                  </a:lnTo>
                  <a:lnTo>
                    <a:pt x="960" y="54"/>
                  </a:lnTo>
                  <a:lnTo>
                    <a:pt x="928" y="42"/>
                  </a:lnTo>
                  <a:lnTo>
                    <a:pt x="896" y="30"/>
                  </a:lnTo>
                  <a:lnTo>
                    <a:pt x="864" y="22"/>
                  </a:lnTo>
                  <a:lnTo>
                    <a:pt x="830" y="14"/>
                  </a:lnTo>
                  <a:lnTo>
                    <a:pt x="796" y="8"/>
                  </a:lnTo>
                  <a:lnTo>
                    <a:pt x="762" y="4"/>
                  </a:lnTo>
                  <a:lnTo>
                    <a:pt x="726" y="0"/>
                  </a:lnTo>
                  <a:lnTo>
                    <a:pt x="690" y="0"/>
                  </a:lnTo>
                  <a:lnTo>
                    <a:pt x="690" y="0"/>
                  </a:lnTo>
                  <a:close/>
                  <a:moveTo>
                    <a:pt x="1346" y="684"/>
                  </a:moveTo>
                  <a:lnTo>
                    <a:pt x="1346" y="684"/>
                  </a:lnTo>
                  <a:lnTo>
                    <a:pt x="1342" y="670"/>
                  </a:lnTo>
                  <a:lnTo>
                    <a:pt x="1336" y="654"/>
                  </a:lnTo>
                  <a:lnTo>
                    <a:pt x="1336" y="654"/>
                  </a:lnTo>
                  <a:lnTo>
                    <a:pt x="1344" y="654"/>
                  </a:lnTo>
                  <a:lnTo>
                    <a:pt x="1344" y="654"/>
                  </a:lnTo>
                  <a:lnTo>
                    <a:pt x="1346" y="684"/>
                  </a:lnTo>
                  <a:lnTo>
                    <a:pt x="1346" y="684"/>
                  </a:lnTo>
                  <a:close/>
                  <a:moveTo>
                    <a:pt x="1158" y="232"/>
                  </a:moveTo>
                  <a:lnTo>
                    <a:pt x="1158" y="232"/>
                  </a:lnTo>
                  <a:lnTo>
                    <a:pt x="1176" y="252"/>
                  </a:lnTo>
                  <a:lnTo>
                    <a:pt x="1176" y="252"/>
                  </a:lnTo>
                  <a:lnTo>
                    <a:pt x="1172" y="254"/>
                  </a:lnTo>
                  <a:lnTo>
                    <a:pt x="1168" y="256"/>
                  </a:lnTo>
                  <a:lnTo>
                    <a:pt x="1164" y="254"/>
                  </a:lnTo>
                  <a:lnTo>
                    <a:pt x="1162" y="250"/>
                  </a:lnTo>
                  <a:lnTo>
                    <a:pt x="1156" y="242"/>
                  </a:lnTo>
                  <a:lnTo>
                    <a:pt x="1152" y="232"/>
                  </a:lnTo>
                  <a:lnTo>
                    <a:pt x="1152" y="232"/>
                  </a:lnTo>
                  <a:lnTo>
                    <a:pt x="1158" y="232"/>
                  </a:lnTo>
                  <a:lnTo>
                    <a:pt x="1158" y="232"/>
                  </a:lnTo>
                  <a:close/>
                  <a:moveTo>
                    <a:pt x="314" y="188"/>
                  </a:moveTo>
                  <a:lnTo>
                    <a:pt x="314" y="188"/>
                  </a:lnTo>
                  <a:lnTo>
                    <a:pt x="306" y="180"/>
                  </a:lnTo>
                  <a:lnTo>
                    <a:pt x="300" y="178"/>
                  </a:lnTo>
                  <a:lnTo>
                    <a:pt x="294" y="178"/>
                  </a:lnTo>
                  <a:lnTo>
                    <a:pt x="290" y="180"/>
                  </a:lnTo>
                  <a:lnTo>
                    <a:pt x="278" y="190"/>
                  </a:lnTo>
                  <a:lnTo>
                    <a:pt x="270" y="194"/>
                  </a:lnTo>
                  <a:lnTo>
                    <a:pt x="262" y="196"/>
                  </a:lnTo>
                  <a:lnTo>
                    <a:pt x="262" y="196"/>
                  </a:lnTo>
                  <a:lnTo>
                    <a:pt x="284" y="178"/>
                  </a:lnTo>
                  <a:lnTo>
                    <a:pt x="306" y="160"/>
                  </a:lnTo>
                  <a:lnTo>
                    <a:pt x="306" y="160"/>
                  </a:lnTo>
                  <a:lnTo>
                    <a:pt x="308" y="168"/>
                  </a:lnTo>
                  <a:lnTo>
                    <a:pt x="310" y="174"/>
                  </a:lnTo>
                  <a:lnTo>
                    <a:pt x="314" y="180"/>
                  </a:lnTo>
                  <a:lnTo>
                    <a:pt x="314" y="188"/>
                  </a:lnTo>
                  <a:lnTo>
                    <a:pt x="314" y="188"/>
                  </a:lnTo>
                  <a:close/>
                  <a:moveTo>
                    <a:pt x="36" y="690"/>
                  </a:moveTo>
                  <a:lnTo>
                    <a:pt x="36" y="690"/>
                  </a:lnTo>
                  <a:lnTo>
                    <a:pt x="38" y="648"/>
                  </a:lnTo>
                  <a:lnTo>
                    <a:pt x="42" y="608"/>
                  </a:lnTo>
                  <a:lnTo>
                    <a:pt x="48" y="568"/>
                  </a:lnTo>
                  <a:lnTo>
                    <a:pt x="56" y="528"/>
                  </a:lnTo>
                  <a:lnTo>
                    <a:pt x="56" y="528"/>
                  </a:lnTo>
                  <a:lnTo>
                    <a:pt x="64" y="566"/>
                  </a:lnTo>
                  <a:lnTo>
                    <a:pt x="68" y="584"/>
                  </a:lnTo>
                  <a:lnTo>
                    <a:pt x="76" y="600"/>
                  </a:lnTo>
                  <a:lnTo>
                    <a:pt x="84" y="618"/>
                  </a:lnTo>
                  <a:lnTo>
                    <a:pt x="92" y="634"/>
                  </a:lnTo>
                  <a:lnTo>
                    <a:pt x="102" y="648"/>
                  </a:lnTo>
                  <a:lnTo>
                    <a:pt x="116" y="662"/>
                  </a:lnTo>
                  <a:lnTo>
                    <a:pt x="116" y="662"/>
                  </a:lnTo>
                  <a:lnTo>
                    <a:pt x="112" y="650"/>
                  </a:lnTo>
                  <a:lnTo>
                    <a:pt x="108" y="640"/>
                  </a:lnTo>
                  <a:lnTo>
                    <a:pt x="104" y="630"/>
                  </a:lnTo>
                  <a:lnTo>
                    <a:pt x="102" y="618"/>
                  </a:lnTo>
                  <a:lnTo>
                    <a:pt x="102" y="618"/>
                  </a:lnTo>
                  <a:lnTo>
                    <a:pt x="116" y="630"/>
                  </a:lnTo>
                  <a:lnTo>
                    <a:pt x="122" y="636"/>
                  </a:lnTo>
                  <a:lnTo>
                    <a:pt x="126" y="644"/>
                  </a:lnTo>
                  <a:lnTo>
                    <a:pt x="130" y="652"/>
                  </a:lnTo>
                  <a:lnTo>
                    <a:pt x="132" y="662"/>
                  </a:lnTo>
                  <a:lnTo>
                    <a:pt x="134" y="674"/>
                  </a:lnTo>
                  <a:lnTo>
                    <a:pt x="134" y="686"/>
                  </a:lnTo>
                  <a:lnTo>
                    <a:pt x="134" y="686"/>
                  </a:lnTo>
                  <a:lnTo>
                    <a:pt x="160" y="704"/>
                  </a:lnTo>
                  <a:lnTo>
                    <a:pt x="186" y="718"/>
                  </a:lnTo>
                  <a:lnTo>
                    <a:pt x="240" y="748"/>
                  </a:lnTo>
                  <a:lnTo>
                    <a:pt x="268" y="764"/>
                  </a:lnTo>
                  <a:lnTo>
                    <a:pt x="292" y="780"/>
                  </a:lnTo>
                  <a:lnTo>
                    <a:pt x="314" y="800"/>
                  </a:lnTo>
                  <a:lnTo>
                    <a:pt x="324" y="812"/>
                  </a:lnTo>
                  <a:lnTo>
                    <a:pt x="334" y="824"/>
                  </a:lnTo>
                  <a:lnTo>
                    <a:pt x="334" y="824"/>
                  </a:lnTo>
                  <a:lnTo>
                    <a:pt x="328" y="836"/>
                  </a:lnTo>
                  <a:lnTo>
                    <a:pt x="320" y="848"/>
                  </a:lnTo>
                  <a:lnTo>
                    <a:pt x="302" y="868"/>
                  </a:lnTo>
                  <a:lnTo>
                    <a:pt x="302" y="868"/>
                  </a:lnTo>
                  <a:lnTo>
                    <a:pt x="300" y="882"/>
                  </a:lnTo>
                  <a:lnTo>
                    <a:pt x="300" y="896"/>
                  </a:lnTo>
                  <a:lnTo>
                    <a:pt x="304" y="910"/>
                  </a:lnTo>
                  <a:lnTo>
                    <a:pt x="308" y="922"/>
                  </a:lnTo>
                  <a:lnTo>
                    <a:pt x="314" y="934"/>
                  </a:lnTo>
                  <a:lnTo>
                    <a:pt x="320" y="946"/>
                  </a:lnTo>
                  <a:lnTo>
                    <a:pt x="338" y="968"/>
                  </a:lnTo>
                  <a:lnTo>
                    <a:pt x="356" y="990"/>
                  </a:lnTo>
                  <a:lnTo>
                    <a:pt x="374" y="1012"/>
                  </a:lnTo>
                  <a:lnTo>
                    <a:pt x="382" y="1024"/>
                  </a:lnTo>
                  <a:lnTo>
                    <a:pt x="388" y="1036"/>
                  </a:lnTo>
                  <a:lnTo>
                    <a:pt x="392" y="1048"/>
                  </a:lnTo>
                  <a:lnTo>
                    <a:pt x="396" y="1060"/>
                  </a:lnTo>
                  <a:lnTo>
                    <a:pt x="396" y="1060"/>
                  </a:lnTo>
                  <a:lnTo>
                    <a:pt x="398" y="1090"/>
                  </a:lnTo>
                  <a:lnTo>
                    <a:pt x="398" y="1120"/>
                  </a:lnTo>
                  <a:lnTo>
                    <a:pt x="396" y="1148"/>
                  </a:lnTo>
                  <a:lnTo>
                    <a:pt x="394" y="1176"/>
                  </a:lnTo>
                  <a:lnTo>
                    <a:pt x="386" y="1228"/>
                  </a:lnTo>
                  <a:lnTo>
                    <a:pt x="386" y="1250"/>
                  </a:lnTo>
                  <a:lnTo>
                    <a:pt x="388" y="1270"/>
                  </a:lnTo>
                  <a:lnTo>
                    <a:pt x="388" y="1270"/>
                  </a:lnTo>
                  <a:lnTo>
                    <a:pt x="350" y="1250"/>
                  </a:lnTo>
                  <a:lnTo>
                    <a:pt x="312" y="1224"/>
                  </a:lnTo>
                  <a:lnTo>
                    <a:pt x="278" y="1198"/>
                  </a:lnTo>
                  <a:lnTo>
                    <a:pt x="244" y="1170"/>
                  </a:lnTo>
                  <a:lnTo>
                    <a:pt x="214" y="1138"/>
                  </a:lnTo>
                  <a:lnTo>
                    <a:pt x="184" y="1106"/>
                  </a:lnTo>
                  <a:lnTo>
                    <a:pt x="158" y="1070"/>
                  </a:lnTo>
                  <a:lnTo>
                    <a:pt x="134" y="1034"/>
                  </a:lnTo>
                  <a:lnTo>
                    <a:pt x="112" y="996"/>
                  </a:lnTo>
                  <a:lnTo>
                    <a:pt x="92" y="956"/>
                  </a:lnTo>
                  <a:lnTo>
                    <a:pt x="76" y="914"/>
                  </a:lnTo>
                  <a:lnTo>
                    <a:pt x="62" y="872"/>
                  </a:lnTo>
                  <a:lnTo>
                    <a:pt x="50" y="828"/>
                  </a:lnTo>
                  <a:lnTo>
                    <a:pt x="42" y="784"/>
                  </a:lnTo>
                  <a:lnTo>
                    <a:pt x="38" y="738"/>
                  </a:lnTo>
                  <a:lnTo>
                    <a:pt x="36" y="690"/>
                  </a:lnTo>
                  <a:lnTo>
                    <a:pt x="36" y="690"/>
                  </a:lnTo>
                  <a:close/>
                  <a:moveTo>
                    <a:pt x="1278" y="980"/>
                  </a:moveTo>
                  <a:lnTo>
                    <a:pt x="1278" y="980"/>
                  </a:lnTo>
                  <a:lnTo>
                    <a:pt x="1276" y="974"/>
                  </a:lnTo>
                  <a:lnTo>
                    <a:pt x="1272" y="970"/>
                  </a:lnTo>
                  <a:lnTo>
                    <a:pt x="1272" y="970"/>
                  </a:lnTo>
                  <a:lnTo>
                    <a:pt x="1266" y="982"/>
                  </a:lnTo>
                  <a:lnTo>
                    <a:pt x="1258" y="994"/>
                  </a:lnTo>
                  <a:lnTo>
                    <a:pt x="1244" y="1014"/>
                  </a:lnTo>
                  <a:lnTo>
                    <a:pt x="1238" y="1024"/>
                  </a:lnTo>
                  <a:lnTo>
                    <a:pt x="1232" y="1036"/>
                  </a:lnTo>
                  <a:lnTo>
                    <a:pt x="1230" y="1048"/>
                  </a:lnTo>
                  <a:lnTo>
                    <a:pt x="1230" y="1060"/>
                  </a:lnTo>
                  <a:lnTo>
                    <a:pt x="1230" y="1060"/>
                  </a:lnTo>
                  <a:lnTo>
                    <a:pt x="1208" y="1092"/>
                  </a:lnTo>
                  <a:lnTo>
                    <a:pt x="1182" y="1122"/>
                  </a:lnTo>
                  <a:lnTo>
                    <a:pt x="1156" y="1150"/>
                  </a:lnTo>
                  <a:lnTo>
                    <a:pt x="1128" y="1178"/>
                  </a:lnTo>
                  <a:lnTo>
                    <a:pt x="1098" y="1202"/>
                  </a:lnTo>
                  <a:lnTo>
                    <a:pt x="1068" y="1226"/>
                  </a:lnTo>
                  <a:lnTo>
                    <a:pt x="1034" y="1248"/>
                  </a:lnTo>
                  <a:lnTo>
                    <a:pt x="1000" y="1268"/>
                  </a:lnTo>
                  <a:lnTo>
                    <a:pt x="966" y="1284"/>
                  </a:lnTo>
                  <a:lnTo>
                    <a:pt x="928" y="1300"/>
                  </a:lnTo>
                  <a:lnTo>
                    <a:pt x="892" y="1314"/>
                  </a:lnTo>
                  <a:lnTo>
                    <a:pt x="854" y="1324"/>
                  </a:lnTo>
                  <a:lnTo>
                    <a:pt x="814" y="1334"/>
                  </a:lnTo>
                  <a:lnTo>
                    <a:pt x="774" y="1340"/>
                  </a:lnTo>
                  <a:lnTo>
                    <a:pt x="732" y="1344"/>
                  </a:lnTo>
                  <a:lnTo>
                    <a:pt x="690" y="1346"/>
                  </a:lnTo>
                  <a:lnTo>
                    <a:pt x="690" y="1346"/>
                  </a:lnTo>
                  <a:lnTo>
                    <a:pt x="658" y="1344"/>
                  </a:lnTo>
                  <a:lnTo>
                    <a:pt x="626" y="1342"/>
                  </a:lnTo>
                  <a:lnTo>
                    <a:pt x="594" y="1338"/>
                  </a:lnTo>
                  <a:lnTo>
                    <a:pt x="564" y="1332"/>
                  </a:lnTo>
                  <a:lnTo>
                    <a:pt x="532" y="1326"/>
                  </a:lnTo>
                  <a:lnTo>
                    <a:pt x="502" y="1318"/>
                  </a:lnTo>
                  <a:lnTo>
                    <a:pt x="474" y="1308"/>
                  </a:lnTo>
                  <a:lnTo>
                    <a:pt x="444" y="1298"/>
                  </a:lnTo>
                  <a:lnTo>
                    <a:pt x="444" y="1298"/>
                  </a:lnTo>
                  <a:lnTo>
                    <a:pt x="448" y="1266"/>
                  </a:lnTo>
                  <a:lnTo>
                    <a:pt x="450" y="1252"/>
                  </a:lnTo>
                  <a:lnTo>
                    <a:pt x="454" y="1240"/>
                  </a:lnTo>
                  <a:lnTo>
                    <a:pt x="460" y="1228"/>
                  </a:lnTo>
                  <a:lnTo>
                    <a:pt x="470" y="1218"/>
                  </a:lnTo>
                  <a:lnTo>
                    <a:pt x="484" y="1210"/>
                  </a:lnTo>
                  <a:lnTo>
                    <a:pt x="502" y="1202"/>
                  </a:lnTo>
                  <a:lnTo>
                    <a:pt x="502" y="1202"/>
                  </a:lnTo>
                  <a:lnTo>
                    <a:pt x="504" y="1196"/>
                  </a:lnTo>
                  <a:lnTo>
                    <a:pt x="504" y="1192"/>
                  </a:lnTo>
                  <a:lnTo>
                    <a:pt x="500" y="1186"/>
                  </a:lnTo>
                  <a:lnTo>
                    <a:pt x="498" y="1180"/>
                  </a:lnTo>
                  <a:lnTo>
                    <a:pt x="496" y="1176"/>
                  </a:lnTo>
                  <a:lnTo>
                    <a:pt x="496" y="1172"/>
                  </a:lnTo>
                  <a:lnTo>
                    <a:pt x="496" y="1172"/>
                  </a:lnTo>
                  <a:lnTo>
                    <a:pt x="504" y="1172"/>
                  </a:lnTo>
                  <a:lnTo>
                    <a:pt x="510" y="1172"/>
                  </a:lnTo>
                  <a:lnTo>
                    <a:pt x="522" y="1168"/>
                  </a:lnTo>
                  <a:lnTo>
                    <a:pt x="532" y="1160"/>
                  </a:lnTo>
                  <a:lnTo>
                    <a:pt x="542" y="1150"/>
                  </a:lnTo>
                  <a:lnTo>
                    <a:pt x="550" y="1136"/>
                  </a:lnTo>
                  <a:lnTo>
                    <a:pt x="558" y="1122"/>
                  </a:lnTo>
                  <a:lnTo>
                    <a:pt x="562" y="1106"/>
                  </a:lnTo>
                  <a:lnTo>
                    <a:pt x="566" y="1090"/>
                  </a:lnTo>
                  <a:lnTo>
                    <a:pt x="566" y="1090"/>
                  </a:lnTo>
                  <a:lnTo>
                    <a:pt x="616" y="1064"/>
                  </a:lnTo>
                  <a:lnTo>
                    <a:pt x="616" y="1064"/>
                  </a:lnTo>
                  <a:lnTo>
                    <a:pt x="618" y="1042"/>
                  </a:lnTo>
                  <a:lnTo>
                    <a:pt x="622" y="1020"/>
                  </a:lnTo>
                  <a:lnTo>
                    <a:pt x="628" y="1002"/>
                  </a:lnTo>
                  <a:lnTo>
                    <a:pt x="636" y="986"/>
                  </a:lnTo>
                  <a:lnTo>
                    <a:pt x="650" y="952"/>
                  </a:lnTo>
                  <a:lnTo>
                    <a:pt x="656" y="934"/>
                  </a:lnTo>
                  <a:lnTo>
                    <a:pt x="660" y="912"/>
                  </a:lnTo>
                  <a:lnTo>
                    <a:pt x="660" y="912"/>
                  </a:lnTo>
                  <a:lnTo>
                    <a:pt x="630" y="900"/>
                  </a:lnTo>
                  <a:lnTo>
                    <a:pt x="602" y="886"/>
                  </a:lnTo>
                  <a:lnTo>
                    <a:pt x="572" y="874"/>
                  </a:lnTo>
                  <a:lnTo>
                    <a:pt x="540" y="862"/>
                  </a:lnTo>
                  <a:lnTo>
                    <a:pt x="540" y="862"/>
                  </a:lnTo>
                  <a:lnTo>
                    <a:pt x="540" y="830"/>
                  </a:lnTo>
                  <a:lnTo>
                    <a:pt x="540" y="830"/>
                  </a:lnTo>
                  <a:lnTo>
                    <a:pt x="530" y="824"/>
                  </a:lnTo>
                  <a:lnTo>
                    <a:pt x="518" y="816"/>
                  </a:lnTo>
                  <a:lnTo>
                    <a:pt x="494" y="806"/>
                  </a:lnTo>
                  <a:lnTo>
                    <a:pt x="482" y="800"/>
                  </a:lnTo>
                  <a:lnTo>
                    <a:pt x="472" y="792"/>
                  </a:lnTo>
                  <a:lnTo>
                    <a:pt x="464" y="780"/>
                  </a:lnTo>
                  <a:lnTo>
                    <a:pt x="458" y="768"/>
                  </a:lnTo>
                  <a:lnTo>
                    <a:pt x="458" y="768"/>
                  </a:lnTo>
                  <a:lnTo>
                    <a:pt x="430" y="766"/>
                  </a:lnTo>
                  <a:lnTo>
                    <a:pt x="408" y="764"/>
                  </a:lnTo>
                  <a:lnTo>
                    <a:pt x="390" y="758"/>
                  </a:lnTo>
                  <a:lnTo>
                    <a:pt x="382" y="754"/>
                  </a:lnTo>
                  <a:lnTo>
                    <a:pt x="376" y="748"/>
                  </a:lnTo>
                  <a:lnTo>
                    <a:pt x="376" y="748"/>
                  </a:lnTo>
                  <a:lnTo>
                    <a:pt x="368" y="752"/>
                  </a:lnTo>
                  <a:lnTo>
                    <a:pt x="362" y="756"/>
                  </a:lnTo>
                  <a:lnTo>
                    <a:pt x="352" y="766"/>
                  </a:lnTo>
                  <a:lnTo>
                    <a:pt x="342" y="774"/>
                  </a:lnTo>
                  <a:lnTo>
                    <a:pt x="334" y="778"/>
                  </a:lnTo>
                  <a:lnTo>
                    <a:pt x="326" y="780"/>
                  </a:lnTo>
                  <a:lnTo>
                    <a:pt x="326" y="780"/>
                  </a:lnTo>
                  <a:lnTo>
                    <a:pt x="324" y="778"/>
                  </a:lnTo>
                  <a:lnTo>
                    <a:pt x="322" y="776"/>
                  </a:lnTo>
                  <a:lnTo>
                    <a:pt x="314" y="774"/>
                  </a:lnTo>
                  <a:lnTo>
                    <a:pt x="314" y="774"/>
                  </a:lnTo>
                  <a:lnTo>
                    <a:pt x="304" y="772"/>
                  </a:lnTo>
                  <a:lnTo>
                    <a:pt x="296" y="768"/>
                  </a:lnTo>
                  <a:lnTo>
                    <a:pt x="294" y="762"/>
                  </a:lnTo>
                  <a:lnTo>
                    <a:pt x="292" y="754"/>
                  </a:lnTo>
                  <a:lnTo>
                    <a:pt x="292" y="738"/>
                  </a:lnTo>
                  <a:lnTo>
                    <a:pt x="294" y="718"/>
                  </a:lnTo>
                  <a:lnTo>
                    <a:pt x="294" y="718"/>
                  </a:lnTo>
                  <a:lnTo>
                    <a:pt x="286" y="716"/>
                  </a:lnTo>
                  <a:lnTo>
                    <a:pt x="276" y="718"/>
                  </a:lnTo>
                  <a:lnTo>
                    <a:pt x="266" y="718"/>
                  </a:lnTo>
                  <a:lnTo>
                    <a:pt x="264" y="716"/>
                  </a:lnTo>
                  <a:lnTo>
                    <a:pt x="264" y="712"/>
                  </a:lnTo>
                  <a:lnTo>
                    <a:pt x="264" y="712"/>
                  </a:lnTo>
                  <a:lnTo>
                    <a:pt x="264" y="700"/>
                  </a:lnTo>
                  <a:lnTo>
                    <a:pt x="266" y="692"/>
                  </a:lnTo>
                  <a:lnTo>
                    <a:pt x="270" y="684"/>
                  </a:lnTo>
                  <a:lnTo>
                    <a:pt x="276" y="680"/>
                  </a:lnTo>
                  <a:lnTo>
                    <a:pt x="276" y="680"/>
                  </a:lnTo>
                  <a:lnTo>
                    <a:pt x="274" y="672"/>
                  </a:lnTo>
                  <a:lnTo>
                    <a:pt x="268" y="668"/>
                  </a:lnTo>
                  <a:lnTo>
                    <a:pt x="262" y="666"/>
                  </a:lnTo>
                  <a:lnTo>
                    <a:pt x="254" y="666"/>
                  </a:lnTo>
                  <a:lnTo>
                    <a:pt x="248" y="670"/>
                  </a:lnTo>
                  <a:lnTo>
                    <a:pt x="242" y="674"/>
                  </a:lnTo>
                  <a:lnTo>
                    <a:pt x="238" y="678"/>
                  </a:lnTo>
                  <a:lnTo>
                    <a:pt x="238" y="686"/>
                  </a:lnTo>
                  <a:lnTo>
                    <a:pt x="238" y="686"/>
                  </a:lnTo>
                  <a:lnTo>
                    <a:pt x="232" y="686"/>
                  </a:lnTo>
                  <a:lnTo>
                    <a:pt x="232" y="686"/>
                  </a:lnTo>
                  <a:lnTo>
                    <a:pt x="216" y="680"/>
                  </a:lnTo>
                  <a:lnTo>
                    <a:pt x="204" y="674"/>
                  </a:lnTo>
                  <a:lnTo>
                    <a:pt x="196" y="666"/>
                  </a:lnTo>
                  <a:lnTo>
                    <a:pt x="192" y="656"/>
                  </a:lnTo>
                  <a:lnTo>
                    <a:pt x="192" y="648"/>
                  </a:lnTo>
                  <a:lnTo>
                    <a:pt x="194" y="638"/>
                  </a:lnTo>
                  <a:lnTo>
                    <a:pt x="198" y="628"/>
                  </a:lnTo>
                  <a:lnTo>
                    <a:pt x="204" y="618"/>
                  </a:lnTo>
                  <a:lnTo>
                    <a:pt x="214" y="608"/>
                  </a:lnTo>
                  <a:lnTo>
                    <a:pt x="224" y="600"/>
                  </a:lnTo>
                  <a:lnTo>
                    <a:pt x="234" y="594"/>
                  </a:lnTo>
                  <a:lnTo>
                    <a:pt x="246" y="588"/>
                  </a:lnTo>
                  <a:lnTo>
                    <a:pt x="260" y="586"/>
                  </a:lnTo>
                  <a:lnTo>
                    <a:pt x="272" y="584"/>
                  </a:lnTo>
                  <a:lnTo>
                    <a:pt x="284" y="586"/>
                  </a:lnTo>
                  <a:lnTo>
                    <a:pt x="294" y="592"/>
                  </a:lnTo>
                  <a:lnTo>
                    <a:pt x="294" y="592"/>
                  </a:lnTo>
                  <a:lnTo>
                    <a:pt x="298" y="604"/>
                  </a:lnTo>
                  <a:lnTo>
                    <a:pt x="304" y="618"/>
                  </a:lnTo>
                  <a:lnTo>
                    <a:pt x="310" y="628"/>
                  </a:lnTo>
                  <a:lnTo>
                    <a:pt x="314" y="632"/>
                  </a:lnTo>
                  <a:lnTo>
                    <a:pt x="320" y="636"/>
                  </a:lnTo>
                  <a:lnTo>
                    <a:pt x="320" y="636"/>
                  </a:lnTo>
                  <a:lnTo>
                    <a:pt x="326" y="630"/>
                  </a:lnTo>
                  <a:lnTo>
                    <a:pt x="328" y="622"/>
                  </a:lnTo>
                  <a:lnTo>
                    <a:pt x="326" y="614"/>
                  </a:lnTo>
                  <a:lnTo>
                    <a:pt x="326" y="604"/>
                  </a:lnTo>
                  <a:lnTo>
                    <a:pt x="322" y="588"/>
                  </a:lnTo>
                  <a:lnTo>
                    <a:pt x="322" y="582"/>
                  </a:lnTo>
                  <a:lnTo>
                    <a:pt x="326" y="578"/>
                  </a:lnTo>
                  <a:lnTo>
                    <a:pt x="326" y="578"/>
                  </a:lnTo>
                  <a:lnTo>
                    <a:pt x="332" y="570"/>
                  </a:lnTo>
                  <a:lnTo>
                    <a:pt x="338" y="562"/>
                  </a:lnTo>
                  <a:lnTo>
                    <a:pt x="346" y="556"/>
                  </a:lnTo>
                  <a:lnTo>
                    <a:pt x="352" y="554"/>
                  </a:lnTo>
                  <a:lnTo>
                    <a:pt x="358" y="554"/>
                  </a:lnTo>
                  <a:lnTo>
                    <a:pt x="358" y="554"/>
                  </a:lnTo>
                  <a:lnTo>
                    <a:pt x="360" y="540"/>
                  </a:lnTo>
                  <a:lnTo>
                    <a:pt x="366" y="528"/>
                  </a:lnTo>
                  <a:lnTo>
                    <a:pt x="370" y="518"/>
                  </a:lnTo>
                  <a:lnTo>
                    <a:pt x="378" y="508"/>
                  </a:lnTo>
                  <a:lnTo>
                    <a:pt x="392" y="492"/>
                  </a:lnTo>
                  <a:lnTo>
                    <a:pt x="410" y="478"/>
                  </a:lnTo>
                  <a:lnTo>
                    <a:pt x="430" y="466"/>
                  </a:lnTo>
                  <a:lnTo>
                    <a:pt x="448" y="456"/>
                  </a:lnTo>
                  <a:lnTo>
                    <a:pt x="478" y="440"/>
                  </a:lnTo>
                  <a:lnTo>
                    <a:pt x="478" y="440"/>
                  </a:lnTo>
                  <a:lnTo>
                    <a:pt x="478" y="434"/>
                  </a:lnTo>
                  <a:lnTo>
                    <a:pt x="478" y="434"/>
                  </a:lnTo>
                  <a:lnTo>
                    <a:pt x="476" y="430"/>
                  </a:lnTo>
                  <a:lnTo>
                    <a:pt x="474" y="428"/>
                  </a:lnTo>
                  <a:lnTo>
                    <a:pt x="466" y="428"/>
                  </a:lnTo>
                  <a:lnTo>
                    <a:pt x="466" y="428"/>
                  </a:lnTo>
                  <a:lnTo>
                    <a:pt x="460" y="426"/>
                  </a:lnTo>
                  <a:lnTo>
                    <a:pt x="458" y="424"/>
                  </a:lnTo>
                  <a:lnTo>
                    <a:pt x="458" y="422"/>
                  </a:lnTo>
                  <a:lnTo>
                    <a:pt x="458" y="422"/>
                  </a:lnTo>
                  <a:lnTo>
                    <a:pt x="458" y="416"/>
                  </a:lnTo>
                  <a:lnTo>
                    <a:pt x="460" y="412"/>
                  </a:lnTo>
                  <a:lnTo>
                    <a:pt x="462" y="406"/>
                  </a:lnTo>
                  <a:lnTo>
                    <a:pt x="466" y="400"/>
                  </a:lnTo>
                  <a:lnTo>
                    <a:pt x="466" y="396"/>
                  </a:lnTo>
                  <a:lnTo>
                    <a:pt x="466" y="390"/>
                  </a:lnTo>
                  <a:lnTo>
                    <a:pt x="466" y="390"/>
                  </a:lnTo>
                  <a:lnTo>
                    <a:pt x="472" y="396"/>
                  </a:lnTo>
                  <a:lnTo>
                    <a:pt x="480" y="400"/>
                  </a:lnTo>
                  <a:lnTo>
                    <a:pt x="488" y="398"/>
                  </a:lnTo>
                  <a:lnTo>
                    <a:pt x="496" y="396"/>
                  </a:lnTo>
                  <a:lnTo>
                    <a:pt x="512" y="386"/>
                  </a:lnTo>
                  <a:lnTo>
                    <a:pt x="520" y="380"/>
                  </a:lnTo>
                  <a:lnTo>
                    <a:pt x="528" y="376"/>
                  </a:lnTo>
                  <a:lnTo>
                    <a:pt x="528" y="376"/>
                  </a:lnTo>
                  <a:lnTo>
                    <a:pt x="524" y="384"/>
                  </a:lnTo>
                  <a:lnTo>
                    <a:pt x="520" y="388"/>
                  </a:lnTo>
                  <a:lnTo>
                    <a:pt x="516" y="392"/>
                  </a:lnTo>
                  <a:lnTo>
                    <a:pt x="510" y="396"/>
                  </a:lnTo>
                  <a:lnTo>
                    <a:pt x="510" y="396"/>
                  </a:lnTo>
                  <a:lnTo>
                    <a:pt x="506" y="402"/>
                  </a:lnTo>
                  <a:lnTo>
                    <a:pt x="502" y="412"/>
                  </a:lnTo>
                  <a:lnTo>
                    <a:pt x="502" y="416"/>
                  </a:lnTo>
                  <a:lnTo>
                    <a:pt x="504" y="420"/>
                  </a:lnTo>
                  <a:lnTo>
                    <a:pt x="508" y="422"/>
                  </a:lnTo>
                  <a:lnTo>
                    <a:pt x="516" y="422"/>
                  </a:lnTo>
                  <a:lnTo>
                    <a:pt x="516" y="422"/>
                  </a:lnTo>
                  <a:lnTo>
                    <a:pt x="524" y="422"/>
                  </a:lnTo>
                  <a:lnTo>
                    <a:pt x="532" y="426"/>
                  </a:lnTo>
                  <a:lnTo>
                    <a:pt x="542" y="428"/>
                  </a:lnTo>
                  <a:lnTo>
                    <a:pt x="554" y="428"/>
                  </a:lnTo>
                  <a:lnTo>
                    <a:pt x="554" y="428"/>
                  </a:lnTo>
                  <a:lnTo>
                    <a:pt x="548" y="408"/>
                  </a:lnTo>
                  <a:lnTo>
                    <a:pt x="542" y="390"/>
                  </a:lnTo>
                  <a:lnTo>
                    <a:pt x="534" y="372"/>
                  </a:lnTo>
                  <a:lnTo>
                    <a:pt x="526" y="356"/>
                  </a:lnTo>
                  <a:lnTo>
                    <a:pt x="508" y="322"/>
                  </a:lnTo>
                  <a:lnTo>
                    <a:pt x="498" y="304"/>
                  </a:lnTo>
                  <a:lnTo>
                    <a:pt x="490" y="282"/>
                  </a:lnTo>
                  <a:lnTo>
                    <a:pt x="490" y="282"/>
                  </a:lnTo>
                  <a:lnTo>
                    <a:pt x="484" y="280"/>
                  </a:lnTo>
                  <a:lnTo>
                    <a:pt x="480" y="282"/>
                  </a:lnTo>
                  <a:lnTo>
                    <a:pt x="478" y="284"/>
                  </a:lnTo>
                  <a:lnTo>
                    <a:pt x="478" y="288"/>
                  </a:lnTo>
                  <a:lnTo>
                    <a:pt x="476" y="292"/>
                  </a:lnTo>
                  <a:lnTo>
                    <a:pt x="474" y="296"/>
                  </a:lnTo>
                  <a:lnTo>
                    <a:pt x="472" y="296"/>
                  </a:lnTo>
                  <a:lnTo>
                    <a:pt x="464" y="294"/>
                  </a:lnTo>
                  <a:lnTo>
                    <a:pt x="464" y="294"/>
                  </a:lnTo>
                  <a:lnTo>
                    <a:pt x="458" y="294"/>
                  </a:lnTo>
                  <a:lnTo>
                    <a:pt x="454" y="290"/>
                  </a:lnTo>
                  <a:lnTo>
                    <a:pt x="452" y="284"/>
                  </a:lnTo>
                  <a:lnTo>
                    <a:pt x="450" y="278"/>
                  </a:lnTo>
                  <a:lnTo>
                    <a:pt x="448" y="266"/>
                  </a:lnTo>
                  <a:lnTo>
                    <a:pt x="444" y="260"/>
                  </a:lnTo>
                  <a:lnTo>
                    <a:pt x="440" y="258"/>
                  </a:lnTo>
                  <a:lnTo>
                    <a:pt x="440" y="258"/>
                  </a:lnTo>
                  <a:lnTo>
                    <a:pt x="432" y="258"/>
                  </a:lnTo>
                  <a:lnTo>
                    <a:pt x="426" y="256"/>
                  </a:lnTo>
                  <a:lnTo>
                    <a:pt x="414" y="252"/>
                  </a:lnTo>
                  <a:lnTo>
                    <a:pt x="408" y="246"/>
                  </a:lnTo>
                  <a:lnTo>
                    <a:pt x="402" y="244"/>
                  </a:lnTo>
                  <a:lnTo>
                    <a:pt x="402" y="244"/>
                  </a:lnTo>
                  <a:lnTo>
                    <a:pt x="400" y="250"/>
                  </a:lnTo>
                  <a:lnTo>
                    <a:pt x="398" y="250"/>
                  </a:lnTo>
                  <a:lnTo>
                    <a:pt x="396" y="250"/>
                  </a:lnTo>
                  <a:lnTo>
                    <a:pt x="396" y="250"/>
                  </a:lnTo>
                  <a:lnTo>
                    <a:pt x="396" y="278"/>
                  </a:lnTo>
                  <a:lnTo>
                    <a:pt x="394" y="298"/>
                  </a:lnTo>
                  <a:lnTo>
                    <a:pt x="390" y="312"/>
                  </a:lnTo>
                  <a:lnTo>
                    <a:pt x="386" y="322"/>
                  </a:lnTo>
                  <a:lnTo>
                    <a:pt x="374" y="342"/>
                  </a:lnTo>
                  <a:lnTo>
                    <a:pt x="366" y="354"/>
                  </a:lnTo>
                  <a:lnTo>
                    <a:pt x="358" y="370"/>
                  </a:lnTo>
                  <a:lnTo>
                    <a:pt x="358" y="370"/>
                  </a:lnTo>
                  <a:lnTo>
                    <a:pt x="356" y="362"/>
                  </a:lnTo>
                  <a:lnTo>
                    <a:pt x="354" y="354"/>
                  </a:lnTo>
                  <a:lnTo>
                    <a:pt x="350" y="344"/>
                  </a:lnTo>
                  <a:lnTo>
                    <a:pt x="352" y="332"/>
                  </a:lnTo>
                  <a:lnTo>
                    <a:pt x="352" y="332"/>
                  </a:lnTo>
                  <a:lnTo>
                    <a:pt x="346" y="332"/>
                  </a:lnTo>
                  <a:lnTo>
                    <a:pt x="340" y="330"/>
                  </a:lnTo>
                  <a:lnTo>
                    <a:pt x="332" y="326"/>
                  </a:lnTo>
                  <a:lnTo>
                    <a:pt x="332" y="326"/>
                  </a:lnTo>
                  <a:lnTo>
                    <a:pt x="316" y="320"/>
                  </a:lnTo>
                  <a:lnTo>
                    <a:pt x="302" y="314"/>
                  </a:lnTo>
                  <a:lnTo>
                    <a:pt x="294" y="308"/>
                  </a:lnTo>
                  <a:lnTo>
                    <a:pt x="290" y="304"/>
                  </a:lnTo>
                  <a:lnTo>
                    <a:pt x="286" y="296"/>
                  </a:lnTo>
                  <a:lnTo>
                    <a:pt x="282" y="288"/>
                  </a:lnTo>
                  <a:lnTo>
                    <a:pt x="282" y="288"/>
                  </a:lnTo>
                  <a:lnTo>
                    <a:pt x="296" y="272"/>
                  </a:lnTo>
                  <a:lnTo>
                    <a:pt x="310" y="256"/>
                  </a:lnTo>
                  <a:lnTo>
                    <a:pt x="326" y="242"/>
                  </a:lnTo>
                  <a:lnTo>
                    <a:pt x="334" y="236"/>
                  </a:lnTo>
                  <a:lnTo>
                    <a:pt x="346" y="232"/>
                  </a:lnTo>
                  <a:lnTo>
                    <a:pt x="346" y="232"/>
                  </a:lnTo>
                  <a:lnTo>
                    <a:pt x="344" y="238"/>
                  </a:lnTo>
                  <a:lnTo>
                    <a:pt x="346" y="244"/>
                  </a:lnTo>
                  <a:lnTo>
                    <a:pt x="350" y="248"/>
                  </a:lnTo>
                  <a:lnTo>
                    <a:pt x="356" y="252"/>
                  </a:lnTo>
                  <a:lnTo>
                    <a:pt x="360" y="254"/>
                  </a:lnTo>
                  <a:lnTo>
                    <a:pt x="366" y="254"/>
                  </a:lnTo>
                  <a:lnTo>
                    <a:pt x="368" y="254"/>
                  </a:lnTo>
                  <a:lnTo>
                    <a:pt x="370" y="250"/>
                  </a:lnTo>
                  <a:lnTo>
                    <a:pt x="370" y="250"/>
                  </a:lnTo>
                  <a:lnTo>
                    <a:pt x="366" y="250"/>
                  </a:lnTo>
                  <a:lnTo>
                    <a:pt x="366" y="246"/>
                  </a:lnTo>
                  <a:lnTo>
                    <a:pt x="366" y="240"/>
                  </a:lnTo>
                  <a:lnTo>
                    <a:pt x="370" y="238"/>
                  </a:lnTo>
                  <a:lnTo>
                    <a:pt x="370" y="238"/>
                  </a:lnTo>
                  <a:lnTo>
                    <a:pt x="376" y="238"/>
                  </a:lnTo>
                  <a:lnTo>
                    <a:pt x="382" y="240"/>
                  </a:lnTo>
                  <a:lnTo>
                    <a:pt x="390" y="244"/>
                  </a:lnTo>
                  <a:lnTo>
                    <a:pt x="390" y="244"/>
                  </a:lnTo>
                  <a:lnTo>
                    <a:pt x="388" y="234"/>
                  </a:lnTo>
                  <a:lnTo>
                    <a:pt x="384" y="228"/>
                  </a:lnTo>
                  <a:lnTo>
                    <a:pt x="378" y="224"/>
                  </a:lnTo>
                  <a:lnTo>
                    <a:pt x="370" y="220"/>
                  </a:lnTo>
                  <a:lnTo>
                    <a:pt x="370" y="220"/>
                  </a:lnTo>
                  <a:lnTo>
                    <a:pt x="374" y="214"/>
                  </a:lnTo>
                  <a:lnTo>
                    <a:pt x="378" y="210"/>
                  </a:lnTo>
                  <a:lnTo>
                    <a:pt x="388" y="202"/>
                  </a:lnTo>
                  <a:lnTo>
                    <a:pt x="392" y="198"/>
                  </a:lnTo>
                  <a:lnTo>
                    <a:pt x="394" y="192"/>
                  </a:lnTo>
                  <a:lnTo>
                    <a:pt x="396" y="184"/>
                  </a:lnTo>
                  <a:lnTo>
                    <a:pt x="396" y="176"/>
                  </a:lnTo>
                  <a:lnTo>
                    <a:pt x="396" y="176"/>
                  </a:lnTo>
                  <a:lnTo>
                    <a:pt x="390" y="172"/>
                  </a:lnTo>
                  <a:lnTo>
                    <a:pt x="390" y="170"/>
                  </a:lnTo>
                  <a:lnTo>
                    <a:pt x="400" y="168"/>
                  </a:lnTo>
                  <a:lnTo>
                    <a:pt x="428" y="168"/>
                  </a:lnTo>
                  <a:lnTo>
                    <a:pt x="428" y="168"/>
                  </a:lnTo>
                  <a:lnTo>
                    <a:pt x="426" y="174"/>
                  </a:lnTo>
                  <a:lnTo>
                    <a:pt x="428" y="180"/>
                  </a:lnTo>
                  <a:lnTo>
                    <a:pt x="434" y="184"/>
                  </a:lnTo>
                  <a:lnTo>
                    <a:pt x="440" y="190"/>
                  </a:lnTo>
                  <a:lnTo>
                    <a:pt x="440" y="194"/>
                  </a:lnTo>
                  <a:lnTo>
                    <a:pt x="440" y="200"/>
                  </a:lnTo>
                  <a:lnTo>
                    <a:pt x="440" y="200"/>
                  </a:lnTo>
                  <a:lnTo>
                    <a:pt x="438" y="206"/>
                  </a:lnTo>
                  <a:lnTo>
                    <a:pt x="436" y="212"/>
                  </a:lnTo>
                  <a:lnTo>
                    <a:pt x="432" y="216"/>
                  </a:lnTo>
                  <a:lnTo>
                    <a:pt x="426" y="218"/>
                  </a:lnTo>
                  <a:lnTo>
                    <a:pt x="414" y="222"/>
                  </a:lnTo>
                  <a:lnTo>
                    <a:pt x="402" y="226"/>
                  </a:lnTo>
                  <a:lnTo>
                    <a:pt x="402" y="226"/>
                  </a:lnTo>
                  <a:lnTo>
                    <a:pt x="422" y="234"/>
                  </a:lnTo>
                  <a:lnTo>
                    <a:pt x="438" y="242"/>
                  </a:lnTo>
                  <a:lnTo>
                    <a:pt x="454" y="254"/>
                  </a:lnTo>
                  <a:lnTo>
                    <a:pt x="472" y="264"/>
                  </a:lnTo>
                  <a:lnTo>
                    <a:pt x="472" y="264"/>
                  </a:lnTo>
                  <a:lnTo>
                    <a:pt x="476" y="260"/>
                  </a:lnTo>
                  <a:lnTo>
                    <a:pt x="476" y="256"/>
                  </a:lnTo>
                  <a:lnTo>
                    <a:pt x="474" y="248"/>
                  </a:lnTo>
                  <a:lnTo>
                    <a:pt x="474" y="248"/>
                  </a:lnTo>
                  <a:lnTo>
                    <a:pt x="476" y="246"/>
                  </a:lnTo>
                  <a:lnTo>
                    <a:pt x="490" y="250"/>
                  </a:lnTo>
                  <a:lnTo>
                    <a:pt x="490" y="250"/>
                  </a:lnTo>
                  <a:lnTo>
                    <a:pt x="490" y="240"/>
                  </a:lnTo>
                  <a:lnTo>
                    <a:pt x="490" y="230"/>
                  </a:lnTo>
                  <a:lnTo>
                    <a:pt x="488" y="226"/>
                  </a:lnTo>
                  <a:lnTo>
                    <a:pt x="486" y="222"/>
                  </a:lnTo>
                  <a:lnTo>
                    <a:pt x="482" y="220"/>
                  </a:lnTo>
                  <a:lnTo>
                    <a:pt x="478" y="220"/>
                  </a:lnTo>
                  <a:lnTo>
                    <a:pt x="478" y="220"/>
                  </a:lnTo>
                  <a:lnTo>
                    <a:pt x="480" y="214"/>
                  </a:lnTo>
                  <a:lnTo>
                    <a:pt x="484" y="212"/>
                  </a:lnTo>
                  <a:lnTo>
                    <a:pt x="486" y="214"/>
                  </a:lnTo>
                  <a:lnTo>
                    <a:pt x="490" y="216"/>
                  </a:lnTo>
                  <a:lnTo>
                    <a:pt x="496" y="222"/>
                  </a:lnTo>
                  <a:lnTo>
                    <a:pt x="500" y="224"/>
                  </a:lnTo>
                  <a:lnTo>
                    <a:pt x="502" y="226"/>
                  </a:lnTo>
                  <a:lnTo>
                    <a:pt x="502" y="226"/>
                  </a:lnTo>
                  <a:lnTo>
                    <a:pt x="506" y="222"/>
                  </a:lnTo>
                  <a:lnTo>
                    <a:pt x="510" y="218"/>
                  </a:lnTo>
                  <a:lnTo>
                    <a:pt x="514" y="214"/>
                  </a:lnTo>
                  <a:lnTo>
                    <a:pt x="522" y="214"/>
                  </a:lnTo>
                  <a:lnTo>
                    <a:pt x="522" y="214"/>
                  </a:lnTo>
                  <a:lnTo>
                    <a:pt x="510" y="200"/>
                  </a:lnTo>
                  <a:lnTo>
                    <a:pt x="500" y="186"/>
                  </a:lnTo>
                  <a:lnTo>
                    <a:pt x="482" y="160"/>
                  </a:lnTo>
                  <a:lnTo>
                    <a:pt x="472" y="150"/>
                  </a:lnTo>
                  <a:lnTo>
                    <a:pt x="458" y="142"/>
                  </a:lnTo>
                  <a:lnTo>
                    <a:pt x="450" y="140"/>
                  </a:lnTo>
                  <a:lnTo>
                    <a:pt x="442" y="138"/>
                  </a:lnTo>
                  <a:lnTo>
                    <a:pt x="432" y="136"/>
                  </a:lnTo>
                  <a:lnTo>
                    <a:pt x="420" y="138"/>
                  </a:lnTo>
                  <a:lnTo>
                    <a:pt x="420" y="138"/>
                  </a:lnTo>
                  <a:lnTo>
                    <a:pt x="416" y="134"/>
                  </a:lnTo>
                  <a:lnTo>
                    <a:pt x="416" y="134"/>
                  </a:lnTo>
                  <a:lnTo>
                    <a:pt x="422" y="132"/>
                  </a:lnTo>
                  <a:lnTo>
                    <a:pt x="446" y="132"/>
                  </a:lnTo>
                  <a:lnTo>
                    <a:pt x="446" y="132"/>
                  </a:lnTo>
                  <a:lnTo>
                    <a:pt x="444" y="128"/>
                  </a:lnTo>
                  <a:lnTo>
                    <a:pt x="442" y="126"/>
                  </a:lnTo>
                  <a:lnTo>
                    <a:pt x="436" y="126"/>
                  </a:lnTo>
                  <a:lnTo>
                    <a:pt x="430" y="124"/>
                  </a:lnTo>
                  <a:lnTo>
                    <a:pt x="428" y="122"/>
                  </a:lnTo>
                  <a:lnTo>
                    <a:pt x="428" y="118"/>
                  </a:lnTo>
                  <a:lnTo>
                    <a:pt x="428" y="118"/>
                  </a:lnTo>
                  <a:lnTo>
                    <a:pt x="418" y="122"/>
                  </a:lnTo>
                  <a:lnTo>
                    <a:pt x="406" y="124"/>
                  </a:lnTo>
                  <a:lnTo>
                    <a:pt x="382" y="126"/>
                  </a:lnTo>
                  <a:lnTo>
                    <a:pt x="370" y="128"/>
                  </a:lnTo>
                  <a:lnTo>
                    <a:pt x="360" y="132"/>
                  </a:lnTo>
                  <a:lnTo>
                    <a:pt x="356" y="136"/>
                  </a:lnTo>
                  <a:lnTo>
                    <a:pt x="354" y="140"/>
                  </a:lnTo>
                  <a:lnTo>
                    <a:pt x="352" y="144"/>
                  </a:lnTo>
                  <a:lnTo>
                    <a:pt x="352" y="150"/>
                  </a:lnTo>
                  <a:lnTo>
                    <a:pt x="352" y="150"/>
                  </a:lnTo>
                  <a:lnTo>
                    <a:pt x="352" y="156"/>
                  </a:lnTo>
                  <a:lnTo>
                    <a:pt x="354" y="160"/>
                  </a:lnTo>
                  <a:lnTo>
                    <a:pt x="358" y="164"/>
                  </a:lnTo>
                  <a:lnTo>
                    <a:pt x="362" y="164"/>
                  </a:lnTo>
                  <a:lnTo>
                    <a:pt x="366" y="166"/>
                  </a:lnTo>
                  <a:lnTo>
                    <a:pt x="370" y="170"/>
                  </a:lnTo>
                  <a:lnTo>
                    <a:pt x="372" y="174"/>
                  </a:lnTo>
                  <a:lnTo>
                    <a:pt x="370" y="182"/>
                  </a:lnTo>
                  <a:lnTo>
                    <a:pt x="370" y="182"/>
                  </a:lnTo>
                  <a:lnTo>
                    <a:pt x="362" y="186"/>
                  </a:lnTo>
                  <a:lnTo>
                    <a:pt x="360" y="190"/>
                  </a:lnTo>
                  <a:lnTo>
                    <a:pt x="358" y="194"/>
                  </a:lnTo>
                  <a:lnTo>
                    <a:pt x="358" y="194"/>
                  </a:lnTo>
                  <a:lnTo>
                    <a:pt x="354" y="186"/>
                  </a:lnTo>
                  <a:lnTo>
                    <a:pt x="350" y="182"/>
                  </a:lnTo>
                  <a:lnTo>
                    <a:pt x="340" y="176"/>
                  </a:lnTo>
                  <a:lnTo>
                    <a:pt x="336" y="174"/>
                  </a:lnTo>
                  <a:lnTo>
                    <a:pt x="332" y="168"/>
                  </a:lnTo>
                  <a:lnTo>
                    <a:pt x="328" y="162"/>
                  </a:lnTo>
                  <a:lnTo>
                    <a:pt x="326" y="150"/>
                  </a:lnTo>
                  <a:lnTo>
                    <a:pt x="326" y="150"/>
                  </a:lnTo>
                  <a:lnTo>
                    <a:pt x="322" y="150"/>
                  </a:lnTo>
                  <a:lnTo>
                    <a:pt x="322" y="150"/>
                  </a:lnTo>
                  <a:lnTo>
                    <a:pt x="350" y="132"/>
                  </a:lnTo>
                  <a:lnTo>
                    <a:pt x="378" y="116"/>
                  </a:lnTo>
                  <a:lnTo>
                    <a:pt x="378" y="116"/>
                  </a:lnTo>
                  <a:lnTo>
                    <a:pt x="402" y="114"/>
                  </a:lnTo>
                  <a:lnTo>
                    <a:pt x="428" y="112"/>
                  </a:lnTo>
                  <a:lnTo>
                    <a:pt x="428" y="112"/>
                  </a:lnTo>
                  <a:lnTo>
                    <a:pt x="436" y="96"/>
                  </a:lnTo>
                  <a:lnTo>
                    <a:pt x="446" y="82"/>
                  </a:lnTo>
                  <a:lnTo>
                    <a:pt x="446" y="82"/>
                  </a:lnTo>
                  <a:lnTo>
                    <a:pt x="488" y="68"/>
                  </a:lnTo>
                  <a:lnTo>
                    <a:pt x="488" y="68"/>
                  </a:lnTo>
                  <a:lnTo>
                    <a:pt x="492" y="74"/>
                  </a:lnTo>
                  <a:lnTo>
                    <a:pt x="498" y="80"/>
                  </a:lnTo>
                  <a:lnTo>
                    <a:pt x="514" y="90"/>
                  </a:lnTo>
                  <a:lnTo>
                    <a:pt x="548" y="104"/>
                  </a:lnTo>
                  <a:lnTo>
                    <a:pt x="564" y="112"/>
                  </a:lnTo>
                  <a:lnTo>
                    <a:pt x="570" y="118"/>
                  </a:lnTo>
                  <a:lnTo>
                    <a:pt x="574" y="126"/>
                  </a:lnTo>
                  <a:lnTo>
                    <a:pt x="576" y="134"/>
                  </a:lnTo>
                  <a:lnTo>
                    <a:pt x="578" y="144"/>
                  </a:lnTo>
                  <a:lnTo>
                    <a:pt x="576" y="154"/>
                  </a:lnTo>
                  <a:lnTo>
                    <a:pt x="572" y="168"/>
                  </a:lnTo>
                  <a:lnTo>
                    <a:pt x="572" y="168"/>
                  </a:lnTo>
                  <a:lnTo>
                    <a:pt x="574" y="172"/>
                  </a:lnTo>
                  <a:lnTo>
                    <a:pt x="576" y="174"/>
                  </a:lnTo>
                  <a:lnTo>
                    <a:pt x="580" y="174"/>
                  </a:lnTo>
                  <a:lnTo>
                    <a:pt x="582" y="172"/>
                  </a:lnTo>
                  <a:lnTo>
                    <a:pt x="582" y="172"/>
                  </a:lnTo>
                  <a:lnTo>
                    <a:pt x="584" y="168"/>
                  </a:lnTo>
                  <a:lnTo>
                    <a:pt x="584" y="168"/>
                  </a:lnTo>
                  <a:lnTo>
                    <a:pt x="584" y="172"/>
                  </a:lnTo>
                  <a:lnTo>
                    <a:pt x="582" y="172"/>
                  </a:lnTo>
                  <a:lnTo>
                    <a:pt x="582" y="172"/>
                  </a:lnTo>
                  <a:lnTo>
                    <a:pt x="578" y="186"/>
                  </a:lnTo>
                  <a:lnTo>
                    <a:pt x="576" y="202"/>
                  </a:lnTo>
                  <a:lnTo>
                    <a:pt x="578" y="218"/>
                  </a:lnTo>
                  <a:lnTo>
                    <a:pt x="580" y="236"/>
                  </a:lnTo>
                  <a:lnTo>
                    <a:pt x="586" y="254"/>
                  </a:lnTo>
                  <a:lnTo>
                    <a:pt x="596" y="270"/>
                  </a:lnTo>
                  <a:lnTo>
                    <a:pt x="602" y="276"/>
                  </a:lnTo>
                  <a:lnTo>
                    <a:pt x="608" y="282"/>
                  </a:lnTo>
                  <a:lnTo>
                    <a:pt x="614" y="286"/>
                  </a:lnTo>
                  <a:lnTo>
                    <a:pt x="622" y="288"/>
                  </a:lnTo>
                  <a:lnTo>
                    <a:pt x="622" y="288"/>
                  </a:lnTo>
                  <a:lnTo>
                    <a:pt x="628" y="284"/>
                  </a:lnTo>
                  <a:lnTo>
                    <a:pt x="634" y="278"/>
                  </a:lnTo>
                  <a:lnTo>
                    <a:pt x="644" y="264"/>
                  </a:lnTo>
                  <a:lnTo>
                    <a:pt x="652" y="252"/>
                  </a:lnTo>
                  <a:lnTo>
                    <a:pt x="660" y="238"/>
                  </a:lnTo>
                  <a:lnTo>
                    <a:pt x="660" y="238"/>
                  </a:lnTo>
                  <a:lnTo>
                    <a:pt x="672" y="224"/>
                  </a:lnTo>
                  <a:lnTo>
                    <a:pt x="688" y="214"/>
                  </a:lnTo>
                  <a:lnTo>
                    <a:pt x="704" y="204"/>
                  </a:lnTo>
                  <a:lnTo>
                    <a:pt x="724" y="196"/>
                  </a:lnTo>
                  <a:lnTo>
                    <a:pt x="762" y="184"/>
                  </a:lnTo>
                  <a:lnTo>
                    <a:pt x="782" y="176"/>
                  </a:lnTo>
                  <a:lnTo>
                    <a:pt x="800" y="168"/>
                  </a:lnTo>
                  <a:lnTo>
                    <a:pt x="800" y="168"/>
                  </a:lnTo>
                  <a:lnTo>
                    <a:pt x="794" y="164"/>
                  </a:lnTo>
                  <a:lnTo>
                    <a:pt x="792" y="160"/>
                  </a:lnTo>
                  <a:lnTo>
                    <a:pt x="790" y="156"/>
                  </a:lnTo>
                  <a:lnTo>
                    <a:pt x="790" y="150"/>
                  </a:lnTo>
                  <a:lnTo>
                    <a:pt x="792" y="142"/>
                  </a:lnTo>
                  <a:lnTo>
                    <a:pt x="796" y="132"/>
                  </a:lnTo>
                  <a:lnTo>
                    <a:pt x="800" y="124"/>
                  </a:lnTo>
                  <a:lnTo>
                    <a:pt x="804" y="114"/>
                  </a:lnTo>
                  <a:lnTo>
                    <a:pt x="804" y="104"/>
                  </a:lnTo>
                  <a:lnTo>
                    <a:pt x="802" y="98"/>
                  </a:lnTo>
                  <a:lnTo>
                    <a:pt x="800" y="94"/>
                  </a:lnTo>
                  <a:lnTo>
                    <a:pt x="800" y="94"/>
                  </a:lnTo>
                  <a:lnTo>
                    <a:pt x="800" y="90"/>
                  </a:lnTo>
                  <a:lnTo>
                    <a:pt x="802" y="90"/>
                  </a:lnTo>
                  <a:lnTo>
                    <a:pt x="806" y="90"/>
                  </a:lnTo>
                  <a:lnTo>
                    <a:pt x="810" y="92"/>
                  </a:lnTo>
                  <a:lnTo>
                    <a:pt x="818" y="94"/>
                  </a:lnTo>
                  <a:lnTo>
                    <a:pt x="818" y="94"/>
                  </a:lnTo>
                  <a:lnTo>
                    <a:pt x="816" y="84"/>
                  </a:lnTo>
                  <a:lnTo>
                    <a:pt x="814" y="76"/>
                  </a:lnTo>
                  <a:lnTo>
                    <a:pt x="810" y="68"/>
                  </a:lnTo>
                  <a:lnTo>
                    <a:pt x="812" y="56"/>
                  </a:lnTo>
                  <a:lnTo>
                    <a:pt x="812" y="56"/>
                  </a:lnTo>
                  <a:lnTo>
                    <a:pt x="818" y="54"/>
                  </a:lnTo>
                  <a:lnTo>
                    <a:pt x="824" y="50"/>
                  </a:lnTo>
                  <a:lnTo>
                    <a:pt x="824" y="50"/>
                  </a:lnTo>
                  <a:lnTo>
                    <a:pt x="862" y="58"/>
                  </a:lnTo>
                  <a:lnTo>
                    <a:pt x="898" y="70"/>
                  </a:lnTo>
                  <a:lnTo>
                    <a:pt x="934" y="82"/>
                  </a:lnTo>
                  <a:lnTo>
                    <a:pt x="970" y="98"/>
                  </a:lnTo>
                  <a:lnTo>
                    <a:pt x="1004" y="116"/>
                  </a:lnTo>
                  <a:lnTo>
                    <a:pt x="1036" y="134"/>
                  </a:lnTo>
                  <a:lnTo>
                    <a:pt x="1068" y="154"/>
                  </a:lnTo>
                  <a:lnTo>
                    <a:pt x="1098" y="178"/>
                  </a:lnTo>
                  <a:lnTo>
                    <a:pt x="1098" y="178"/>
                  </a:lnTo>
                  <a:lnTo>
                    <a:pt x="1090" y="176"/>
                  </a:lnTo>
                  <a:lnTo>
                    <a:pt x="1090" y="176"/>
                  </a:lnTo>
                  <a:lnTo>
                    <a:pt x="1078" y="178"/>
                  </a:lnTo>
                  <a:lnTo>
                    <a:pt x="1066" y="180"/>
                  </a:lnTo>
                  <a:lnTo>
                    <a:pt x="1056" y="184"/>
                  </a:lnTo>
                  <a:lnTo>
                    <a:pt x="1048" y="190"/>
                  </a:lnTo>
                  <a:lnTo>
                    <a:pt x="1032" y="204"/>
                  </a:lnTo>
                  <a:lnTo>
                    <a:pt x="1018" y="218"/>
                  </a:lnTo>
                  <a:lnTo>
                    <a:pt x="996" y="252"/>
                  </a:lnTo>
                  <a:lnTo>
                    <a:pt x="984" y="268"/>
                  </a:lnTo>
                  <a:lnTo>
                    <a:pt x="970" y="282"/>
                  </a:lnTo>
                  <a:lnTo>
                    <a:pt x="970" y="282"/>
                  </a:lnTo>
                  <a:lnTo>
                    <a:pt x="972" y="286"/>
                  </a:lnTo>
                  <a:lnTo>
                    <a:pt x="974" y="290"/>
                  </a:lnTo>
                  <a:lnTo>
                    <a:pt x="976" y="302"/>
                  </a:lnTo>
                  <a:lnTo>
                    <a:pt x="978" y="312"/>
                  </a:lnTo>
                  <a:lnTo>
                    <a:pt x="980" y="316"/>
                  </a:lnTo>
                  <a:lnTo>
                    <a:pt x="982" y="320"/>
                  </a:lnTo>
                  <a:lnTo>
                    <a:pt x="982" y="320"/>
                  </a:lnTo>
                  <a:lnTo>
                    <a:pt x="988" y="316"/>
                  </a:lnTo>
                  <a:lnTo>
                    <a:pt x="996" y="314"/>
                  </a:lnTo>
                  <a:lnTo>
                    <a:pt x="1004" y="314"/>
                  </a:lnTo>
                  <a:lnTo>
                    <a:pt x="1014" y="314"/>
                  </a:lnTo>
                  <a:lnTo>
                    <a:pt x="1014" y="314"/>
                  </a:lnTo>
                  <a:lnTo>
                    <a:pt x="1018" y="322"/>
                  </a:lnTo>
                  <a:lnTo>
                    <a:pt x="1022" y="336"/>
                  </a:lnTo>
                  <a:lnTo>
                    <a:pt x="1020" y="344"/>
                  </a:lnTo>
                  <a:lnTo>
                    <a:pt x="1018" y="348"/>
                  </a:lnTo>
                  <a:lnTo>
                    <a:pt x="1014" y="352"/>
                  </a:lnTo>
                  <a:lnTo>
                    <a:pt x="1008" y="352"/>
                  </a:lnTo>
                  <a:lnTo>
                    <a:pt x="1008" y="352"/>
                  </a:lnTo>
                  <a:lnTo>
                    <a:pt x="1006" y="342"/>
                  </a:lnTo>
                  <a:lnTo>
                    <a:pt x="1008" y="334"/>
                  </a:lnTo>
                  <a:lnTo>
                    <a:pt x="1010" y="326"/>
                  </a:lnTo>
                  <a:lnTo>
                    <a:pt x="1014" y="320"/>
                  </a:lnTo>
                  <a:lnTo>
                    <a:pt x="1014" y="320"/>
                  </a:lnTo>
                  <a:lnTo>
                    <a:pt x="1002" y="330"/>
                  </a:lnTo>
                  <a:lnTo>
                    <a:pt x="994" y="342"/>
                  </a:lnTo>
                  <a:lnTo>
                    <a:pt x="978" y="368"/>
                  </a:lnTo>
                  <a:lnTo>
                    <a:pt x="968" y="382"/>
                  </a:lnTo>
                  <a:lnTo>
                    <a:pt x="958" y="392"/>
                  </a:lnTo>
                  <a:lnTo>
                    <a:pt x="950" y="396"/>
                  </a:lnTo>
                  <a:lnTo>
                    <a:pt x="944" y="398"/>
                  </a:lnTo>
                  <a:lnTo>
                    <a:pt x="934" y="402"/>
                  </a:lnTo>
                  <a:lnTo>
                    <a:pt x="926" y="402"/>
                  </a:lnTo>
                  <a:lnTo>
                    <a:pt x="926" y="402"/>
                  </a:lnTo>
                  <a:lnTo>
                    <a:pt x="926" y="406"/>
                  </a:lnTo>
                  <a:lnTo>
                    <a:pt x="924" y="410"/>
                  </a:lnTo>
                  <a:lnTo>
                    <a:pt x="916" y="412"/>
                  </a:lnTo>
                  <a:lnTo>
                    <a:pt x="910" y="416"/>
                  </a:lnTo>
                  <a:lnTo>
                    <a:pt x="908" y="418"/>
                  </a:lnTo>
                  <a:lnTo>
                    <a:pt x="906" y="422"/>
                  </a:lnTo>
                  <a:lnTo>
                    <a:pt x="906" y="422"/>
                  </a:lnTo>
                  <a:lnTo>
                    <a:pt x="912" y="430"/>
                  </a:lnTo>
                  <a:lnTo>
                    <a:pt x="920" y="440"/>
                  </a:lnTo>
                  <a:lnTo>
                    <a:pt x="924" y="450"/>
                  </a:lnTo>
                  <a:lnTo>
                    <a:pt x="926" y="458"/>
                  </a:lnTo>
                  <a:lnTo>
                    <a:pt x="926" y="466"/>
                  </a:lnTo>
                  <a:lnTo>
                    <a:pt x="926" y="466"/>
                  </a:lnTo>
                  <a:lnTo>
                    <a:pt x="918" y="466"/>
                  </a:lnTo>
                  <a:lnTo>
                    <a:pt x="918" y="466"/>
                  </a:lnTo>
                  <a:lnTo>
                    <a:pt x="916" y="470"/>
                  </a:lnTo>
                  <a:lnTo>
                    <a:pt x="914" y="472"/>
                  </a:lnTo>
                  <a:lnTo>
                    <a:pt x="910" y="470"/>
                  </a:lnTo>
                  <a:lnTo>
                    <a:pt x="904" y="468"/>
                  </a:lnTo>
                  <a:lnTo>
                    <a:pt x="894" y="464"/>
                  </a:lnTo>
                  <a:lnTo>
                    <a:pt x="888" y="464"/>
                  </a:lnTo>
                  <a:lnTo>
                    <a:pt x="882" y="466"/>
                  </a:lnTo>
                  <a:lnTo>
                    <a:pt x="882" y="466"/>
                  </a:lnTo>
                  <a:lnTo>
                    <a:pt x="876" y="468"/>
                  </a:lnTo>
                  <a:lnTo>
                    <a:pt x="872" y="472"/>
                  </a:lnTo>
                  <a:lnTo>
                    <a:pt x="868" y="480"/>
                  </a:lnTo>
                  <a:lnTo>
                    <a:pt x="868" y="486"/>
                  </a:lnTo>
                  <a:lnTo>
                    <a:pt x="866" y="502"/>
                  </a:lnTo>
                  <a:lnTo>
                    <a:pt x="864" y="510"/>
                  </a:lnTo>
                  <a:lnTo>
                    <a:pt x="862" y="516"/>
                  </a:lnTo>
                  <a:lnTo>
                    <a:pt x="862" y="516"/>
                  </a:lnTo>
                  <a:lnTo>
                    <a:pt x="862" y="522"/>
                  </a:lnTo>
                  <a:lnTo>
                    <a:pt x="864" y="526"/>
                  </a:lnTo>
                  <a:lnTo>
                    <a:pt x="868" y="530"/>
                  </a:lnTo>
                  <a:lnTo>
                    <a:pt x="868" y="534"/>
                  </a:lnTo>
                  <a:lnTo>
                    <a:pt x="868" y="534"/>
                  </a:lnTo>
                  <a:lnTo>
                    <a:pt x="926" y="534"/>
                  </a:lnTo>
                  <a:lnTo>
                    <a:pt x="926" y="534"/>
                  </a:lnTo>
                  <a:lnTo>
                    <a:pt x="928" y="530"/>
                  </a:lnTo>
                  <a:lnTo>
                    <a:pt x="930" y="526"/>
                  </a:lnTo>
                  <a:lnTo>
                    <a:pt x="938" y="522"/>
                  </a:lnTo>
                  <a:lnTo>
                    <a:pt x="938" y="522"/>
                  </a:lnTo>
                  <a:lnTo>
                    <a:pt x="938" y="496"/>
                  </a:lnTo>
                  <a:lnTo>
                    <a:pt x="938" y="496"/>
                  </a:lnTo>
                  <a:lnTo>
                    <a:pt x="952" y="488"/>
                  </a:lnTo>
                  <a:lnTo>
                    <a:pt x="966" y="480"/>
                  </a:lnTo>
                  <a:lnTo>
                    <a:pt x="980" y="472"/>
                  </a:lnTo>
                  <a:lnTo>
                    <a:pt x="994" y="466"/>
                  </a:lnTo>
                  <a:lnTo>
                    <a:pt x="994" y="466"/>
                  </a:lnTo>
                  <a:lnTo>
                    <a:pt x="998" y="466"/>
                  </a:lnTo>
                  <a:lnTo>
                    <a:pt x="1000" y="468"/>
                  </a:lnTo>
                  <a:lnTo>
                    <a:pt x="1000" y="476"/>
                  </a:lnTo>
                  <a:lnTo>
                    <a:pt x="1000" y="490"/>
                  </a:lnTo>
                  <a:lnTo>
                    <a:pt x="1000" y="490"/>
                  </a:lnTo>
                  <a:lnTo>
                    <a:pt x="1002" y="486"/>
                  </a:lnTo>
                  <a:lnTo>
                    <a:pt x="1006" y="484"/>
                  </a:lnTo>
                  <a:lnTo>
                    <a:pt x="1010" y="484"/>
                  </a:lnTo>
                  <a:lnTo>
                    <a:pt x="1014" y="484"/>
                  </a:lnTo>
                  <a:lnTo>
                    <a:pt x="1026" y="490"/>
                  </a:lnTo>
                  <a:lnTo>
                    <a:pt x="1036" y="496"/>
                  </a:lnTo>
                  <a:lnTo>
                    <a:pt x="1044" y="506"/>
                  </a:lnTo>
                  <a:lnTo>
                    <a:pt x="1046" y="512"/>
                  </a:lnTo>
                  <a:lnTo>
                    <a:pt x="1048" y="516"/>
                  </a:lnTo>
                  <a:lnTo>
                    <a:pt x="1046" y="520"/>
                  </a:lnTo>
                  <a:lnTo>
                    <a:pt x="1044" y="524"/>
                  </a:lnTo>
                  <a:lnTo>
                    <a:pt x="1040" y="526"/>
                  </a:lnTo>
                  <a:lnTo>
                    <a:pt x="1032" y="528"/>
                  </a:lnTo>
                  <a:lnTo>
                    <a:pt x="1032" y="528"/>
                  </a:lnTo>
                  <a:lnTo>
                    <a:pt x="1040" y="534"/>
                  </a:lnTo>
                  <a:lnTo>
                    <a:pt x="1046" y="536"/>
                  </a:lnTo>
                  <a:lnTo>
                    <a:pt x="1050" y="532"/>
                  </a:lnTo>
                  <a:lnTo>
                    <a:pt x="1056" y="528"/>
                  </a:lnTo>
                  <a:lnTo>
                    <a:pt x="1064" y="516"/>
                  </a:lnTo>
                  <a:lnTo>
                    <a:pt x="1070" y="510"/>
                  </a:lnTo>
                  <a:lnTo>
                    <a:pt x="1076" y="510"/>
                  </a:lnTo>
                  <a:lnTo>
                    <a:pt x="1076" y="510"/>
                  </a:lnTo>
                  <a:lnTo>
                    <a:pt x="1078" y="514"/>
                  </a:lnTo>
                  <a:lnTo>
                    <a:pt x="1080" y="516"/>
                  </a:lnTo>
                  <a:lnTo>
                    <a:pt x="1086" y="522"/>
                  </a:lnTo>
                  <a:lnTo>
                    <a:pt x="1088" y="526"/>
                  </a:lnTo>
                  <a:lnTo>
                    <a:pt x="1090" y="530"/>
                  </a:lnTo>
                  <a:lnTo>
                    <a:pt x="1090" y="534"/>
                  </a:lnTo>
                  <a:lnTo>
                    <a:pt x="1090" y="540"/>
                  </a:lnTo>
                  <a:lnTo>
                    <a:pt x="1090" y="540"/>
                  </a:lnTo>
                  <a:lnTo>
                    <a:pt x="1102" y="540"/>
                  </a:lnTo>
                  <a:lnTo>
                    <a:pt x="1102" y="540"/>
                  </a:lnTo>
                  <a:lnTo>
                    <a:pt x="1108" y="538"/>
                  </a:lnTo>
                  <a:lnTo>
                    <a:pt x="1112" y="532"/>
                  </a:lnTo>
                  <a:lnTo>
                    <a:pt x="1112" y="524"/>
                  </a:lnTo>
                  <a:lnTo>
                    <a:pt x="1112" y="518"/>
                  </a:lnTo>
                  <a:lnTo>
                    <a:pt x="1112" y="512"/>
                  </a:lnTo>
                  <a:lnTo>
                    <a:pt x="1114" y="506"/>
                  </a:lnTo>
                  <a:lnTo>
                    <a:pt x="1122" y="504"/>
                  </a:lnTo>
                  <a:lnTo>
                    <a:pt x="1134" y="504"/>
                  </a:lnTo>
                  <a:lnTo>
                    <a:pt x="1134" y="504"/>
                  </a:lnTo>
                  <a:lnTo>
                    <a:pt x="1130" y="506"/>
                  </a:lnTo>
                  <a:lnTo>
                    <a:pt x="1128" y="512"/>
                  </a:lnTo>
                  <a:lnTo>
                    <a:pt x="1126" y="522"/>
                  </a:lnTo>
                  <a:lnTo>
                    <a:pt x="1128" y="532"/>
                  </a:lnTo>
                  <a:lnTo>
                    <a:pt x="1130" y="538"/>
                  </a:lnTo>
                  <a:lnTo>
                    <a:pt x="1134" y="540"/>
                  </a:lnTo>
                  <a:lnTo>
                    <a:pt x="1134" y="540"/>
                  </a:lnTo>
                  <a:lnTo>
                    <a:pt x="1140" y="544"/>
                  </a:lnTo>
                  <a:lnTo>
                    <a:pt x="1148" y="546"/>
                  </a:lnTo>
                  <a:lnTo>
                    <a:pt x="1166" y="548"/>
                  </a:lnTo>
                  <a:lnTo>
                    <a:pt x="1174" y="552"/>
                  </a:lnTo>
                  <a:lnTo>
                    <a:pt x="1182" y="554"/>
                  </a:lnTo>
                  <a:lnTo>
                    <a:pt x="1186" y="560"/>
                  </a:lnTo>
                  <a:lnTo>
                    <a:pt x="1190" y="566"/>
                  </a:lnTo>
                  <a:lnTo>
                    <a:pt x="1190" y="566"/>
                  </a:lnTo>
                  <a:lnTo>
                    <a:pt x="1186" y="584"/>
                  </a:lnTo>
                  <a:lnTo>
                    <a:pt x="1182" y="592"/>
                  </a:lnTo>
                  <a:lnTo>
                    <a:pt x="1178" y="598"/>
                  </a:lnTo>
                  <a:lnTo>
                    <a:pt x="1178" y="598"/>
                  </a:lnTo>
                  <a:lnTo>
                    <a:pt x="1176" y="594"/>
                  </a:lnTo>
                  <a:lnTo>
                    <a:pt x="1172" y="592"/>
                  </a:lnTo>
                  <a:lnTo>
                    <a:pt x="1162" y="590"/>
                  </a:lnTo>
                  <a:lnTo>
                    <a:pt x="1150" y="592"/>
                  </a:lnTo>
                  <a:lnTo>
                    <a:pt x="1140" y="592"/>
                  </a:lnTo>
                  <a:lnTo>
                    <a:pt x="1140" y="592"/>
                  </a:lnTo>
                  <a:lnTo>
                    <a:pt x="1130" y="594"/>
                  </a:lnTo>
                  <a:lnTo>
                    <a:pt x="1122" y="594"/>
                  </a:lnTo>
                  <a:lnTo>
                    <a:pt x="1118" y="594"/>
                  </a:lnTo>
                  <a:lnTo>
                    <a:pt x="1114" y="590"/>
                  </a:lnTo>
                  <a:lnTo>
                    <a:pt x="1106" y="582"/>
                  </a:lnTo>
                  <a:lnTo>
                    <a:pt x="1102" y="578"/>
                  </a:lnTo>
                  <a:lnTo>
                    <a:pt x="1096" y="572"/>
                  </a:lnTo>
                  <a:lnTo>
                    <a:pt x="1096" y="572"/>
                  </a:lnTo>
                  <a:lnTo>
                    <a:pt x="1088" y="576"/>
                  </a:lnTo>
                  <a:lnTo>
                    <a:pt x="1082" y="582"/>
                  </a:lnTo>
                  <a:lnTo>
                    <a:pt x="1078" y="588"/>
                  </a:lnTo>
                  <a:lnTo>
                    <a:pt x="1076" y="598"/>
                  </a:lnTo>
                  <a:lnTo>
                    <a:pt x="1076" y="598"/>
                  </a:lnTo>
                  <a:lnTo>
                    <a:pt x="1062" y="590"/>
                  </a:lnTo>
                  <a:lnTo>
                    <a:pt x="1050" y="580"/>
                  </a:lnTo>
                  <a:lnTo>
                    <a:pt x="1036" y="572"/>
                  </a:lnTo>
                  <a:lnTo>
                    <a:pt x="1028" y="568"/>
                  </a:lnTo>
                  <a:lnTo>
                    <a:pt x="1020" y="566"/>
                  </a:lnTo>
                  <a:lnTo>
                    <a:pt x="1020" y="566"/>
                  </a:lnTo>
                  <a:lnTo>
                    <a:pt x="1020" y="540"/>
                  </a:lnTo>
                  <a:lnTo>
                    <a:pt x="1020" y="540"/>
                  </a:lnTo>
                  <a:lnTo>
                    <a:pt x="998" y="536"/>
                  </a:lnTo>
                  <a:lnTo>
                    <a:pt x="974" y="534"/>
                  </a:lnTo>
                  <a:lnTo>
                    <a:pt x="946" y="536"/>
                  </a:lnTo>
                  <a:lnTo>
                    <a:pt x="918" y="540"/>
                  </a:lnTo>
                  <a:lnTo>
                    <a:pt x="906" y="546"/>
                  </a:lnTo>
                  <a:lnTo>
                    <a:pt x="894" y="550"/>
                  </a:lnTo>
                  <a:lnTo>
                    <a:pt x="882" y="558"/>
                  </a:lnTo>
                  <a:lnTo>
                    <a:pt x="874" y="566"/>
                  </a:lnTo>
                  <a:lnTo>
                    <a:pt x="866" y="574"/>
                  </a:lnTo>
                  <a:lnTo>
                    <a:pt x="860" y="586"/>
                  </a:lnTo>
                  <a:lnTo>
                    <a:pt x="856" y="596"/>
                  </a:lnTo>
                  <a:lnTo>
                    <a:pt x="856" y="610"/>
                  </a:lnTo>
                  <a:lnTo>
                    <a:pt x="856" y="610"/>
                  </a:lnTo>
                  <a:lnTo>
                    <a:pt x="844" y="616"/>
                  </a:lnTo>
                  <a:lnTo>
                    <a:pt x="834" y="622"/>
                  </a:lnTo>
                  <a:lnTo>
                    <a:pt x="826" y="628"/>
                  </a:lnTo>
                  <a:lnTo>
                    <a:pt x="820" y="636"/>
                  </a:lnTo>
                  <a:lnTo>
                    <a:pt x="816" y="644"/>
                  </a:lnTo>
                  <a:lnTo>
                    <a:pt x="812" y="654"/>
                  </a:lnTo>
                  <a:lnTo>
                    <a:pt x="810" y="672"/>
                  </a:lnTo>
                  <a:lnTo>
                    <a:pt x="808" y="716"/>
                  </a:lnTo>
                  <a:lnTo>
                    <a:pt x="804" y="738"/>
                  </a:lnTo>
                  <a:lnTo>
                    <a:pt x="800" y="762"/>
                  </a:lnTo>
                  <a:lnTo>
                    <a:pt x="800" y="762"/>
                  </a:lnTo>
                  <a:lnTo>
                    <a:pt x="808" y="770"/>
                  </a:lnTo>
                  <a:lnTo>
                    <a:pt x="814" y="778"/>
                  </a:lnTo>
                  <a:lnTo>
                    <a:pt x="828" y="798"/>
                  </a:lnTo>
                  <a:lnTo>
                    <a:pt x="844" y="816"/>
                  </a:lnTo>
                  <a:lnTo>
                    <a:pt x="852" y="824"/>
                  </a:lnTo>
                  <a:lnTo>
                    <a:pt x="862" y="830"/>
                  </a:lnTo>
                  <a:lnTo>
                    <a:pt x="862" y="830"/>
                  </a:lnTo>
                  <a:lnTo>
                    <a:pt x="890" y="828"/>
                  </a:lnTo>
                  <a:lnTo>
                    <a:pt x="916" y="828"/>
                  </a:lnTo>
                  <a:lnTo>
                    <a:pt x="942" y="826"/>
                  </a:lnTo>
                  <a:lnTo>
                    <a:pt x="956" y="822"/>
                  </a:lnTo>
                  <a:lnTo>
                    <a:pt x="970" y="818"/>
                  </a:lnTo>
                  <a:lnTo>
                    <a:pt x="970" y="818"/>
                  </a:lnTo>
                  <a:lnTo>
                    <a:pt x="970" y="824"/>
                  </a:lnTo>
                  <a:lnTo>
                    <a:pt x="972" y="830"/>
                  </a:lnTo>
                  <a:lnTo>
                    <a:pt x="976" y="832"/>
                  </a:lnTo>
                  <a:lnTo>
                    <a:pt x="982" y="834"/>
                  </a:lnTo>
                  <a:lnTo>
                    <a:pt x="992" y="838"/>
                  </a:lnTo>
                  <a:lnTo>
                    <a:pt x="998" y="840"/>
                  </a:lnTo>
                  <a:lnTo>
                    <a:pt x="1000" y="844"/>
                  </a:lnTo>
                  <a:lnTo>
                    <a:pt x="1000" y="844"/>
                  </a:lnTo>
                  <a:lnTo>
                    <a:pt x="1000" y="858"/>
                  </a:lnTo>
                  <a:lnTo>
                    <a:pt x="1002" y="870"/>
                  </a:lnTo>
                  <a:lnTo>
                    <a:pt x="1006" y="894"/>
                  </a:lnTo>
                  <a:lnTo>
                    <a:pt x="1014" y="916"/>
                  </a:lnTo>
                  <a:lnTo>
                    <a:pt x="1022" y="938"/>
                  </a:lnTo>
                  <a:lnTo>
                    <a:pt x="1026" y="958"/>
                  </a:lnTo>
                  <a:lnTo>
                    <a:pt x="1028" y="968"/>
                  </a:lnTo>
                  <a:lnTo>
                    <a:pt x="1028" y="978"/>
                  </a:lnTo>
                  <a:lnTo>
                    <a:pt x="1028" y="988"/>
                  </a:lnTo>
                  <a:lnTo>
                    <a:pt x="1024" y="998"/>
                  </a:lnTo>
                  <a:lnTo>
                    <a:pt x="1020" y="1008"/>
                  </a:lnTo>
                  <a:lnTo>
                    <a:pt x="1014" y="1020"/>
                  </a:lnTo>
                  <a:lnTo>
                    <a:pt x="1014" y="1020"/>
                  </a:lnTo>
                  <a:lnTo>
                    <a:pt x="1020" y="1036"/>
                  </a:lnTo>
                  <a:lnTo>
                    <a:pt x="1026" y="1056"/>
                  </a:lnTo>
                  <a:lnTo>
                    <a:pt x="1034" y="1094"/>
                  </a:lnTo>
                  <a:lnTo>
                    <a:pt x="1042" y="1134"/>
                  </a:lnTo>
                  <a:lnTo>
                    <a:pt x="1046" y="1154"/>
                  </a:lnTo>
                  <a:lnTo>
                    <a:pt x="1052" y="1172"/>
                  </a:lnTo>
                  <a:lnTo>
                    <a:pt x="1052" y="1172"/>
                  </a:lnTo>
                  <a:lnTo>
                    <a:pt x="1070" y="1172"/>
                  </a:lnTo>
                  <a:lnTo>
                    <a:pt x="1086" y="1170"/>
                  </a:lnTo>
                  <a:lnTo>
                    <a:pt x="1100" y="1166"/>
                  </a:lnTo>
                  <a:lnTo>
                    <a:pt x="1112" y="1158"/>
                  </a:lnTo>
                  <a:lnTo>
                    <a:pt x="1124" y="1148"/>
                  </a:lnTo>
                  <a:lnTo>
                    <a:pt x="1134" y="1138"/>
                  </a:lnTo>
                  <a:lnTo>
                    <a:pt x="1142" y="1126"/>
                  </a:lnTo>
                  <a:lnTo>
                    <a:pt x="1150" y="1112"/>
                  </a:lnTo>
                  <a:lnTo>
                    <a:pt x="1182" y="1054"/>
                  </a:lnTo>
                  <a:lnTo>
                    <a:pt x="1190" y="1040"/>
                  </a:lnTo>
                  <a:lnTo>
                    <a:pt x="1200" y="1028"/>
                  </a:lnTo>
                  <a:lnTo>
                    <a:pt x="1210" y="1016"/>
                  </a:lnTo>
                  <a:lnTo>
                    <a:pt x="1222" y="1008"/>
                  </a:lnTo>
                  <a:lnTo>
                    <a:pt x="1222" y="1008"/>
                  </a:lnTo>
                  <a:lnTo>
                    <a:pt x="1224" y="978"/>
                  </a:lnTo>
                  <a:lnTo>
                    <a:pt x="1224" y="954"/>
                  </a:lnTo>
                  <a:lnTo>
                    <a:pt x="1222" y="900"/>
                  </a:lnTo>
                  <a:lnTo>
                    <a:pt x="1222" y="900"/>
                  </a:lnTo>
                  <a:lnTo>
                    <a:pt x="1234" y="886"/>
                  </a:lnTo>
                  <a:lnTo>
                    <a:pt x="1246" y="874"/>
                  </a:lnTo>
                  <a:lnTo>
                    <a:pt x="1272" y="846"/>
                  </a:lnTo>
                  <a:lnTo>
                    <a:pt x="1284" y="832"/>
                  </a:lnTo>
                  <a:lnTo>
                    <a:pt x="1292" y="816"/>
                  </a:lnTo>
                  <a:lnTo>
                    <a:pt x="1300" y="796"/>
                  </a:lnTo>
                  <a:lnTo>
                    <a:pt x="1304" y="774"/>
                  </a:lnTo>
                  <a:lnTo>
                    <a:pt x="1304" y="774"/>
                  </a:lnTo>
                  <a:lnTo>
                    <a:pt x="1298" y="770"/>
                  </a:lnTo>
                  <a:lnTo>
                    <a:pt x="1292" y="770"/>
                  </a:lnTo>
                  <a:lnTo>
                    <a:pt x="1278" y="776"/>
                  </a:lnTo>
                  <a:lnTo>
                    <a:pt x="1270" y="778"/>
                  </a:lnTo>
                  <a:lnTo>
                    <a:pt x="1264" y="778"/>
                  </a:lnTo>
                  <a:lnTo>
                    <a:pt x="1258" y="776"/>
                  </a:lnTo>
                  <a:lnTo>
                    <a:pt x="1254" y="768"/>
                  </a:lnTo>
                  <a:lnTo>
                    <a:pt x="1254" y="768"/>
                  </a:lnTo>
                  <a:lnTo>
                    <a:pt x="1280" y="752"/>
                  </a:lnTo>
                  <a:lnTo>
                    <a:pt x="1310" y="734"/>
                  </a:lnTo>
                  <a:lnTo>
                    <a:pt x="1324" y="724"/>
                  </a:lnTo>
                  <a:lnTo>
                    <a:pt x="1334" y="712"/>
                  </a:lnTo>
                  <a:lnTo>
                    <a:pt x="1342" y="700"/>
                  </a:lnTo>
                  <a:lnTo>
                    <a:pt x="1344" y="694"/>
                  </a:lnTo>
                  <a:lnTo>
                    <a:pt x="1346" y="686"/>
                  </a:lnTo>
                  <a:lnTo>
                    <a:pt x="1346" y="686"/>
                  </a:lnTo>
                  <a:lnTo>
                    <a:pt x="1346" y="690"/>
                  </a:lnTo>
                  <a:lnTo>
                    <a:pt x="1346" y="690"/>
                  </a:lnTo>
                  <a:lnTo>
                    <a:pt x="1344" y="730"/>
                  </a:lnTo>
                  <a:lnTo>
                    <a:pt x="1342" y="768"/>
                  </a:lnTo>
                  <a:lnTo>
                    <a:pt x="1336" y="804"/>
                  </a:lnTo>
                  <a:lnTo>
                    <a:pt x="1328" y="842"/>
                  </a:lnTo>
                  <a:lnTo>
                    <a:pt x="1318" y="878"/>
                  </a:lnTo>
                  <a:lnTo>
                    <a:pt x="1306" y="912"/>
                  </a:lnTo>
                  <a:lnTo>
                    <a:pt x="1294" y="946"/>
                  </a:lnTo>
                  <a:lnTo>
                    <a:pt x="1278" y="980"/>
                  </a:lnTo>
                  <a:lnTo>
                    <a:pt x="1278" y="980"/>
                  </a:lnTo>
                  <a:close/>
                </a:path>
              </a:pathLst>
            </a:custGeom>
            <a:solidFill>
              <a:srgbClr val="FFFFFF"/>
            </a:solidFill>
            <a:ln w="9525">
              <a:noFill/>
              <a:round/>
              <a:headEnd/>
              <a:tailEnd/>
            </a:ln>
            <a:effectLst>
              <a:outerShdw blurRad="50800" dist="762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zh-CN" altLang="en-US" sz="2400"/>
            </a:p>
          </p:txBody>
        </p:sp>
      </p:grpSp>
      <p:grpSp>
        <p:nvGrpSpPr>
          <p:cNvPr id="2" name="组合 1"/>
          <p:cNvGrpSpPr/>
          <p:nvPr/>
        </p:nvGrpSpPr>
        <p:grpSpPr>
          <a:xfrm>
            <a:off x="901604" y="2462607"/>
            <a:ext cx="10457150" cy="1647217"/>
            <a:chOff x="698241" y="1851872"/>
            <a:chExt cx="7842863" cy="1235413"/>
          </a:xfrm>
        </p:grpSpPr>
        <p:sp>
          <p:nvSpPr>
            <p:cNvPr id="11" name="任意形状 10"/>
            <p:cNvSpPr/>
            <p:nvPr/>
          </p:nvSpPr>
          <p:spPr>
            <a:xfrm rot="21300000">
              <a:off x="743793" y="1851872"/>
              <a:ext cx="7797311" cy="1235413"/>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dirty="0"/>
            </a:p>
          </p:txBody>
        </p:sp>
        <p:sp>
          <p:nvSpPr>
            <p:cNvPr id="8" name="文本框 7"/>
            <p:cNvSpPr txBox="1"/>
            <p:nvPr/>
          </p:nvSpPr>
          <p:spPr>
            <a:xfrm rot="21291969">
              <a:off x="698241" y="2173909"/>
              <a:ext cx="7384473" cy="692498"/>
            </a:xfrm>
            <a:prstGeom prst="rect">
              <a:avLst/>
            </a:prstGeom>
            <a:noFill/>
          </p:spPr>
          <p:txBody>
            <a:bodyPr wrap="none" rtlCol="0">
              <a:spAutoFit/>
            </a:bodyPr>
            <a:lstStyle/>
            <a:p>
              <a:pPr algn="ctr"/>
              <a:r>
                <a:rPr lang="en-US" altLang="zh-CN" sz="5400" dirty="0"/>
                <a:t>SM2/3/4</a:t>
              </a:r>
              <a:r>
                <a:rPr lang="zh-CN" altLang="en-US" sz="5400" dirty="0">
                  <a:solidFill>
                    <a:schemeClr val="bg1"/>
                  </a:solidFill>
                </a:rPr>
                <a:t>软件高性能实现及应用</a:t>
              </a:r>
              <a:endParaRPr kumimoji="1" lang="zh-CN" altLang="en-US" sz="5400" b="1" dirty="0">
                <a:solidFill>
                  <a:schemeClr val="bg1"/>
                </a:solidFill>
              </a:endParaRPr>
            </a:p>
          </p:txBody>
        </p:sp>
      </p:grpSp>
      <p:sp>
        <p:nvSpPr>
          <p:cNvPr id="14" name="文本框 13"/>
          <p:cNvSpPr txBox="1"/>
          <p:nvPr/>
        </p:nvSpPr>
        <p:spPr>
          <a:xfrm rot="21300000">
            <a:off x="8397366" y="3938893"/>
            <a:ext cx="2327881" cy="338554"/>
          </a:xfrm>
          <a:prstGeom prst="rect">
            <a:avLst/>
          </a:prstGeom>
          <a:noFill/>
        </p:spPr>
        <p:txBody>
          <a:bodyPr wrap="none" rtlCol="0">
            <a:spAutoFit/>
          </a:bodyPr>
          <a:lstStyle/>
          <a:p>
            <a:r>
              <a:rPr kumimoji="1" lang="en-US" altLang="zh-CN" sz="1600" b="1" dirty="0">
                <a:solidFill>
                  <a:srgbClr val="FFFFFF"/>
                </a:solidFill>
              </a:rPr>
              <a:t>PRESENTED</a:t>
            </a:r>
            <a:r>
              <a:rPr kumimoji="1" lang="zh-CN" altLang="en-US" sz="1600" b="1" dirty="0">
                <a:solidFill>
                  <a:srgbClr val="FFFFFF"/>
                </a:solidFill>
              </a:rPr>
              <a:t> </a:t>
            </a:r>
            <a:r>
              <a:rPr kumimoji="1" lang="en-US" altLang="zh-CN" sz="1600" b="1" dirty="0">
                <a:solidFill>
                  <a:srgbClr val="FFFFFF"/>
                </a:solidFill>
              </a:rPr>
              <a:t>BY</a:t>
            </a:r>
            <a:r>
              <a:rPr kumimoji="1" lang="zh-CN" altLang="en-US" sz="1600" b="1" dirty="0">
                <a:solidFill>
                  <a:srgbClr val="FFFFFF"/>
                </a:solidFill>
              </a:rPr>
              <a:t> </a:t>
            </a:r>
            <a:r>
              <a:rPr kumimoji="1" lang="en-US" altLang="zh-CN" sz="1600" b="1" dirty="0" err="1">
                <a:solidFill>
                  <a:srgbClr val="FFFFFF"/>
                </a:solidFill>
              </a:rPr>
              <a:t>GmStar</a:t>
            </a:r>
            <a:endParaRPr kumimoji="1" lang="en-US" altLang="zh-CN" sz="1600" b="1" dirty="0">
              <a:solidFill>
                <a:srgbClr val="FFFFFF"/>
              </a:solidFill>
            </a:endParaRPr>
          </a:p>
        </p:txBody>
      </p:sp>
    </p:spTree>
    <p:extLst>
      <p:ext uri="{BB962C8B-B14F-4D97-AF65-F5344CB8AC3E}">
        <p14:creationId xmlns:p14="http://schemas.microsoft.com/office/powerpoint/2010/main" val="204033287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298A513B-6E10-4EA6-B94C-F74974721C9B}"/>
              </a:ext>
            </a:extLst>
          </p:cNvPr>
          <p:cNvSpPr/>
          <p:nvPr/>
        </p:nvSpPr>
        <p:spPr>
          <a:xfrm>
            <a:off x="2743200" y="1429014"/>
            <a:ext cx="8782050" cy="1261884"/>
          </a:xfrm>
          <a:prstGeom prst="rect">
            <a:avLst/>
          </a:prstGeom>
        </p:spPr>
        <p:txBody>
          <a:bodyPr wrap="square">
            <a:spAutoFit/>
          </a:bodyPr>
          <a:lstStyle/>
          <a:p>
            <a:pPr>
              <a:lnSpc>
                <a:spcPct val="100000"/>
              </a:lnSpc>
              <a:buFont typeface="Wingdings" panose="05000000000000000000" pitchFamily="2" charset="2"/>
              <a:buChar char="n"/>
            </a:pPr>
            <a:r>
              <a:rPr lang="en-US" altLang="zh-CN" sz="2800" b="1" dirty="0">
                <a:solidFill>
                  <a:schemeClr val="bg1"/>
                </a:solidFill>
              </a:rPr>
              <a:t>Intel AVX</a:t>
            </a:r>
            <a:r>
              <a:rPr lang="zh-CN" altLang="en-US" sz="2800" b="1" dirty="0">
                <a:solidFill>
                  <a:schemeClr val="bg1"/>
                </a:solidFill>
              </a:rPr>
              <a:t>指令加速</a:t>
            </a:r>
            <a:endParaRPr lang="en-US" altLang="zh-CN" sz="2800" b="1" dirty="0">
              <a:solidFill>
                <a:schemeClr val="bg1"/>
              </a:solidFill>
            </a:endParaRPr>
          </a:p>
          <a:p>
            <a:pPr marL="457170" lvl="2"/>
            <a:r>
              <a:rPr lang="zh-CN" altLang="en-US" sz="2400" b="1" dirty="0">
                <a:solidFill>
                  <a:schemeClr val="bg1"/>
                </a:solidFill>
              </a:rPr>
              <a:t>使用</a:t>
            </a:r>
            <a:r>
              <a:rPr lang="en-US" altLang="zh-CN" sz="2400" b="1" dirty="0">
                <a:solidFill>
                  <a:schemeClr val="bg1"/>
                </a:solidFill>
              </a:rPr>
              <a:t>Intel</a:t>
            </a:r>
            <a:r>
              <a:rPr lang="zh-CN" altLang="en-US" sz="2400" b="1" dirty="0">
                <a:solidFill>
                  <a:schemeClr val="bg1"/>
                </a:solidFill>
              </a:rPr>
              <a:t>提供对的超长寄存器（</a:t>
            </a:r>
            <a:r>
              <a:rPr lang="en-US" altLang="zh-CN" sz="2400" b="1" dirty="0" err="1">
                <a:solidFill>
                  <a:schemeClr val="bg1"/>
                </a:solidFill>
              </a:rPr>
              <a:t>xmm</a:t>
            </a:r>
            <a:r>
              <a:rPr lang="zh-CN" altLang="en-US" sz="2400" b="1" dirty="0">
                <a:solidFill>
                  <a:schemeClr val="bg1"/>
                </a:solidFill>
              </a:rPr>
              <a:t>）实现单指令多数据 </a:t>
            </a:r>
            <a:r>
              <a:rPr lang="en-US" altLang="zh-CN" sz="2400" b="1" dirty="0">
                <a:solidFill>
                  <a:schemeClr val="bg1"/>
                </a:solidFill>
              </a:rPr>
              <a:t>(SIMD) </a:t>
            </a:r>
            <a:r>
              <a:rPr lang="zh-CN" altLang="en-US" sz="2400" b="1" dirty="0">
                <a:solidFill>
                  <a:schemeClr val="bg1"/>
                </a:solidFill>
              </a:rPr>
              <a:t>操作，从而实现多个块的同时计算。</a:t>
            </a:r>
          </a:p>
        </p:txBody>
      </p:sp>
      <p:sp>
        <p:nvSpPr>
          <p:cNvPr id="11" name="标题 1">
            <a:extLst>
              <a:ext uri="{FF2B5EF4-FFF2-40B4-BE49-F238E27FC236}">
                <a16:creationId xmlns:a16="http://schemas.microsoft.com/office/drawing/2014/main" id="{5AB965CE-DEA9-47C8-B01C-E4CFC3791D09}"/>
              </a:ext>
            </a:extLst>
          </p:cNvPr>
          <p:cNvSpPr txBox="1">
            <a:spLocks/>
          </p:cNvSpPr>
          <p:nvPr/>
        </p:nvSpPr>
        <p:spPr>
          <a:xfrm>
            <a:off x="2743200" y="587324"/>
            <a:ext cx="10515600" cy="1325563"/>
          </a:xfrm>
          <a:prstGeom prst="rect">
            <a:avLst/>
          </a:prstGeom>
        </p:spPr>
        <p:txBody>
          <a:bodyPr/>
          <a:lstStyle>
            <a:lvl1pPr algn="l" defTabSz="914393" rtl="0" eaLnBrk="1" latinLnBrk="0" hangingPunct="1">
              <a:lnSpc>
                <a:spcPct val="90000"/>
              </a:lnSpc>
              <a:spcBef>
                <a:spcPct val="0"/>
              </a:spcBef>
              <a:buNone/>
              <a:defRPr sz="4401" kern="1200">
                <a:solidFill>
                  <a:schemeClr val="tx1"/>
                </a:solidFill>
                <a:latin typeface="+mj-lt"/>
                <a:ea typeface="+mj-ea"/>
                <a:cs typeface="+mj-cs"/>
              </a:defRPr>
            </a:lvl1pPr>
          </a:lstStyle>
          <a:p>
            <a:pPr defTabSz="914370"/>
            <a:r>
              <a:rPr lang="zh-CN" altLang="en-US" sz="3600" dirty="0">
                <a:solidFill>
                  <a:schemeClr val="bg1"/>
                </a:solidFill>
                <a:latin typeface="+mn-lt"/>
                <a:ea typeface="+mn-ea"/>
                <a:cs typeface="+mn-cs"/>
              </a:rPr>
              <a:t>高速实现方案</a:t>
            </a:r>
          </a:p>
        </p:txBody>
      </p:sp>
      <p:sp>
        <p:nvSpPr>
          <p:cNvPr id="12" name="任意形状 1">
            <a:extLst>
              <a:ext uri="{FF2B5EF4-FFF2-40B4-BE49-F238E27FC236}">
                <a16:creationId xmlns:a16="http://schemas.microsoft.com/office/drawing/2014/main" id="{2EA7E23E-3CD9-433B-8287-BA3A1739FDC2}"/>
              </a:ext>
            </a:extLst>
          </p:cNvPr>
          <p:cNvSpPr/>
          <p:nvPr/>
        </p:nvSpPr>
        <p:spPr>
          <a:xfrm>
            <a:off x="-710407" y="2391072"/>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13" name="任意形状 2">
            <a:extLst>
              <a:ext uri="{FF2B5EF4-FFF2-40B4-BE49-F238E27FC236}">
                <a16:creationId xmlns:a16="http://schemas.microsoft.com/office/drawing/2014/main" id="{2A555E74-E402-410D-BE1B-1A458998CEBB}"/>
              </a:ext>
            </a:extLst>
          </p:cNvPr>
          <p:cNvSpPr/>
          <p:nvPr/>
        </p:nvSpPr>
        <p:spPr>
          <a:xfrm>
            <a:off x="-710407" y="1225039"/>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14" name="任意形状 3">
            <a:extLst>
              <a:ext uri="{FF2B5EF4-FFF2-40B4-BE49-F238E27FC236}">
                <a16:creationId xmlns:a16="http://schemas.microsoft.com/office/drawing/2014/main" id="{9504E1CE-5ED4-4468-B02D-FB9FA97CCC13}"/>
              </a:ext>
            </a:extLst>
          </p:cNvPr>
          <p:cNvSpPr/>
          <p:nvPr/>
        </p:nvSpPr>
        <p:spPr>
          <a:xfrm>
            <a:off x="-710407" y="3623840"/>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15" name="任意形状 4">
            <a:extLst>
              <a:ext uri="{FF2B5EF4-FFF2-40B4-BE49-F238E27FC236}">
                <a16:creationId xmlns:a16="http://schemas.microsoft.com/office/drawing/2014/main" id="{EB835B85-DD70-499E-9B5B-7A27355F066F}"/>
              </a:ext>
            </a:extLst>
          </p:cNvPr>
          <p:cNvSpPr/>
          <p:nvPr/>
        </p:nvSpPr>
        <p:spPr>
          <a:xfrm>
            <a:off x="-710407" y="4789873"/>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16" name="文本框 15">
            <a:extLst>
              <a:ext uri="{FF2B5EF4-FFF2-40B4-BE49-F238E27FC236}">
                <a16:creationId xmlns:a16="http://schemas.microsoft.com/office/drawing/2014/main" id="{C756B538-878C-48B3-8287-C828D84D7135}"/>
              </a:ext>
            </a:extLst>
          </p:cNvPr>
          <p:cNvSpPr txBox="1"/>
          <p:nvPr/>
        </p:nvSpPr>
        <p:spPr>
          <a:xfrm>
            <a:off x="130015" y="1400567"/>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国密算法</a:t>
            </a:r>
          </a:p>
        </p:txBody>
      </p:sp>
      <p:sp>
        <p:nvSpPr>
          <p:cNvPr id="25" name="文本框 24">
            <a:extLst>
              <a:ext uri="{FF2B5EF4-FFF2-40B4-BE49-F238E27FC236}">
                <a16:creationId xmlns:a16="http://schemas.microsoft.com/office/drawing/2014/main" id="{190FA832-00A5-4DE0-A9EF-A1E3A787B3D5}"/>
              </a:ext>
            </a:extLst>
          </p:cNvPr>
          <p:cNvSpPr txBox="1"/>
          <p:nvPr/>
        </p:nvSpPr>
        <p:spPr>
          <a:xfrm>
            <a:off x="130015" y="2547841"/>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实现方案</a:t>
            </a:r>
          </a:p>
        </p:txBody>
      </p:sp>
      <p:sp>
        <p:nvSpPr>
          <p:cNvPr id="26" name="文本框 25">
            <a:extLst>
              <a:ext uri="{FF2B5EF4-FFF2-40B4-BE49-F238E27FC236}">
                <a16:creationId xmlns:a16="http://schemas.microsoft.com/office/drawing/2014/main" id="{0E9B2AAB-7EA0-468F-9FB8-478F81AE4EAE}"/>
              </a:ext>
            </a:extLst>
          </p:cNvPr>
          <p:cNvSpPr txBox="1"/>
          <p:nvPr/>
        </p:nvSpPr>
        <p:spPr>
          <a:xfrm>
            <a:off x="130015" y="3725039"/>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阶段成果</a:t>
            </a:r>
          </a:p>
        </p:txBody>
      </p:sp>
      <p:sp>
        <p:nvSpPr>
          <p:cNvPr id="27" name="文本框 26">
            <a:extLst>
              <a:ext uri="{FF2B5EF4-FFF2-40B4-BE49-F238E27FC236}">
                <a16:creationId xmlns:a16="http://schemas.microsoft.com/office/drawing/2014/main" id="{E0D38BBC-5E0F-4382-88AC-01607E198151}"/>
              </a:ext>
            </a:extLst>
          </p:cNvPr>
          <p:cNvSpPr txBox="1"/>
          <p:nvPr/>
        </p:nvSpPr>
        <p:spPr>
          <a:xfrm>
            <a:off x="130015" y="4872313"/>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下一目标</a:t>
            </a:r>
          </a:p>
        </p:txBody>
      </p:sp>
      <p:pic>
        <p:nvPicPr>
          <p:cNvPr id="2" name="图片 1">
            <a:extLst>
              <a:ext uri="{FF2B5EF4-FFF2-40B4-BE49-F238E27FC236}">
                <a16:creationId xmlns:a16="http://schemas.microsoft.com/office/drawing/2014/main" id="{9D942DBF-C78E-4760-BDFC-FEEC49D7EB5F}"/>
              </a:ext>
            </a:extLst>
          </p:cNvPr>
          <p:cNvPicPr>
            <a:picLocks noChangeAspect="1"/>
          </p:cNvPicPr>
          <p:nvPr/>
        </p:nvPicPr>
        <p:blipFill>
          <a:blip r:embed="rId3"/>
          <a:stretch>
            <a:fillRect/>
          </a:stretch>
        </p:blipFill>
        <p:spPr>
          <a:xfrm>
            <a:off x="4323751" y="2845397"/>
            <a:ext cx="5099312" cy="3562533"/>
          </a:xfrm>
          <a:prstGeom prst="rect">
            <a:avLst/>
          </a:prstGeom>
        </p:spPr>
      </p:pic>
    </p:spTree>
    <p:extLst>
      <p:ext uri="{BB962C8B-B14F-4D97-AF65-F5344CB8AC3E}">
        <p14:creationId xmlns:p14="http://schemas.microsoft.com/office/powerpoint/2010/main" val="1159955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298A513B-6E10-4EA6-B94C-F74974721C9B}"/>
              </a:ext>
            </a:extLst>
          </p:cNvPr>
          <p:cNvSpPr/>
          <p:nvPr/>
        </p:nvSpPr>
        <p:spPr>
          <a:xfrm>
            <a:off x="2743200" y="1429014"/>
            <a:ext cx="8782050" cy="1261884"/>
          </a:xfrm>
          <a:prstGeom prst="rect">
            <a:avLst/>
          </a:prstGeom>
        </p:spPr>
        <p:txBody>
          <a:bodyPr wrap="square">
            <a:spAutoFit/>
          </a:bodyPr>
          <a:lstStyle/>
          <a:p>
            <a:pPr>
              <a:lnSpc>
                <a:spcPct val="100000"/>
              </a:lnSpc>
              <a:buFont typeface="Wingdings" panose="05000000000000000000" pitchFamily="2" charset="2"/>
              <a:buChar char="n"/>
            </a:pPr>
            <a:r>
              <a:rPr lang="en-US" altLang="zh-CN" sz="2800" b="1" dirty="0">
                <a:solidFill>
                  <a:schemeClr val="bg1"/>
                </a:solidFill>
              </a:rPr>
              <a:t>GPU CUDA</a:t>
            </a:r>
            <a:r>
              <a:rPr lang="zh-CN" altLang="en-US" sz="2800" b="1" dirty="0">
                <a:solidFill>
                  <a:schemeClr val="bg1"/>
                </a:solidFill>
              </a:rPr>
              <a:t>加速</a:t>
            </a:r>
          </a:p>
          <a:p>
            <a:pPr marL="457170" lvl="2">
              <a:lnSpc>
                <a:spcPct val="100000"/>
              </a:lnSpc>
            </a:pPr>
            <a:r>
              <a:rPr lang="en-US" altLang="zh-CN" sz="2400" b="1" dirty="0">
                <a:solidFill>
                  <a:schemeClr val="bg1"/>
                </a:solidFill>
              </a:rPr>
              <a:t>GPU</a:t>
            </a:r>
            <a:r>
              <a:rPr lang="zh-CN" altLang="en-US" sz="2400" b="1" dirty="0">
                <a:solidFill>
                  <a:schemeClr val="bg1"/>
                </a:solidFill>
              </a:rPr>
              <a:t>多线程并行计算，所编写出的程序就可以在支持</a:t>
            </a:r>
            <a:r>
              <a:rPr lang="en-US" altLang="zh-CN" sz="2400" b="1" dirty="0">
                <a:solidFill>
                  <a:schemeClr val="bg1"/>
                </a:solidFill>
              </a:rPr>
              <a:t>CUDA™</a:t>
            </a:r>
            <a:r>
              <a:rPr lang="zh-CN" altLang="en-US" sz="2400" b="1" dirty="0">
                <a:solidFill>
                  <a:schemeClr val="bg1"/>
                </a:solidFill>
              </a:rPr>
              <a:t>的处理器上以超高性能运行。</a:t>
            </a:r>
          </a:p>
        </p:txBody>
      </p:sp>
      <p:sp>
        <p:nvSpPr>
          <p:cNvPr id="11" name="标题 1">
            <a:extLst>
              <a:ext uri="{FF2B5EF4-FFF2-40B4-BE49-F238E27FC236}">
                <a16:creationId xmlns:a16="http://schemas.microsoft.com/office/drawing/2014/main" id="{5AB965CE-DEA9-47C8-B01C-E4CFC3791D09}"/>
              </a:ext>
            </a:extLst>
          </p:cNvPr>
          <p:cNvSpPr txBox="1">
            <a:spLocks/>
          </p:cNvSpPr>
          <p:nvPr/>
        </p:nvSpPr>
        <p:spPr>
          <a:xfrm>
            <a:off x="2743200" y="587324"/>
            <a:ext cx="10515600" cy="1325563"/>
          </a:xfrm>
          <a:prstGeom prst="rect">
            <a:avLst/>
          </a:prstGeom>
        </p:spPr>
        <p:txBody>
          <a:bodyPr/>
          <a:lstStyle>
            <a:lvl1pPr algn="l" defTabSz="914393" rtl="0" eaLnBrk="1" latinLnBrk="0" hangingPunct="1">
              <a:lnSpc>
                <a:spcPct val="90000"/>
              </a:lnSpc>
              <a:spcBef>
                <a:spcPct val="0"/>
              </a:spcBef>
              <a:buNone/>
              <a:defRPr sz="4401" kern="1200">
                <a:solidFill>
                  <a:schemeClr val="tx1"/>
                </a:solidFill>
                <a:latin typeface="+mj-lt"/>
                <a:ea typeface="+mj-ea"/>
                <a:cs typeface="+mj-cs"/>
              </a:defRPr>
            </a:lvl1pPr>
          </a:lstStyle>
          <a:p>
            <a:pPr defTabSz="914370"/>
            <a:r>
              <a:rPr lang="zh-CN" altLang="en-US" sz="3600" dirty="0">
                <a:solidFill>
                  <a:schemeClr val="bg1"/>
                </a:solidFill>
                <a:latin typeface="+mn-lt"/>
                <a:ea typeface="+mn-ea"/>
                <a:cs typeface="+mn-cs"/>
              </a:rPr>
              <a:t>高速实现方案</a:t>
            </a:r>
          </a:p>
        </p:txBody>
      </p:sp>
      <p:sp>
        <p:nvSpPr>
          <p:cNvPr id="12" name="任意形状 1">
            <a:extLst>
              <a:ext uri="{FF2B5EF4-FFF2-40B4-BE49-F238E27FC236}">
                <a16:creationId xmlns:a16="http://schemas.microsoft.com/office/drawing/2014/main" id="{2EA7E23E-3CD9-433B-8287-BA3A1739FDC2}"/>
              </a:ext>
            </a:extLst>
          </p:cNvPr>
          <p:cNvSpPr/>
          <p:nvPr/>
        </p:nvSpPr>
        <p:spPr>
          <a:xfrm>
            <a:off x="-710407" y="2391072"/>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13" name="任意形状 2">
            <a:extLst>
              <a:ext uri="{FF2B5EF4-FFF2-40B4-BE49-F238E27FC236}">
                <a16:creationId xmlns:a16="http://schemas.microsoft.com/office/drawing/2014/main" id="{2A555E74-E402-410D-BE1B-1A458998CEBB}"/>
              </a:ext>
            </a:extLst>
          </p:cNvPr>
          <p:cNvSpPr/>
          <p:nvPr/>
        </p:nvSpPr>
        <p:spPr>
          <a:xfrm>
            <a:off x="-710407" y="1225039"/>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14" name="任意形状 3">
            <a:extLst>
              <a:ext uri="{FF2B5EF4-FFF2-40B4-BE49-F238E27FC236}">
                <a16:creationId xmlns:a16="http://schemas.microsoft.com/office/drawing/2014/main" id="{9504E1CE-5ED4-4468-B02D-FB9FA97CCC13}"/>
              </a:ext>
            </a:extLst>
          </p:cNvPr>
          <p:cNvSpPr/>
          <p:nvPr/>
        </p:nvSpPr>
        <p:spPr>
          <a:xfrm>
            <a:off x="-710407" y="3623840"/>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15" name="任意形状 4">
            <a:extLst>
              <a:ext uri="{FF2B5EF4-FFF2-40B4-BE49-F238E27FC236}">
                <a16:creationId xmlns:a16="http://schemas.microsoft.com/office/drawing/2014/main" id="{EB835B85-DD70-499E-9B5B-7A27355F066F}"/>
              </a:ext>
            </a:extLst>
          </p:cNvPr>
          <p:cNvSpPr/>
          <p:nvPr/>
        </p:nvSpPr>
        <p:spPr>
          <a:xfrm>
            <a:off x="-710407" y="4789873"/>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16" name="文本框 15">
            <a:extLst>
              <a:ext uri="{FF2B5EF4-FFF2-40B4-BE49-F238E27FC236}">
                <a16:creationId xmlns:a16="http://schemas.microsoft.com/office/drawing/2014/main" id="{C756B538-878C-48B3-8287-C828D84D7135}"/>
              </a:ext>
            </a:extLst>
          </p:cNvPr>
          <p:cNvSpPr txBox="1"/>
          <p:nvPr/>
        </p:nvSpPr>
        <p:spPr>
          <a:xfrm>
            <a:off x="130015" y="1400567"/>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国密算法</a:t>
            </a:r>
          </a:p>
        </p:txBody>
      </p:sp>
      <p:sp>
        <p:nvSpPr>
          <p:cNvPr id="25" name="文本框 24">
            <a:extLst>
              <a:ext uri="{FF2B5EF4-FFF2-40B4-BE49-F238E27FC236}">
                <a16:creationId xmlns:a16="http://schemas.microsoft.com/office/drawing/2014/main" id="{190FA832-00A5-4DE0-A9EF-A1E3A787B3D5}"/>
              </a:ext>
            </a:extLst>
          </p:cNvPr>
          <p:cNvSpPr txBox="1"/>
          <p:nvPr/>
        </p:nvSpPr>
        <p:spPr>
          <a:xfrm>
            <a:off x="130015" y="2547841"/>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实现方案</a:t>
            </a:r>
          </a:p>
        </p:txBody>
      </p:sp>
      <p:sp>
        <p:nvSpPr>
          <p:cNvPr id="26" name="文本框 25">
            <a:extLst>
              <a:ext uri="{FF2B5EF4-FFF2-40B4-BE49-F238E27FC236}">
                <a16:creationId xmlns:a16="http://schemas.microsoft.com/office/drawing/2014/main" id="{0E9B2AAB-7EA0-468F-9FB8-478F81AE4EAE}"/>
              </a:ext>
            </a:extLst>
          </p:cNvPr>
          <p:cNvSpPr txBox="1"/>
          <p:nvPr/>
        </p:nvSpPr>
        <p:spPr>
          <a:xfrm>
            <a:off x="130015" y="3725039"/>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阶段成果</a:t>
            </a:r>
          </a:p>
        </p:txBody>
      </p:sp>
      <p:sp>
        <p:nvSpPr>
          <p:cNvPr id="27" name="文本框 26">
            <a:extLst>
              <a:ext uri="{FF2B5EF4-FFF2-40B4-BE49-F238E27FC236}">
                <a16:creationId xmlns:a16="http://schemas.microsoft.com/office/drawing/2014/main" id="{E0D38BBC-5E0F-4382-88AC-01607E198151}"/>
              </a:ext>
            </a:extLst>
          </p:cNvPr>
          <p:cNvSpPr txBox="1"/>
          <p:nvPr/>
        </p:nvSpPr>
        <p:spPr>
          <a:xfrm>
            <a:off x="130015" y="4872313"/>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下一目标</a:t>
            </a:r>
          </a:p>
        </p:txBody>
      </p:sp>
      <p:pic>
        <p:nvPicPr>
          <p:cNvPr id="2" name="图片 1">
            <a:extLst>
              <a:ext uri="{FF2B5EF4-FFF2-40B4-BE49-F238E27FC236}">
                <a16:creationId xmlns:a16="http://schemas.microsoft.com/office/drawing/2014/main" id="{5ED45282-375D-4444-AEAD-33F01FC6508A}"/>
              </a:ext>
            </a:extLst>
          </p:cNvPr>
          <p:cNvPicPr>
            <a:picLocks noChangeAspect="1"/>
          </p:cNvPicPr>
          <p:nvPr/>
        </p:nvPicPr>
        <p:blipFill>
          <a:blip r:embed="rId3"/>
          <a:stretch>
            <a:fillRect/>
          </a:stretch>
        </p:blipFill>
        <p:spPr>
          <a:xfrm>
            <a:off x="2743200" y="3060160"/>
            <a:ext cx="8041710" cy="3730927"/>
          </a:xfrm>
          <a:prstGeom prst="rect">
            <a:avLst/>
          </a:prstGeom>
        </p:spPr>
      </p:pic>
    </p:spTree>
    <p:extLst>
      <p:ext uri="{BB962C8B-B14F-4D97-AF65-F5344CB8AC3E}">
        <p14:creationId xmlns:p14="http://schemas.microsoft.com/office/powerpoint/2010/main" val="2036739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形状 4"/>
          <p:cNvSpPr/>
          <p:nvPr/>
        </p:nvSpPr>
        <p:spPr>
          <a:xfrm rot="2866791">
            <a:off x="-2949585" y="-215147"/>
            <a:ext cx="9425608" cy="3071899"/>
          </a:xfrm>
          <a:custGeom>
            <a:avLst/>
            <a:gdLst>
              <a:gd name="connsiteX0" fmla="*/ 0 w 3790658"/>
              <a:gd name="connsiteY0" fmla="*/ 0 h 1235413"/>
              <a:gd name="connsiteX1" fmla="*/ 2935084 w 3790658"/>
              <a:gd name="connsiteY1" fmla="*/ 0 h 1235413"/>
              <a:gd name="connsiteX2" fmla="*/ 3136042 w 3790658"/>
              <a:gd name="connsiteY2" fmla="*/ 0 h 1235413"/>
              <a:gd name="connsiteX3" fmla="*/ 3790658 w 3790658"/>
              <a:gd name="connsiteY3" fmla="*/ 0 h 1235413"/>
              <a:gd name="connsiteX4" fmla="*/ 3336999 w 3790658"/>
              <a:gd name="connsiteY4" fmla="*/ 617707 h 1235413"/>
              <a:gd name="connsiteX5" fmla="*/ 3790658 w 3790658"/>
              <a:gd name="connsiteY5" fmla="*/ 1235413 h 1235413"/>
              <a:gd name="connsiteX6" fmla="*/ 3136042 w 3790658"/>
              <a:gd name="connsiteY6" fmla="*/ 1235413 h 1235413"/>
              <a:gd name="connsiteX7" fmla="*/ 2935084 w 3790658"/>
              <a:gd name="connsiteY7" fmla="*/ 1235413 h 1235413"/>
              <a:gd name="connsiteX8" fmla="*/ 0 w 3790658"/>
              <a:gd name="connsiteY8" fmla="*/ 1235413 h 123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0658" h="1235413">
                <a:moveTo>
                  <a:pt x="0" y="0"/>
                </a:moveTo>
                <a:lnTo>
                  <a:pt x="2935084" y="0"/>
                </a:lnTo>
                <a:lnTo>
                  <a:pt x="3136042" y="0"/>
                </a:lnTo>
                <a:lnTo>
                  <a:pt x="3790658" y="0"/>
                </a:lnTo>
                <a:lnTo>
                  <a:pt x="3336999" y="617707"/>
                </a:lnTo>
                <a:lnTo>
                  <a:pt x="3790658" y="1235413"/>
                </a:lnTo>
                <a:lnTo>
                  <a:pt x="3136042" y="1235413"/>
                </a:lnTo>
                <a:lnTo>
                  <a:pt x="2935084" y="1235413"/>
                </a:lnTo>
                <a:lnTo>
                  <a:pt x="0" y="1235413"/>
                </a:ln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6" name="文本框 5"/>
          <p:cNvSpPr txBox="1"/>
          <p:nvPr/>
        </p:nvSpPr>
        <p:spPr>
          <a:xfrm>
            <a:off x="1047294" y="-246742"/>
            <a:ext cx="4015843" cy="4195892"/>
          </a:xfrm>
          <a:prstGeom prst="rect">
            <a:avLst/>
          </a:prstGeom>
          <a:noFill/>
          <a:effectLst>
            <a:outerShdw blurRad="50800" dist="38100" dir="2700000" algn="tl" rotWithShape="0">
              <a:prstClr val="black">
                <a:alpha val="40000"/>
              </a:prstClr>
            </a:outerShdw>
          </a:effectLst>
        </p:spPr>
        <p:txBody>
          <a:bodyPr wrap="none" rtlCol="0">
            <a:spAutoFit/>
          </a:bodyPr>
          <a:lstStyle/>
          <a:p>
            <a:r>
              <a:rPr kumimoji="1" lang="en-US" altLang="zh-CN" sz="26666" b="1" dirty="0">
                <a:solidFill>
                  <a:srgbClr val="FFFFFF"/>
                </a:solidFill>
              </a:rPr>
              <a:t>03</a:t>
            </a:r>
            <a:endParaRPr kumimoji="1" lang="zh-CN" altLang="en-US" sz="26666" b="1" dirty="0">
              <a:solidFill>
                <a:srgbClr val="FFFFFF"/>
              </a:solidFill>
            </a:endParaRPr>
          </a:p>
        </p:txBody>
      </p:sp>
      <p:sp>
        <p:nvSpPr>
          <p:cNvPr id="10" name="文本框 9">
            <a:extLst>
              <a:ext uri="{FF2B5EF4-FFF2-40B4-BE49-F238E27FC236}">
                <a16:creationId xmlns:a16="http://schemas.microsoft.com/office/drawing/2014/main" id="{3B31CF73-1C4A-41BB-9C3D-F5A850987C98}"/>
              </a:ext>
            </a:extLst>
          </p:cNvPr>
          <p:cNvSpPr txBox="1"/>
          <p:nvPr/>
        </p:nvSpPr>
        <p:spPr>
          <a:xfrm>
            <a:off x="6305550" y="1146074"/>
            <a:ext cx="4718050" cy="1226170"/>
          </a:xfrm>
          <a:prstGeom prst="rect">
            <a:avLst/>
          </a:prstGeom>
          <a:noFill/>
        </p:spPr>
        <p:txBody>
          <a:bodyPr wrap="square" rtlCol="0">
            <a:spAutoFit/>
          </a:bodyPr>
          <a:lstStyle/>
          <a:p>
            <a:pPr algn="dist">
              <a:lnSpc>
                <a:spcPct val="110000"/>
              </a:lnSpc>
            </a:pPr>
            <a:r>
              <a:rPr kumimoji="1" lang="zh-CN" altLang="en-US" sz="7200" b="1" dirty="0">
                <a:solidFill>
                  <a:srgbClr val="FFFFFF"/>
                </a:solidFill>
                <a:latin typeface="Microsoft YaHei" charset="0"/>
                <a:ea typeface="Microsoft YaHei" charset="0"/>
                <a:cs typeface="Microsoft YaHei" charset="0"/>
              </a:rPr>
              <a:t>阶段成果</a:t>
            </a:r>
          </a:p>
        </p:txBody>
      </p:sp>
      <p:sp>
        <p:nvSpPr>
          <p:cNvPr id="11" name="矩形 10">
            <a:extLst>
              <a:ext uri="{FF2B5EF4-FFF2-40B4-BE49-F238E27FC236}">
                <a16:creationId xmlns:a16="http://schemas.microsoft.com/office/drawing/2014/main" id="{47673B43-74DD-43A5-A541-8076B5AB41B1}"/>
              </a:ext>
            </a:extLst>
          </p:cNvPr>
          <p:cNvSpPr/>
          <p:nvPr/>
        </p:nvSpPr>
        <p:spPr>
          <a:xfrm rot="1735937">
            <a:off x="8757569" y="-257227"/>
            <a:ext cx="4532062" cy="9520399"/>
          </a:xfrm>
          <a:prstGeom prst="rect">
            <a:avLst/>
          </a:prstGeom>
          <a:solidFill>
            <a:schemeClr val="bg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p>
        </p:txBody>
      </p:sp>
      <p:sp>
        <p:nvSpPr>
          <p:cNvPr id="2" name="矩形 1">
            <a:extLst>
              <a:ext uri="{FF2B5EF4-FFF2-40B4-BE49-F238E27FC236}">
                <a16:creationId xmlns:a16="http://schemas.microsoft.com/office/drawing/2014/main" id="{AE1C2076-44C2-4384-A2AE-73338592AB26}"/>
              </a:ext>
            </a:extLst>
          </p:cNvPr>
          <p:cNvSpPr/>
          <p:nvPr/>
        </p:nvSpPr>
        <p:spPr>
          <a:xfrm>
            <a:off x="6305550" y="2529170"/>
            <a:ext cx="5698382" cy="1363643"/>
          </a:xfrm>
          <a:prstGeom prst="rect">
            <a:avLst/>
          </a:prstGeom>
        </p:spPr>
        <p:txBody>
          <a:bodyPr wrap="square">
            <a:spAutoFit/>
          </a:bodyPr>
          <a:lstStyle/>
          <a:p>
            <a:pPr marL="0" lvl="2" algn="r">
              <a:lnSpc>
                <a:spcPts val="3400"/>
              </a:lnSpc>
            </a:pPr>
            <a:r>
              <a:rPr lang="zh-CN" altLang="en-US" sz="2400" dirty="0">
                <a:solidFill>
                  <a:schemeClr val="bg1"/>
                </a:solidFill>
              </a:rPr>
              <a:t>目前，我们已经在</a:t>
            </a:r>
            <a:r>
              <a:rPr lang="en-US" altLang="zh-CN" sz="2400" dirty="0">
                <a:solidFill>
                  <a:schemeClr val="bg1"/>
                </a:solidFill>
              </a:rPr>
              <a:t>SM4</a:t>
            </a:r>
            <a:r>
              <a:rPr lang="zh-CN" altLang="en-US" sz="2400" dirty="0">
                <a:solidFill>
                  <a:schemeClr val="bg1"/>
                </a:solidFill>
              </a:rPr>
              <a:t>算法上取得了阶段性的进展。我们设计的算法同市面上其他密码库相比，有着非常大的优势。</a:t>
            </a:r>
          </a:p>
        </p:txBody>
      </p:sp>
      <p:sp>
        <p:nvSpPr>
          <p:cNvPr id="3" name="矩形 2">
            <a:extLst>
              <a:ext uri="{FF2B5EF4-FFF2-40B4-BE49-F238E27FC236}">
                <a16:creationId xmlns:a16="http://schemas.microsoft.com/office/drawing/2014/main" id="{C77A2C04-B9CA-4746-9FA6-914F55B700AB}"/>
              </a:ext>
            </a:extLst>
          </p:cNvPr>
          <p:cNvSpPr/>
          <p:nvPr/>
        </p:nvSpPr>
        <p:spPr>
          <a:xfrm>
            <a:off x="5907932" y="4049739"/>
            <a:ext cx="6096000" cy="1938992"/>
          </a:xfrm>
          <a:prstGeom prst="rect">
            <a:avLst/>
          </a:prstGeom>
        </p:spPr>
        <p:txBody>
          <a:bodyPr>
            <a:spAutoFit/>
          </a:bodyPr>
          <a:lstStyle/>
          <a:p>
            <a:pPr algn="r"/>
            <a:r>
              <a:rPr lang="zh-CN" altLang="en-US" sz="2400" dirty="0">
                <a:solidFill>
                  <a:schemeClr val="bg1"/>
                </a:solidFill>
              </a:rPr>
              <a:t>At present, we have made some progress on the SM4 algorithm. The algorithm we designed has a very big advantage compared to other cryptographic libraries on the market.</a:t>
            </a:r>
          </a:p>
        </p:txBody>
      </p:sp>
    </p:spTree>
    <p:extLst>
      <p:ext uri="{BB962C8B-B14F-4D97-AF65-F5344CB8AC3E}">
        <p14:creationId xmlns:p14="http://schemas.microsoft.com/office/powerpoint/2010/main" val="13419214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5AB965CE-DEA9-47C8-B01C-E4CFC3791D09}"/>
              </a:ext>
            </a:extLst>
          </p:cNvPr>
          <p:cNvSpPr txBox="1">
            <a:spLocks/>
          </p:cNvSpPr>
          <p:nvPr/>
        </p:nvSpPr>
        <p:spPr>
          <a:xfrm>
            <a:off x="2743200" y="587324"/>
            <a:ext cx="10515600" cy="1325563"/>
          </a:xfrm>
          <a:prstGeom prst="rect">
            <a:avLst/>
          </a:prstGeom>
        </p:spPr>
        <p:txBody>
          <a:bodyPr/>
          <a:lstStyle>
            <a:lvl1pPr algn="l" defTabSz="914393" rtl="0" eaLnBrk="1" latinLnBrk="0" hangingPunct="1">
              <a:lnSpc>
                <a:spcPct val="90000"/>
              </a:lnSpc>
              <a:spcBef>
                <a:spcPct val="0"/>
              </a:spcBef>
              <a:buNone/>
              <a:defRPr sz="4401" kern="1200">
                <a:solidFill>
                  <a:schemeClr val="tx1"/>
                </a:solidFill>
                <a:latin typeface="+mj-lt"/>
                <a:ea typeface="+mj-ea"/>
                <a:cs typeface="+mj-cs"/>
              </a:defRPr>
            </a:lvl1pPr>
          </a:lstStyle>
          <a:p>
            <a:pPr defTabSz="914370"/>
            <a:r>
              <a:rPr lang="zh-CN" altLang="en-US" sz="3600" dirty="0">
                <a:solidFill>
                  <a:schemeClr val="bg1"/>
                </a:solidFill>
                <a:latin typeface="+mn-lt"/>
                <a:ea typeface="+mn-ea"/>
                <a:cs typeface="+mn-cs"/>
              </a:rPr>
              <a:t>性能对比</a:t>
            </a:r>
          </a:p>
        </p:txBody>
      </p:sp>
      <p:graphicFrame>
        <p:nvGraphicFramePr>
          <p:cNvPr id="17" name="内容占位符 9">
            <a:extLst>
              <a:ext uri="{FF2B5EF4-FFF2-40B4-BE49-F238E27FC236}">
                <a16:creationId xmlns:a16="http://schemas.microsoft.com/office/drawing/2014/main" id="{52570E1C-1587-4E88-A268-550E1937472D}"/>
              </a:ext>
            </a:extLst>
          </p:cNvPr>
          <p:cNvGraphicFramePr>
            <a:graphicFrameLocks/>
          </p:cNvGraphicFramePr>
          <p:nvPr>
            <p:extLst>
              <p:ext uri="{D42A27DB-BD31-4B8C-83A1-F6EECF244321}">
                <p14:modId xmlns:p14="http://schemas.microsoft.com/office/powerpoint/2010/main" val="4166326134"/>
              </p:ext>
            </p:extLst>
          </p:nvPr>
        </p:nvGraphicFramePr>
        <p:xfrm>
          <a:off x="2336475" y="1685652"/>
          <a:ext cx="9524974" cy="3941419"/>
        </p:xfrm>
        <a:graphic>
          <a:graphicData uri="http://schemas.openxmlformats.org/drawingml/2006/chart">
            <c:chart xmlns:c="http://schemas.openxmlformats.org/drawingml/2006/chart" xmlns:r="http://schemas.openxmlformats.org/officeDocument/2006/relationships" r:id="rId3"/>
          </a:graphicData>
        </a:graphic>
      </p:graphicFrame>
      <p:pic>
        <p:nvPicPr>
          <p:cNvPr id="18" name="图片 17">
            <a:extLst>
              <a:ext uri="{FF2B5EF4-FFF2-40B4-BE49-F238E27FC236}">
                <a16:creationId xmlns:a16="http://schemas.microsoft.com/office/drawing/2014/main" id="{6DAD5566-705D-43D3-9E3D-965143B4BDCC}"/>
              </a:ext>
            </a:extLst>
          </p:cNvPr>
          <p:cNvPicPr>
            <a:picLocks noChangeAspect="1"/>
          </p:cNvPicPr>
          <p:nvPr/>
        </p:nvPicPr>
        <p:blipFill>
          <a:blip r:embed="rId4"/>
          <a:stretch>
            <a:fillRect/>
          </a:stretch>
        </p:blipFill>
        <p:spPr>
          <a:xfrm>
            <a:off x="2336475" y="1413735"/>
            <a:ext cx="9528976" cy="4452886"/>
          </a:xfrm>
          <a:prstGeom prst="rect">
            <a:avLst/>
          </a:prstGeom>
        </p:spPr>
      </p:pic>
      <p:sp>
        <p:nvSpPr>
          <p:cNvPr id="27" name="任意形状 1">
            <a:extLst>
              <a:ext uri="{FF2B5EF4-FFF2-40B4-BE49-F238E27FC236}">
                <a16:creationId xmlns:a16="http://schemas.microsoft.com/office/drawing/2014/main" id="{771D6665-1749-4B90-8769-53E0DC207DE1}"/>
              </a:ext>
            </a:extLst>
          </p:cNvPr>
          <p:cNvSpPr/>
          <p:nvPr/>
        </p:nvSpPr>
        <p:spPr>
          <a:xfrm>
            <a:off x="-710408" y="3577778"/>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28" name="任意形状 2">
            <a:extLst>
              <a:ext uri="{FF2B5EF4-FFF2-40B4-BE49-F238E27FC236}">
                <a16:creationId xmlns:a16="http://schemas.microsoft.com/office/drawing/2014/main" id="{7366E7A7-5255-4B55-9511-93881259DEEA}"/>
              </a:ext>
            </a:extLst>
          </p:cNvPr>
          <p:cNvSpPr/>
          <p:nvPr/>
        </p:nvSpPr>
        <p:spPr>
          <a:xfrm>
            <a:off x="-710407" y="1225039"/>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29" name="任意形状 3">
            <a:extLst>
              <a:ext uri="{FF2B5EF4-FFF2-40B4-BE49-F238E27FC236}">
                <a16:creationId xmlns:a16="http://schemas.microsoft.com/office/drawing/2014/main" id="{07439839-C81E-4C6F-8DA3-31977948F2AE}"/>
              </a:ext>
            </a:extLst>
          </p:cNvPr>
          <p:cNvSpPr/>
          <p:nvPr/>
        </p:nvSpPr>
        <p:spPr>
          <a:xfrm>
            <a:off x="-710409" y="2404682"/>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30" name="任意形状 4">
            <a:extLst>
              <a:ext uri="{FF2B5EF4-FFF2-40B4-BE49-F238E27FC236}">
                <a16:creationId xmlns:a16="http://schemas.microsoft.com/office/drawing/2014/main" id="{00778937-C50A-4681-9AC3-3DBA777D1ECA}"/>
              </a:ext>
            </a:extLst>
          </p:cNvPr>
          <p:cNvSpPr/>
          <p:nvPr/>
        </p:nvSpPr>
        <p:spPr>
          <a:xfrm>
            <a:off x="-710407" y="4789873"/>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31" name="文本框 30">
            <a:extLst>
              <a:ext uri="{FF2B5EF4-FFF2-40B4-BE49-F238E27FC236}">
                <a16:creationId xmlns:a16="http://schemas.microsoft.com/office/drawing/2014/main" id="{713DC03A-C4E9-4526-AA3F-A749AB376E04}"/>
              </a:ext>
            </a:extLst>
          </p:cNvPr>
          <p:cNvSpPr txBox="1"/>
          <p:nvPr/>
        </p:nvSpPr>
        <p:spPr>
          <a:xfrm>
            <a:off x="130015" y="1400567"/>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国密算法</a:t>
            </a:r>
          </a:p>
        </p:txBody>
      </p:sp>
      <p:sp>
        <p:nvSpPr>
          <p:cNvPr id="32" name="文本框 31">
            <a:extLst>
              <a:ext uri="{FF2B5EF4-FFF2-40B4-BE49-F238E27FC236}">
                <a16:creationId xmlns:a16="http://schemas.microsoft.com/office/drawing/2014/main" id="{95A411A5-BE45-48F9-A6C0-996AE98F0DED}"/>
              </a:ext>
            </a:extLst>
          </p:cNvPr>
          <p:cNvSpPr txBox="1"/>
          <p:nvPr/>
        </p:nvSpPr>
        <p:spPr>
          <a:xfrm>
            <a:off x="130015" y="2547841"/>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实现方案</a:t>
            </a:r>
          </a:p>
        </p:txBody>
      </p:sp>
      <p:sp>
        <p:nvSpPr>
          <p:cNvPr id="33" name="文本框 32">
            <a:extLst>
              <a:ext uri="{FF2B5EF4-FFF2-40B4-BE49-F238E27FC236}">
                <a16:creationId xmlns:a16="http://schemas.microsoft.com/office/drawing/2014/main" id="{C8859789-D41F-4A43-A806-9AB1531F6382}"/>
              </a:ext>
            </a:extLst>
          </p:cNvPr>
          <p:cNvSpPr txBox="1"/>
          <p:nvPr/>
        </p:nvSpPr>
        <p:spPr>
          <a:xfrm>
            <a:off x="130015" y="3725039"/>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阶段成果</a:t>
            </a:r>
          </a:p>
        </p:txBody>
      </p:sp>
      <p:sp>
        <p:nvSpPr>
          <p:cNvPr id="34" name="文本框 33">
            <a:extLst>
              <a:ext uri="{FF2B5EF4-FFF2-40B4-BE49-F238E27FC236}">
                <a16:creationId xmlns:a16="http://schemas.microsoft.com/office/drawing/2014/main" id="{3A3BBC65-91D8-4363-B957-249676F76664}"/>
              </a:ext>
            </a:extLst>
          </p:cNvPr>
          <p:cNvSpPr txBox="1"/>
          <p:nvPr/>
        </p:nvSpPr>
        <p:spPr>
          <a:xfrm>
            <a:off x="130015" y="4872313"/>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下一目标</a:t>
            </a:r>
          </a:p>
        </p:txBody>
      </p:sp>
    </p:spTree>
    <p:extLst>
      <p:ext uri="{BB962C8B-B14F-4D97-AF65-F5344CB8AC3E}">
        <p14:creationId xmlns:p14="http://schemas.microsoft.com/office/powerpoint/2010/main" val="308698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5AB965CE-DEA9-47C8-B01C-E4CFC3791D09}"/>
              </a:ext>
            </a:extLst>
          </p:cNvPr>
          <p:cNvSpPr txBox="1">
            <a:spLocks/>
          </p:cNvSpPr>
          <p:nvPr/>
        </p:nvSpPr>
        <p:spPr>
          <a:xfrm>
            <a:off x="2743200" y="587324"/>
            <a:ext cx="10515600" cy="1325563"/>
          </a:xfrm>
          <a:prstGeom prst="rect">
            <a:avLst/>
          </a:prstGeom>
        </p:spPr>
        <p:txBody>
          <a:bodyPr/>
          <a:lstStyle>
            <a:lvl1pPr algn="l" defTabSz="914393" rtl="0" eaLnBrk="1" latinLnBrk="0" hangingPunct="1">
              <a:lnSpc>
                <a:spcPct val="90000"/>
              </a:lnSpc>
              <a:spcBef>
                <a:spcPct val="0"/>
              </a:spcBef>
              <a:buNone/>
              <a:defRPr sz="4401" kern="1200">
                <a:solidFill>
                  <a:schemeClr val="tx1"/>
                </a:solidFill>
                <a:latin typeface="+mj-lt"/>
                <a:ea typeface="+mj-ea"/>
                <a:cs typeface="+mj-cs"/>
              </a:defRPr>
            </a:lvl1pPr>
          </a:lstStyle>
          <a:p>
            <a:pPr defTabSz="914370"/>
            <a:r>
              <a:rPr lang="zh-CN" altLang="en-US" sz="3600" dirty="0">
                <a:solidFill>
                  <a:schemeClr val="bg1"/>
                </a:solidFill>
                <a:latin typeface="+mn-lt"/>
                <a:ea typeface="+mn-ea"/>
                <a:cs typeface="+mn-cs"/>
              </a:rPr>
              <a:t>高速实现方案</a:t>
            </a:r>
          </a:p>
        </p:txBody>
      </p:sp>
      <p:graphicFrame>
        <p:nvGraphicFramePr>
          <p:cNvPr id="17" name="内容占位符 4">
            <a:extLst>
              <a:ext uri="{FF2B5EF4-FFF2-40B4-BE49-F238E27FC236}">
                <a16:creationId xmlns:a16="http://schemas.microsoft.com/office/drawing/2014/main" id="{80417843-9AED-44FF-8A91-9C34E6BFFFAC}"/>
              </a:ext>
            </a:extLst>
          </p:cNvPr>
          <p:cNvGraphicFramePr>
            <a:graphicFrameLocks/>
          </p:cNvGraphicFramePr>
          <p:nvPr>
            <p:extLst>
              <p:ext uri="{D42A27DB-BD31-4B8C-83A1-F6EECF244321}">
                <p14:modId xmlns:p14="http://schemas.microsoft.com/office/powerpoint/2010/main" val="513552091"/>
              </p:ext>
            </p:extLst>
          </p:nvPr>
        </p:nvGraphicFramePr>
        <p:xfrm>
          <a:off x="2324074" y="1400567"/>
          <a:ext cx="9601226" cy="4771633"/>
        </p:xfrm>
        <a:graphic>
          <a:graphicData uri="http://schemas.openxmlformats.org/drawingml/2006/chart">
            <c:chart xmlns:c="http://schemas.openxmlformats.org/drawingml/2006/chart" xmlns:r="http://schemas.openxmlformats.org/officeDocument/2006/relationships" r:id="rId3"/>
          </a:graphicData>
        </a:graphic>
      </p:graphicFrame>
      <p:sp>
        <p:nvSpPr>
          <p:cNvPr id="12" name="任意形状 1">
            <a:extLst>
              <a:ext uri="{FF2B5EF4-FFF2-40B4-BE49-F238E27FC236}">
                <a16:creationId xmlns:a16="http://schemas.microsoft.com/office/drawing/2014/main" id="{4F0F0976-E3A7-405B-9073-EEFA8AD7EEF4}"/>
              </a:ext>
            </a:extLst>
          </p:cNvPr>
          <p:cNvSpPr/>
          <p:nvPr/>
        </p:nvSpPr>
        <p:spPr>
          <a:xfrm>
            <a:off x="-710408" y="3577778"/>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13" name="任意形状 2">
            <a:extLst>
              <a:ext uri="{FF2B5EF4-FFF2-40B4-BE49-F238E27FC236}">
                <a16:creationId xmlns:a16="http://schemas.microsoft.com/office/drawing/2014/main" id="{67994E82-7F4B-4676-821E-F05C5D5ACEFD}"/>
              </a:ext>
            </a:extLst>
          </p:cNvPr>
          <p:cNvSpPr/>
          <p:nvPr/>
        </p:nvSpPr>
        <p:spPr>
          <a:xfrm>
            <a:off x="-710407" y="1225039"/>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14" name="任意形状 3">
            <a:extLst>
              <a:ext uri="{FF2B5EF4-FFF2-40B4-BE49-F238E27FC236}">
                <a16:creationId xmlns:a16="http://schemas.microsoft.com/office/drawing/2014/main" id="{675FAC9F-9CD6-4E9B-8419-6D3ADD078C56}"/>
              </a:ext>
            </a:extLst>
          </p:cNvPr>
          <p:cNvSpPr/>
          <p:nvPr/>
        </p:nvSpPr>
        <p:spPr>
          <a:xfrm>
            <a:off x="-710409" y="2404682"/>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15" name="任意形状 4">
            <a:extLst>
              <a:ext uri="{FF2B5EF4-FFF2-40B4-BE49-F238E27FC236}">
                <a16:creationId xmlns:a16="http://schemas.microsoft.com/office/drawing/2014/main" id="{90D58341-4697-486C-AFB3-380327DE7756}"/>
              </a:ext>
            </a:extLst>
          </p:cNvPr>
          <p:cNvSpPr/>
          <p:nvPr/>
        </p:nvSpPr>
        <p:spPr>
          <a:xfrm>
            <a:off x="-710407" y="4789873"/>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16" name="文本框 15">
            <a:extLst>
              <a:ext uri="{FF2B5EF4-FFF2-40B4-BE49-F238E27FC236}">
                <a16:creationId xmlns:a16="http://schemas.microsoft.com/office/drawing/2014/main" id="{8B34D14F-C582-4140-A0D1-C5C7A158102F}"/>
              </a:ext>
            </a:extLst>
          </p:cNvPr>
          <p:cNvSpPr txBox="1"/>
          <p:nvPr/>
        </p:nvSpPr>
        <p:spPr>
          <a:xfrm>
            <a:off x="130015" y="1400567"/>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国密算法</a:t>
            </a:r>
          </a:p>
        </p:txBody>
      </p:sp>
      <p:sp>
        <p:nvSpPr>
          <p:cNvPr id="26" name="文本框 25">
            <a:extLst>
              <a:ext uri="{FF2B5EF4-FFF2-40B4-BE49-F238E27FC236}">
                <a16:creationId xmlns:a16="http://schemas.microsoft.com/office/drawing/2014/main" id="{E3F08EC6-D496-4936-A735-946DE21DE6E6}"/>
              </a:ext>
            </a:extLst>
          </p:cNvPr>
          <p:cNvSpPr txBox="1"/>
          <p:nvPr/>
        </p:nvSpPr>
        <p:spPr>
          <a:xfrm>
            <a:off x="130015" y="2547841"/>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实现方案</a:t>
            </a:r>
          </a:p>
        </p:txBody>
      </p:sp>
      <p:sp>
        <p:nvSpPr>
          <p:cNvPr id="27" name="文本框 26">
            <a:extLst>
              <a:ext uri="{FF2B5EF4-FFF2-40B4-BE49-F238E27FC236}">
                <a16:creationId xmlns:a16="http://schemas.microsoft.com/office/drawing/2014/main" id="{61C6EEA8-7646-4A38-82CB-815A17CE15B3}"/>
              </a:ext>
            </a:extLst>
          </p:cNvPr>
          <p:cNvSpPr txBox="1"/>
          <p:nvPr/>
        </p:nvSpPr>
        <p:spPr>
          <a:xfrm>
            <a:off x="130015" y="3725039"/>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阶段成果</a:t>
            </a:r>
          </a:p>
        </p:txBody>
      </p:sp>
      <p:sp>
        <p:nvSpPr>
          <p:cNvPr id="28" name="文本框 27">
            <a:extLst>
              <a:ext uri="{FF2B5EF4-FFF2-40B4-BE49-F238E27FC236}">
                <a16:creationId xmlns:a16="http://schemas.microsoft.com/office/drawing/2014/main" id="{3E2AD939-A78C-4820-92B1-0E8FB8EAB98C}"/>
              </a:ext>
            </a:extLst>
          </p:cNvPr>
          <p:cNvSpPr txBox="1"/>
          <p:nvPr/>
        </p:nvSpPr>
        <p:spPr>
          <a:xfrm>
            <a:off x="130015" y="4872313"/>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下一目标</a:t>
            </a:r>
          </a:p>
        </p:txBody>
      </p:sp>
    </p:spTree>
    <p:extLst>
      <p:ext uri="{BB962C8B-B14F-4D97-AF65-F5344CB8AC3E}">
        <p14:creationId xmlns:p14="http://schemas.microsoft.com/office/powerpoint/2010/main" val="2070333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形状 4"/>
          <p:cNvSpPr/>
          <p:nvPr/>
        </p:nvSpPr>
        <p:spPr>
          <a:xfrm rot="2866791">
            <a:off x="-2949585" y="-215147"/>
            <a:ext cx="9425608" cy="3071899"/>
          </a:xfrm>
          <a:custGeom>
            <a:avLst/>
            <a:gdLst>
              <a:gd name="connsiteX0" fmla="*/ 0 w 3790658"/>
              <a:gd name="connsiteY0" fmla="*/ 0 h 1235413"/>
              <a:gd name="connsiteX1" fmla="*/ 2935084 w 3790658"/>
              <a:gd name="connsiteY1" fmla="*/ 0 h 1235413"/>
              <a:gd name="connsiteX2" fmla="*/ 3136042 w 3790658"/>
              <a:gd name="connsiteY2" fmla="*/ 0 h 1235413"/>
              <a:gd name="connsiteX3" fmla="*/ 3790658 w 3790658"/>
              <a:gd name="connsiteY3" fmla="*/ 0 h 1235413"/>
              <a:gd name="connsiteX4" fmla="*/ 3336999 w 3790658"/>
              <a:gd name="connsiteY4" fmla="*/ 617707 h 1235413"/>
              <a:gd name="connsiteX5" fmla="*/ 3790658 w 3790658"/>
              <a:gd name="connsiteY5" fmla="*/ 1235413 h 1235413"/>
              <a:gd name="connsiteX6" fmla="*/ 3136042 w 3790658"/>
              <a:gd name="connsiteY6" fmla="*/ 1235413 h 1235413"/>
              <a:gd name="connsiteX7" fmla="*/ 2935084 w 3790658"/>
              <a:gd name="connsiteY7" fmla="*/ 1235413 h 1235413"/>
              <a:gd name="connsiteX8" fmla="*/ 0 w 3790658"/>
              <a:gd name="connsiteY8" fmla="*/ 1235413 h 123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0658" h="1235413">
                <a:moveTo>
                  <a:pt x="0" y="0"/>
                </a:moveTo>
                <a:lnTo>
                  <a:pt x="2935084" y="0"/>
                </a:lnTo>
                <a:lnTo>
                  <a:pt x="3136042" y="0"/>
                </a:lnTo>
                <a:lnTo>
                  <a:pt x="3790658" y="0"/>
                </a:lnTo>
                <a:lnTo>
                  <a:pt x="3336999" y="617707"/>
                </a:lnTo>
                <a:lnTo>
                  <a:pt x="3790658" y="1235413"/>
                </a:lnTo>
                <a:lnTo>
                  <a:pt x="3136042" y="1235413"/>
                </a:lnTo>
                <a:lnTo>
                  <a:pt x="2935084" y="1235413"/>
                </a:lnTo>
                <a:lnTo>
                  <a:pt x="0" y="1235413"/>
                </a:ln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6" name="文本框 5"/>
          <p:cNvSpPr txBox="1"/>
          <p:nvPr/>
        </p:nvSpPr>
        <p:spPr>
          <a:xfrm>
            <a:off x="1047294" y="-246742"/>
            <a:ext cx="4015843" cy="4195892"/>
          </a:xfrm>
          <a:prstGeom prst="rect">
            <a:avLst/>
          </a:prstGeom>
          <a:noFill/>
          <a:effectLst>
            <a:outerShdw blurRad="50800" dist="38100" dir="2700000" algn="tl" rotWithShape="0">
              <a:prstClr val="black">
                <a:alpha val="40000"/>
              </a:prstClr>
            </a:outerShdw>
          </a:effectLst>
        </p:spPr>
        <p:txBody>
          <a:bodyPr wrap="none" rtlCol="0">
            <a:spAutoFit/>
          </a:bodyPr>
          <a:lstStyle/>
          <a:p>
            <a:r>
              <a:rPr kumimoji="1" lang="en-US" altLang="zh-CN" sz="26666" b="1" dirty="0">
                <a:solidFill>
                  <a:srgbClr val="FFFFFF"/>
                </a:solidFill>
              </a:rPr>
              <a:t>04</a:t>
            </a:r>
            <a:endParaRPr kumimoji="1" lang="zh-CN" altLang="en-US" sz="26666" b="1" dirty="0">
              <a:solidFill>
                <a:srgbClr val="FFFFFF"/>
              </a:solidFill>
            </a:endParaRPr>
          </a:p>
        </p:txBody>
      </p:sp>
      <p:sp>
        <p:nvSpPr>
          <p:cNvPr id="10" name="文本框 9">
            <a:extLst>
              <a:ext uri="{FF2B5EF4-FFF2-40B4-BE49-F238E27FC236}">
                <a16:creationId xmlns:a16="http://schemas.microsoft.com/office/drawing/2014/main" id="{3B31CF73-1C4A-41BB-9C3D-F5A850987C98}"/>
              </a:ext>
            </a:extLst>
          </p:cNvPr>
          <p:cNvSpPr txBox="1"/>
          <p:nvPr/>
        </p:nvSpPr>
        <p:spPr>
          <a:xfrm>
            <a:off x="6305550" y="1146074"/>
            <a:ext cx="4718050" cy="1352165"/>
          </a:xfrm>
          <a:prstGeom prst="rect">
            <a:avLst/>
          </a:prstGeom>
          <a:noFill/>
        </p:spPr>
        <p:txBody>
          <a:bodyPr wrap="square" rtlCol="0">
            <a:spAutoFit/>
          </a:bodyPr>
          <a:lstStyle/>
          <a:p>
            <a:pPr algn="dist">
              <a:lnSpc>
                <a:spcPct val="110000"/>
              </a:lnSpc>
            </a:pPr>
            <a:r>
              <a:rPr kumimoji="1" lang="zh-CN" altLang="en-US" sz="8000" b="1" dirty="0">
                <a:solidFill>
                  <a:srgbClr val="FFFFFF"/>
                </a:solidFill>
                <a:latin typeface="Microsoft YaHei" charset="0"/>
                <a:ea typeface="Microsoft YaHei" charset="0"/>
                <a:cs typeface="Microsoft YaHei" charset="0"/>
              </a:rPr>
              <a:t>实际应用</a:t>
            </a:r>
          </a:p>
        </p:txBody>
      </p:sp>
      <p:sp>
        <p:nvSpPr>
          <p:cNvPr id="11" name="矩形 10">
            <a:extLst>
              <a:ext uri="{FF2B5EF4-FFF2-40B4-BE49-F238E27FC236}">
                <a16:creationId xmlns:a16="http://schemas.microsoft.com/office/drawing/2014/main" id="{47673B43-74DD-43A5-A541-8076B5AB41B1}"/>
              </a:ext>
            </a:extLst>
          </p:cNvPr>
          <p:cNvSpPr/>
          <p:nvPr/>
        </p:nvSpPr>
        <p:spPr>
          <a:xfrm rot="1735937">
            <a:off x="8757569" y="-257227"/>
            <a:ext cx="4532062" cy="9520399"/>
          </a:xfrm>
          <a:prstGeom prst="rect">
            <a:avLst/>
          </a:prstGeom>
          <a:solidFill>
            <a:schemeClr val="bg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p>
        </p:txBody>
      </p:sp>
      <p:sp>
        <p:nvSpPr>
          <p:cNvPr id="2" name="矩形 1">
            <a:extLst>
              <a:ext uri="{FF2B5EF4-FFF2-40B4-BE49-F238E27FC236}">
                <a16:creationId xmlns:a16="http://schemas.microsoft.com/office/drawing/2014/main" id="{1F979019-86BD-4E45-B252-69436FEB957F}"/>
              </a:ext>
            </a:extLst>
          </p:cNvPr>
          <p:cNvSpPr/>
          <p:nvPr/>
        </p:nvSpPr>
        <p:spPr>
          <a:xfrm>
            <a:off x="6125979" y="2674187"/>
            <a:ext cx="5516291" cy="1359668"/>
          </a:xfrm>
          <a:prstGeom prst="rect">
            <a:avLst/>
          </a:prstGeom>
        </p:spPr>
        <p:txBody>
          <a:bodyPr wrap="square">
            <a:spAutoFit/>
          </a:bodyPr>
          <a:lstStyle/>
          <a:p>
            <a:pPr algn="r">
              <a:lnSpc>
                <a:spcPts val="3400"/>
              </a:lnSpc>
            </a:pPr>
            <a:r>
              <a:rPr lang="zh-CN" altLang="en-US" sz="2400" dirty="0">
                <a:solidFill>
                  <a:schemeClr val="bg1"/>
                </a:solidFill>
              </a:rPr>
              <a:t>应用优化的国密算法，我们设计了如下的一款网盘应用，其可充分发挥优化后的算法性能</a:t>
            </a:r>
          </a:p>
        </p:txBody>
      </p:sp>
      <p:sp>
        <p:nvSpPr>
          <p:cNvPr id="3" name="矩形 2">
            <a:extLst>
              <a:ext uri="{FF2B5EF4-FFF2-40B4-BE49-F238E27FC236}">
                <a16:creationId xmlns:a16="http://schemas.microsoft.com/office/drawing/2014/main" id="{5B7427A7-2E48-4DE7-8C24-DAD211D97B94}"/>
              </a:ext>
            </a:extLst>
          </p:cNvPr>
          <p:cNvSpPr/>
          <p:nvPr/>
        </p:nvSpPr>
        <p:spPr>
          <a:xfrm>
            <a:off x="6067610" y="4041146"/>
            <a:ext cx="5584808" cy="1795684"/>
          </a:xfrm>
          <a:prstGeom prst="rect">
            <a:avLst/>
          </a:prstGeom>
        </p:spPr>
        <p:txBody>
          <a:bodyPr wrap="square">
            <a:spAutoFit/>
          </a:bodyPr>
          <a:lstStyle/>
          <a:p>
            <a:pPr algn="r">
              <a:lnSpc>
                <a:spcPts val="3400"/>
              </a:lnSpc>
            </a:pPr>
            <a:r>
              <a:rPr lang="en-US" altLang="zh-CN" sz="2400" dirty="0">
                <a:solidFill>
                  <a:schemeClr val="bg1"/>
                </a:solidFill>
              </a:rPr>
              <a:t>Using the optimized algorithm, we design an app that can give full play to the performance of the optimized algorithm.</a:t>
            </a:r>
            <a:endParaRPr lang="zh-CN" altLang="en-US" sz="2400" dirty="0">
              <a:solidFill>
                <a:schemeClr val="bg1"/>
              </a:solidFill>
            </a:endParaRPr>
          </a:p>
        </p:txBody>
      </p:sp>
    </p:spTree>
    <p:extLst>
      <p:ext uri="{BB962C8B-B14F-4D97-AF65-F5344CB8AC3E}">
        <p14:creationId xmlns:p14="http://schemas.microsoft.com/office/powerpoint/2010/main" val="2200934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D457894-BB08-460A-AD27-1C2A3E46F35E}"/>
              </a:ext>
            </a:extLst>
          </p:cNvPr>
          <p:cNvPicPr>
            <a:picLocks noChangeAspect="1"/>
          </p:cNvPicPr>
          <p:nvPr/>
        </p:nvPicPr>
        <p:blipFill>
          <a:blip r:embed="rId3"/>
          <a:stretch>
            <a:fillRect/>
          </a:stretch>
        </p:blipFill>
        <p:spPr>
          <a:xfrm>
            <a:off x="2750171" y="1806491"/>
            <a:ext cx="8861455" cy="4296209"/>
          </a:xfrm>
          <a:prstGeom prst="rect">
            <a:avLst/>
          </a:prstGeom>
        </p:spPr>
      </p:pic>
      <p:sp>
        <p:nvSpPr>
          <p:cNvPr id="3" name="任意形状 1">
            <a:extLst>
              <a:ext uri="{FF2B5EF4-FFF2-40B4-BE49-F238E27FC236}">
                <a16:creationId xmlns:a16="http://schemas.microsoft.com/office/drawing/2014/main" id="{1351DBAC-DE57-463D-BFCA-BFDD30FCE664}"/>
              </a:ext>
            </a:extLst>
          </p:cNvPr>
          <p:cNvSpPr/>
          <p:nvPr/>
        </p:nvSpPr>
        <p:spPr>
          <a:xfrm>
            <a:off x="-710411" y="4751181"/>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4" name="任意形状 2">
            <a:extLst>
              <a:ext uri="{FF2B5EF4-FFF2-40B4-BE49-F238E27FC236}">
                <a16:creationId xmlns:a16="http://schemas.microsoft.com/office/drawing/2014/main" id="{90D02CAC-DE43-495C-9386-E152FAB892C1}"/>
              </a:ext>
            </a:extLst>
          </p:cNvPr>
          <p:cNvSpPr/>
          <p:nvPr/>
        </p:nvSpPr>
        <p:spPr>
          <a:xfrm>
            <a:off x="-710407" y="1225039"/>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5" name="任意形状 3">
            <a:extLst>
              <a:ext uri="{FF2B5EF4-FFF2-40B4-BE49-F238E27FC236}">
                <a16:creationId xmlns:a16="http://schemas.microsoft.com/office/drawing/2014/main" id="{A5AA13D4-8678-4F46-937E-F01683263317}"/>
              </a:ext>
            </a:extLst>
          </p:cNvPr>
          <p:cNvSpPr/>
          <p:nvPr/>
        </p:nvSpPr>
        <p:spPr>
          <a:xfrm>
            <a:off x="-710409" y="2404682"/>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6" name="任意形状 4">
            <a:extLst>
              <a:ext uri="{FF2B5EF4-FFF2-40B4-BE49-F238E27FC236}">
                <a16:creationId xmlns:a16="http://schemas.microsoft.com/office/drawing/2014/main" id="{7D510C64-8C8C-4B93-8812-2AC638DC7C29}"/>
              </a:ext>
            </a:extLst>
          </p:cNvPr>
          <p:cNvSpPr/>
          <p:nvPr/>
        </p:nvSpPr>
        <p:spPr>
          <a:xfrm>
            <a:off x="-710410" y="3692670"/>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7" name="文本框 6">
            <a:extLst>
              <a:ext uri="{FF2B5EF4-FFF2-40B4-BE49-F238E27FC236}">
                <a16:creationId xmlns:a16="http://schemas.microsoft.com/office/drawing/2014/main" id="{0DE32F56-20D1-4730-AA28-8A4F8E6C48F1}"/>
              </a:ext>
            </a:extLst>
          </p:cNvPr>
          <p:cNvSpPr txBox="1"/>
          <p:nvPr/>
        </p:nvSpPr>
        <p:spPr>
          <a:xfrm>
            <a:off x="130015" y="1400567"/>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国密算法</a:t>
            </a:r>
          </a:p>
        </p:txBody>
      </p:sp>
      <p:sp>
        <p:nvSpPr>
          <p:cNvPr id="8" name="文本框 7">
            <a:extLst>
              <a:ext uri="{FF2B5EF4-FFF2-40B4-BE49-F238E27FC236}">
                <a16:creationId xmlns:a16="http://schemas.microsoft.com/office/drawing/2014/main" id="{CE290F9E-ED0A-41C8-B63B-220E0D4D679B}"/>
              </a:ext>
            </a:extLst>
          </p:cNvPr>
          <p:cNvSpPr txBox="1"/>
          <p:nvPr/>
        </p:nvSpPr>
        <p:spPr>
          <a:xfrm>
            <a:off x="130015" y="2547841"/>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实现方案</a:t>
            </a:r>
          </a:p>
        </p:txBody>
      </p:sp>
      <p:sp>
        <p:nvSpPr>
          <p:cNvPr id="9" name="文本框 8">
            <a:extLst>
              <a:ext uri="{FF2B5EF4-FFF2-40B4-BE49-F238E27FC236}">
                <a16:creationId xmlns:a16="http://schemas.microsoft.com/office/drawing/2014/main" id="{848F7807-583C-4E64-88E7-DB88C1C67558}"/>
              </a:ext>
            </a:extLst>
          </p:cNvPr>
          <p:cNvSpPr txBox="1"/>
          <p:nvPr/>
        </p:nvSpPr>
        <p:spPr>
          <a:xfrm>
            <a:off x="130015" y="3725039"/>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阶段成果</a:t>
            </a:r>
          </a:p>
        </p:txBody>
      </p:sp>
      <p:sp>
        <p:nvSpPr>
          <p:cNvPr id="10" name="文本框 9">
            <a:extLst>
              <a:ext uri="{FF2B5EF4-FFF2-40B4-BE49-F238E27FC236}">
                <a16:creationId xmlns:a16="http://schemas.microsoft.com/office/drawing/2014/main" id="{6FB77A92-D224-4791-AEE0-BF824AA7BD0F}"/>
              </a:ext>
            </a:extLst>
          </p:cNvPr>
          <p:cNvSpPr txBox="1"/>
          <p:nvPr/>
        </p:nvSpPr>
        <p:spPr>
          <a:xfrm>
            <a:off x="130015" y="4872313"/>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实际应用</a:t>
            </a:r>
          </a:p>
        </p:txBody>
      </p:sp>
      <p:sp>
        <p:nvSpPr>
          <p:cNvPr id="11" name="标题 1">
            <a:extLst>
              <a:ext uri="{FF2B5EF4-FFF2-40B4-BE49-F238E27FC236}">
                <a16:creationId xmlns:a16="http://schemas.microsoft.com/office/drawing/2014/main" id="{68CB0149-82F0-4223-9ABA-F2CB77212BB4}"/>
              </a:ext>
            </a:extLst>
          </p:cNvPr>
          <p:cNvSpPr txBox="1">
            <a:spLocks/>
          </p:cNvSpPr>
          <p:nvPr/>
        </p:nvSpPr>
        <p:spPr>
          <a:xfrm>
            <a:off x="2743200" y="587324"/>
            <a:ext cx="10515600" cy="1325563"/>
          </a:xfrm>
          <a:prstGeom prst="rect">
            <a:avLst/>
          </a:prstGeom>
        </p:spPr>
        <p:txBody>
          <a:bodyPr/>
          <a:lstStyle>
            <a:lvl1pPr algn="l" defTabSz="914393" rtl="0" eaLnBrk="1" latinLnBrk="0" hangingPunct="1">
              <a:lnSpc>
                <a:spcPct val="90000"/>
              </a:lnSpc>
              <a:spcBef>
                <a:spcPct val="0"/>
              </a:spcBef>
              <a:buNone/>
              <a:defRPr sz="4401" kern="1200">
                <a:solidFill>
                  <a:schemeClr val="tx1"/>
                </a:solidFill>
                <a:latin typeface="+mj-lt"/>
                <a:ea typeface="+mj-ea"/>
                <a:cs typeface="+mj-cs"/>
              </a:defRPr>
            </a:lvl1pPr>
          </a:lstStyle>
          <a:p>
            <a:pPr defTabSz="914370"/>
            <a:r>
              <a:rPr lang="zh-CN" altLang="en-US" sz="3600" dirty="0">
                <a:solidFill>
                  <a:schemeClr val="bg1"/>
                </a:solidFill>
                <a:latin typeface="+mn-lt"/>
                <a:ea typeface="+mn-ea"/>
                <a:cs typeface="+mn-cs"/>
              </a:rPr>
              <a:t>系统介绍</a:t>
            </a:r>
          </a:p>
        </p:txBody>
      </p:sp>
    </p:spTree>
    <p:extLst>
      <p:ext uri="{BB962C8B-B14F-4D97-AF65-F5344CB8AC3E}">
        <p14:creationId xmlns:p14="http://schemas.microsoft.com/office/powerpoint/2010/main" val="602262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a:extLst>
              <a:ext uri="{FF2B5EF4-FFF2-40B4-BE49-F238E27FC236}">
                <a16:creationId xmlns:a16="http://schemas.microsoft.com/office/drawing/2014/main" id="{BF047E3D-ACFF-4FFF-B4C6-A7FA32060075}"/>
              </a:ext>
            </a:extLst>
          </p:cNvPr>
          <p:cNvSpPr/>
          <p:nvPr/>
        </p:nvSpPr>
        <p:spPr>
          <a:xfrm>
            <a:off x="-710411" y="4751181"/>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3" name="任意形状 2">
            <a:extLst>
              <a:ext uri="{FF2B5EF4-FFF2-40B4-BE49-F238E27FC236}">
                <a16:creationId xmlns:a16="http://schemas.microsoft.com/office/drawing/2014/main" id="{8E32B872-F56F-488A-9BBA-3CB204CB5F1C}"/>
              </a:ext>
            </a:extLst>
          </p:cNvPr>
          <p:cNvSpPr/>
          <p:nvPr/>
        </p:nvSpPr>
        <p:spPr>
          <a:xfrm>
            <a:off x="-710407" y="1225039"/>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4" name="任意形状 3">
            <a:extLst>
              <a:ext uri="{FF2B5EF4-FFF2-40B4-BE49-F238E27FC236}">
                <a16:creationId xmlns:a16="http://schemas.microsoft.com/office/drawing/2014/main" id="{A4E38EDA-3275-48A9-9A7E-ADF0B8E414F9}"/>
              </a:ext>
            </a:extLst>
          </p:cNvPr>
          <p:cNvSpPr/>
          <p:nvPr/>
        </p:nvSpPr>
        <p:spPr>
          <a:xfrm>
            <a:off x="-710409" y="2404682"/>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5" name="任意形状 4">
            <a:extLst>
              <a:ext uri="{FF2B5EF4-FFF2-40B4-BE49-F238E27FC236}">
                <a16:creationId xmlns:a16="http://schemas.microsoft.com/office/drawing/2014/main" id="{7CA48279-414A-4E3F-A90E-E4AD19E7FF03}"/>
              </a:ext>
            </a:extLst>
          </p:cNvPr>
          <p:cNvSpPr/>
          <p:nvPr/>
        </p:nvSpPr>
        <p:spPr>
          <a:xfrm>
            <a:off x="-710410" y="3692670"/>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6" name="文本框 5">
            <a:extLst>
              <a:ext uri="{FF2B5EF4-FFF2-40B4-BE49-F238E27FC236}">
                <a16:creationId xmlns:a16="http://schemas.microsoft.com/office/drawing/2014/main" id="{4C38EB91-465C-4779-B049-AD5CB16CB1D0}"/>
              </a:ext>
            </a:extLst>
          </p:cNvPr>
          <p:cNvSpPr txBox="1"/>
          <p:nvPr/>
        </p:nvSpPr>
        <p:spPr>
          <a:xfrm>
            <a:off x="130015" y="1400567"/>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国密算法</a:t>
            </a:r>
          </a:p>
        </p:txBody>
      </p:sp>
      <p:sp>
        <p:nvSpPr>
          <p:cNvPr id="7" name="文本框 6">
            <a:extLst>
              <a:ext uri="{FF2B5EF4-FFF2-40B4-BE49-F238E27FC236}">
                <a16:creationId xmlns:a16="http://schemas.microsoft.com/office/drawing/2014/main" id="{DEAEDC31-AA0C-4F42-BF85-D54A46782C5A}"/>
              </a:ext>
            </a:extLst>
          </p:cNvPr>
          <p:cNvSpPr txBox="1"/>
          <p:nvPr/>
        </p:nvSpPr>
        <p:spPr>
          <a:xfrm>
            <a:off x="130015" y="2547841"/>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实现方案</a:t>
            </a:r>
          </a:p>
        </p:txBody>
      </p:sp>
      <p:sp>
        <p:nvSpPr>
          <p:cNvPr id="8" name="文本框 7">
            <a:extLst>
              <a:ext uri="{FF2B5EF4-FFF2-40B4-BE49-F238E27FC236}">
                <a16:creationId xmlns:a16="http://schemas.microsoft.com/office/drawing/2014/main" id="{89F17D90-9919-441E-9DB6-BE016D8CEFC0}"/>
              </a:ext>
            </a:extLst>
          </p:cNvPr>
          <p:cNvSpPr txBox="1"/>
          <p:nvPr/>
        </p:nvSpPr>
        <p:spPr>
          <a:xfrm>
            <a:off x="130015" y="3725039"/>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阶段成果</a:t>
            </a:r>
          </a:p>
        </p:txBody>
      </p:sp>
      <p:sp>
        <p:nvSpPr>
          <p:cNvPr id="9" name="文本框 8">
            <a:extLst>
              <a:ext uri="{FF2B5EF4-FFF2-40B4-BE49-F238E27FC236}">
                <a16:creationId xmlns:a16="http://schemas.microsoft.com/office/drawing/2014/main" id="{81E91559-EAF4-400D-90AF-A1A751946FE1}"/>
              </a:ext>
            </a:extLst>
          </p:cNvPr>
          <p:cNvSpPr txBox="1"/>
          <p:nvPr/>
        </p:nvSpPr>
        <p:spPr>
          <a:xfrm>
            <a:off x="130015" y="4872313"/>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实际应用</a:t>
            </a:r>
          </a:p>
        </p:txBody>
      </p:sp>
      <p:sp>
        <p:nvSpPr>
          <p:cNvPr id="10" name="标题 1">
            <a:extLst>
              <a:ext uri="{FF2B5EF4-FFF2-40B4-BE49-F238E27FC236}">
                <a16:creationId xmlns:a16="http://schemas.microsoft.com/office/drawing/2014/main" id="{0EAD90F9-9620-41BF-86CD-F6E8A8BEEFAC}"/>
              </a:ext>
            </a:extLst>
          </p:cNvPr>
          <p:cNvSpPr txBox="1">
            <a:spLocks/>
          </p:cNvSpPr>
          <p:nvPr/>
        </p:nvSpPr>
        <p:spPr>
          <a:xfrm>
            <a:off x="2743200" y="587324"/>
            <a:ext cx="10515600" cy="1325563"/>
          </a:xfrm>
          <a:prstGeom prst="rect">
            <a:avLst/>
          </a:prstGeom>
        </p:spPr>
        <p:txBody>
          <a:bodyPr/>
          <a:lstStyle>
            <a:lvl1pPr algn="l" defTabSz="914393" rtl="0" eaLnBrk="1" latinLnBrk="0" hangingPunct="1">
              <a:lnSpc>
                <a:spcPct val="90000"/>
              </a:lnSpc>
              <a:spcBef>
                <a:spcPct val="0"/>
              </a:spcBef>
              <a:buNone/>
              <a:defRPr sz="4401" kern="1200">
                <a:solidFill>
                  <a:schemeClr val="tx1"/>
                </a:solidFill>
                <a:latin typeface="+mj-lt"/>
                <a:ea typeface="+mj-ea"/>
                <a:cs typeface="+mj-cs"/>
              </a:defRPr>
            </a:lvl1pPr>
          </a:lstStyle>
          <a:p>
            <a:pPr defTabSz="914370"/>
            <a:r>
              <a:rPr lang="zh-CN" altLang="en-US" sz="3600" dirty="0">
                <a:solidFill>
                  <a:schemeClr val="bg1"/>
                </a:solidFill>
                <a:latin typeface="+mn-lt"/>
                <a:ea typeface="+mn-ea"/>
                <a:cs typeface="+mn-cs"/>
              </a:rPr>
              <a:t>系统工作流程</a:t>
            </a:r>
          </a:p>
        </p:txBody>
      </p:sp>
      <p:pic>
        <p:nvPicPr>
          <p:cNvPr id="14" name="图片 13">
            <a:extLst>
              <a:ext uri="{FF2B5EF4-FFF2-40B4-BE49-F238E27FC236}">
                <a16:creationId xmlns:a16="http://schemas.microsoft.com/office/drawing/2014/main" id="{8A95D4A9-FC0E-427C-9D3C-434FE4E280BD}"/>
              </a:ext>
            </a:extLst>
          </p:cNvPr>
          <p:cNvPicPr>
            <a:picLocks noChangeAspect="1"/>
          </p:cNvPicPr>
          <p:nvPr/>
        </p:nvPicPr>
        <p:blipFill>
          <a:blip r:embed="rId3"/>
          <a:stretch>
            <a:fillRect/>
          </a:stretch>
        </p:blipFill>
        <p:spPr>
          <a:xfrm>
            <a:off x="2412596" y="1820426"/>
            <a:ext cx="9542998" cy="3217147"/>
          </a:xfrm>
          <a:prstGeom prst="rect">
            <a:avLst/>
          </a:prstGeom>
          <a:solidFill>
            <a:schemeClr val="bg1"/>
          </a:solidFill>
        </p:spPr>
      </p:pic>
    </p:spTree>
    <p:extLst>
      <p:ext uri="{BB962C8B-B14F-4D97-AF65-F5344CB8AC3E}">
        <p14:creationId xmlns:p14="http://schemas.microsoft.com/office/powerpoint/2010/main" val="3415751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a:extLst>
              <a:ext uri="{FF2B5EF4-FFF2-40B4-BE49-F238E27FC236}">
                <a16:creationId xmlns:a16="http://schemas.microsoft.com/office/drawing/2014/main" id="{BF047E3D-ACFF-4FFF-B4C6-A7FA32060075}"/>
              </a:ext>
            </a:extLst>
          </p:cNvPr>
          <p:cNvSpPr/>
          <p:nvPr/>
        </p:nvSpPr>
        <p:spPr>
          <a:xfrm>
            <a:off x="-710411" y="4751181"/>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3" name="任意形状 2">
            <a:extLst>
              <a:ext uri="{FF2B5EF4-FFF2-40B4-BE49-F238E27FC236}">
                <a16:creationId xmlns:a16="http://schemas.microsoft.com/office/drawing/2014/main" id="{8E32B872-F56F-488A-9BBA-3CB204CB5F1C}"/>
              </a:ext>
            </a:extLst>
          </p:cNvPr>
          <p:cNvSpPr/>
          <p:nvPr/>
        </p:nvSpPr>
        <p:spPr>
          <a:xfrm>
            <a:off x="-710407" y="1225039"/>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4" name="任意形状 3">
            <a:extLst>
              <a:ext uri="{FF2B5EF4-FFF2-40B4-BE49-F238E27FC236}">
                <a16:creationId xmlns:a16="http://schemas.microsoft.com/office/drawing/2014/main" id="{A4E38EDA-3275-48A9-9A7E-ADF0B8E414F9}"/>
              </a:ext>
            </a:extLst>
          </p:cNvPr>
          <p:cNvSpPr/>
          <p:nvPr/>
        </p:nvSpPr>
        <p:spPr>
          <a:xfrm>
            <a:off x="-710409" y="2404682"/>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5" name="任意形状 4">
            <a:extLst>
              <a:ext uri="{FF2B5EF4-FFF2-40B4-BE49-F238E27FC236}">
                <a16:creationId xmlns:a16="http://schemas.microsoft.com/office/drawing/2014/main" id="{7CA48279-414A-4E3F-A90E-E4AD19E7FF03}"/>
              </a:ext>
            </a:extLst>
          </p:cNvPr>
          <p:cNvSpPr/>
          <p:nvPr/>
        </p:nvSpPr>
        <p:spPr>
          <a:xfrm>
            <a:off x="-710410" y="3692670"/>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6" name="文本框 5">
            <a:extLst>
              <a:ext uri="{FF2B5EF4-FFF2-40B4-BE49-F238E27FC236}">
                <a16:creationId xmlns:a16="http://schemas.microsoft.com/office/drawing/2014/main" id="{4C38EB91-465C-4779-B049-AD5CB16CB1D0}"/>
              </a:ext>
            </a:extLst>
          </p:cNvPr>
          <p:cNvSpPr txBox="1"/>
          <p:nvPr/>
        </p:nvSpPr>
        <p:spPr>
          <a:xfrm>
            <a:off x="130015" y="1400567"/>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国密算法</a:t>
            </a:r>
          </a:p>
        </p:txBody>
      </p:sp>
      <p:sp>
        <p:nvSpPr>
          <p:cNvPr id="7" name="文本框 6">
            <a:extLst>
              <a:ext uri="{FF2B5EF4-FFF2-40B4-BE49-F238E27FC236}">
                <a16:creationId xmlns:a16="http://schemas.microsoft.com/office/drawing/2014/main" id="{DEAEDC31-AA0C-4F42-BF85-D54A46782C5A}"/>
              </a:ext>
            </a:extLst>
          </p:cNvPr>
          <p:cNvSpPr txBox="1"/>
          <p:nvPr/>
        </p:nvSpPr>
        <p:spPr>
          <a:xfrm>
            <a:off x="130015" y="2547841"/>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实现方案</a:t>
            </a:r>
          </a:p>
        </p:txBody>
      </p:sp>
      <p:sp>
        <p:nvSpPr>
          <p:cNvPr id="8" name="文本框 7">
            <a:extLst>
              <a:ext uri="{FF2B5EF4-FFF2-40B4-BE49-F238E27FC236}">
                <a16:creationId xmlns:a16="http://schemas.microsoft.com/office/drawing/2014/main" id="{89F17D90-9919-441E-9DB6-BE016D8CEFC0}"/>
              </a:ext>
            </a:extLst>
          </p:cNvPr>
          <p:cNvSpPr txBox="1"/>
          <p:nvPr/>
        </p:nvSpPr>
        <p:spPr>
          <a:xfrm>
            <a:off x="130015" y="3725039"/>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阶段成果</a:t>
            </a:r>
          </a:p>
        </p:txBody>
      </p:sp>
      <p:sp>
        <p:nvSpPr>
          <p:cNvPr id="9" name="文本框 8">
            <a:extLst>
              <a:ext uri="{FF2B5EF4-FFF2-40B4-BE49-F238E27FC236}">
                <a16:creationId xmlns:a16="http://schemas.microsoft.com/office/drawing/2014/main" id="{81E91559-EAF4-400D-90AF-A1A751946FE1}"/>
              </a:ext>
            </a:extLst>
          </p:cNvPr>
          <p:cNvSpPr txBox="1"/>
          <p:nvPr/>
        </p:nvSpPr>
        <p:spPr>
          <a:xfrm>
            <a:off x="130015" y="4872313"/>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实际应用</a:t>
            </a:r>
          </a:p>
        </p:txBody>
      </p:sp>
      <p:sp>
        <p:nvSpPr>
          <p:cNvPr id="10" name="标题 1">
            <a:extLst>
              <a:ext uri="{FF2B5EF4-FFF2-40B4-BE49-F238E27FC236}">
                <a16:creationId xmlns:a16="http://schemas.microsoft.com/office/drawing/2014/main" id="{0EAD90F9-9620-41BF-86CD-F6E8A8BEEFAC}"/>
              </a:ext>
            </a:extLst>
          </p:cNvPr>
          <p:cNvSpPr txBox="1">
            <a:spLocks/>
          </p:cNvSpPr>
          <p:nvPr/>
        </p:nvSpPr>
        <p:spPr>
          <a:xfrm>
            <a:off x="2743200" y="587324"/>
            <a:ext cx="10515600" cy="1325563"/>
          </a:xfrm>
          <a:prstGeom prst="rect">
            <a:avLst/>
          </a:prstGeom>
        </p:spPr>
        <p:txBody>
          <a:bodyPr/>
          <a:lstStyle>
            <a:lvl1pPr algn="l" defTabSz="914393" rtl="0" eaLnBrk="1" latinLnBrk="0" hangingPunct="1">
              <a:lnSpc>
                <a:spcPct val="90000"/>
              </a:lnSpc>
              <a:spcBef>
                <a:spcPct val="0"/>
              </a:spcBef>
              <a:buNone/>
              <a:defRPr sz="4401" kern="1200">
                <a:solidFill>
                  <a:schemeClr val="tx1"/>
                </a:solidFill>
                <a:latin typeface="+mj-lt"/>
                <a:ea typeface="+mj-ea"/>
                <a:cs typeface="+mj-cs"/>
              </a:defRPr>
            </a:lvl1pPr>
          </a:lstStyle>
          <a:p>
            <a:pPr defTabSz="914370"/>
            <a:r>
              <a:rPr lang="zh-CN" altLang="en-US" sz="3600" dirty="0">
                <a:solidFill>
                  <a:schemeClr val="bg1"/>
                </a:solidFill>
                <a:latin typeface="+mn-lt"/>
                <a:ea typeface="+mn-ea"/>
                <a:cs typeface="+mn-cs"/>
              </a:rPr>
              <a:t>系统工作流程</a:t>
            </a:r>
          </a:p>
        </p:txBody>
      </p:sp>
      <p:pic>
        <p:nvPicPr>
          <p:cNvPr id="17" name="图片 16">
            <a:extLst>
              <a:ext uri="{FF2B5EF4-FFF2-40B4-BE49-F238E27FC236}">
                <a16:creationId xmlns:a16="http://schemas.microsoft.com/office/drawing/2014/main" id="{C71288C2-7EFD-4F00-AD0A-2CFB67303E5F}"/>
              </a:ext>
            </a:extLst>
          </p:cNvPr>
          <p:cNvPicPr>
            <a:picLocks noChangeAspect="1"/>
          </p:cNvPicPr>
          <p:nvPr/>
        </p:nvPicPr>
        <p:blipFill>
          <a:blip r:embed="rId3"/>
          <a:stretch>
            <a:fillRect/>
          </a:stretch>
        </p:blipFill>
        <p:spPr>
          <a:xfrm>
            <a:off x="3963929" y="1225039"/>
            <a:ext cx="6059800" cy="4453318"/>
          </a:xfrm>
          <a:prstGeom prst="rect">
            <a:avLst/>
          </a:prstGeom>
          <a:solidFill>
            <a:schemeClr val="bg1"/>
          </a:solidFill>
        </p:spPr>
      </p:pic>
    </p:spTree>
    <p:extLst>
      <p:ext uri="{BB962C8B-B14F-4D97-AF65-F5344CB8AC3E}">
        <p14:creationId xmlns:p14="http://schemas.microsoft.com/office/powerpoint/2010/main" val="2831736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F657C5-DA7F-4116-B5D0-0F236506EE3C}"/>
              </a:ext>
            </a:extLst>
          </p:cNvPr>
          <p:cNvSpPr txBox="1">
            <a:spLocks/>
          </p:cNvSpPr>
          <p:nvPr/>
        </p:nvSpPr>
        <p:spPr>
          <a:xfrm>
            <a:off x="2743200" y="587324"/>
            <a:ext cx="10515600" cy="1325563"/>
          </a:xfrm>
          <a:prstGeom prst="rect">
            <a:avLst/>
          </a:prstGeom>
        </p:spPr>
        <p:txBody>
          <a:bodyPr/>
          <a:lstStyle>
            <a:lvl1pPr algn="l" defTabSz="914393" rtl="0" eaLnBrk="1" latinLnBrk="0" hangingPunct="1">
              <a:lnSpc>
                <a:spcPct val="90000"/>
              </a:lnSpc>
              <a:spcBef>
                <a:spcPct val="0"/>
              </a:spcBef>
              <a:buNone/>
              <a:defRPr sz="4401" kern="1200">
                <a:solidFill>
                  <a:schemeClr val="tx1"/>
                </a:solidFill>
                <a:latin typeface="+mj-lt"/>
                <a:ea typeface="+mj-ea"/>
                <a:cs typeface="+mj-cs"/>
              </a:defRPr>
            </a:lvl1pPr>
          </a:lstStyle>
          <a:p>
            <a:pPr defTabSz="914370"/>
            <a:r>
              <a:rPr lang="zh-CN" altLang="en-US" sz="3600" dirty="0">
                <a:solidFill>
                  <a:schemeClr val="bg1"/>
                </a:solidFill>
                <a:latin typeface="+mn-lt"/>
                <a:ea typeface="+mn-ea"/>
                <a:cs typeface="+mn-cs"/>
              </a:rPr>
              <a:t>搜索文件</a:t>
            </a:r>
          </a:p>
        </p:txBody>
      </p:sp>
      <p:sp>
        <p:nvSpPr>
          <p:cNvPr id="3" name="任意形状 1">
            <a:extLst>
              <a:ext uri="{FF2B5EF4-FFF2-40B4-BE49-F238E27FC236}">
                <a16:creationId xmlns:a16="http://schemas.microsoft.com/office/drawing/2014/main" id="{B7EA779B-19C4-4993-9742-8A30D2153B57}"/>
              </a:ext>
            </a:extLst>
          </p:cNvPr>
          <p:cNvSpPr/>
          <p:nvPr/>
        </p:nvSpPr>
        <p:spPr>
          <a:xfrm>
            <a:off x="-710411" y="4751181"/>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4" name="任意形状 2">
            <a:extLst>
              <a:ext uri="{FF2B5EF4-FFF2-40B4-BE49-F238E27FC236}">
                <a16:creationId xmlns:a16="http://schemas.microsoft.com/office/drawing/2014/main" id="{0E427A02-9D74-4612-8A8B-FFFAAD5FA99B}"/>
              </a:ext>
            </a:extLst>
          </p:cNvPr>
          <p:cNvSpPr/>
          <p:nvPr/>
        </p:nvSpPr>
        <p:spPr>
          <a:xfrm>
            <a:off x="-710407" y="1225039"/>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5" name="任意形状 3">
            <a:extLst>
              <a:ext uri="{FF2B5EF4-FFF2-40B4-BE49-F238E27FC236}">
                <a16:creationId xmlns:a16="http://schemas.microsoft.com/office/drawing/2014/main" id="{BB621E5B-6C74-4642-95B3-28A5C77FB794}"/>
              </a:ext>
            </a:extLst>
          </p:cNvPr>
          <p:cNvSpPr/>
          <p:nvPr/>
        </p:nvSpPr>
        <p:spPr>
          <a:xfrm>
            <a:off x="-710409" y="2404682"/>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6" name="任意形状 4">
            <a:extLst>
              <a:ext uri="{FF2B5EF4-FFF2-40B4-BE49-F238E27FC236}">
                <a16:creationId xmlns:a16="http://schemas.microsoft.com/office/drawing/2014/main" id="{9ED7ABA2-8972-4AC0-83D3-69CB1C6A9F13}"/>
              </a:ext>
            </a:extLst>
          </p:cNvPr>
          <p:cNvSpPr/>
          <p:nvPr/>
        </p:nvSpPr>
        <p:spPr>
          <a:xfrm>
            <a:off x="-710410" y="3692670"/>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7" name="文本框 6">
            <a:extLst>
              <a:ext uri="{FF2B5EF4-FFF2-40B4-BE49-F238E27FC236}">
                <a16:creationId xmlns:a16="http://schemas.microsoft.com/office/drawing/2014/main" id="{7CB9E3D2-4315-41D5-95D3-88A179B53F0B}"/>
              </a:ext>
            </a:extLst>
          </p:cNvPr>
          <p:cNvSpPr txBox="1"/>
          <p:nvPr/>
        </p:nvSpPr>
        <p:spPr>
          <a:xfrm>
            <a:off x="130015" y="1400567"/>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国密算法</a:t>
            </a:r>
          </a:p>
        </p:txBody>
      </p:sp>
      <p:sp>
        <p:nvSpPr>
          <p:cNvPr id="8" name="文本框 7">
            <a:extLst>
              <a:ext uri="{FF2B5EF4-FFF2-40B4-BE49-F238E27FC236}">
                <a16:creationId xmlns:a16="http://schemas.microsoft.com/office/drawing/2014/main" id="{D132A323-13C1-4BFA-9AE6-F3C7CFAF6744}"/>
              </a:ext>
            </a:extLst>
          </p:cNvPr>
          <p:cNvSpPr txBox="1"/>
          <p:nvPr/>
        </p:nvSpPr>
        <p:spPr>
          <a:xfrm>
            <a:off x="130015" y="2547841"/>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实现方案</a:t>
            </a:r>
          </a:p>
        </p:txBody>
      </p:sp>
      <p:sp>
        <p:nvSpPr>
          <p:cNvPr id="9" name="文本框 8">
            <a:extLst>
              <a:ext uri="{FF2B5EF4-FFF2-40B4-BE49-F238E27FC236}">
                <a16:creationId xmlns:a16="http://schemas.microsoft.com/office/drawing/2014/main" id="{72013AD4-AAC1-49F3-9B7F-51033A840E67}"/>
              </a:ext>
            </a:extLst>
          </p:cNvPr>
          <p:cNvSpPr txBox="1"/>
          <p:nvPr/>
        </p:nvSpPr>
        <p:spPr>
          <a:xfrm>
            <a:off x="130015" y="3725039"/>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阶段成果</a:t>
            </a:r>
          </a:p>
        </p:txBody>
      </p:sp>
      <p:sp>
        <p:nvSpPr>
          <p:cNvPr id="10" name="文本框 9">
            <a:extLst>
              <a:ext uri="{FF2B5EF4-FFF2-40B4-BE49-F238E27FC236}">
                <a16:creationId xmlns:a16="http://schemas.microsoft.com/office/drawing/2014/main" id="{0290B881-9F10-479B-B6CD-1792525F5FE4}"/>
              </a:ext>
            </a:extLst>
          </p:cNvPr>
          <p:cNvSpPr txBox="1"/>
          <p:nvPr/>
        </p:nvSpPr>
        <p:spPr>
          <a:xfrm>
            <a:off x="130015" y="4872313"/>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实际应用</a:t>
            </a:r>
          </a:p>
        </p:txBody>
      </p:sp>
      <p:pic>
        <p:nvPicPr>
          <p:cNvPr id="12" name="图片 11">
            <a:extLst>
              <a:ext uri="{FF2B5EF4-FFF2-40B4-BE49-F238E27FC236}">
                <a16:creationId xmlns:a16="http://schemas.microsoft.com/office/drawing/2014/main" id="{4E28FDC1-BD19-4D79-A71C-92CF3D0D9C35}"/>
              </a:ext>
            </a:extLst>
          </p:cNvPr>
          <p:cNvPicPr>
            <a:picLocks noChangeAspect="1"/>
          </p:cNvPicPr>
          <p:nvPr/>
        </p:nvPicPr>
        <p:blipFill>
          <a:blip r:embed="rId3"/>
          <a:stretch>
            <a:fillRect/>
          </a:stretch>
        </p:blipFill>
        <p:spPr>
          <a:xfrm>
            <a:off x="2520861" y="1448667"/>
            <a:ext cx="9207077" cy="4488006"/>
          </a:xfrm>
          <a:prstGeom prst="rect">
            <a:avLst/>
          </a:prstGeom>
          <a:solidFill>
            <a:schemeClr val="bg1"/>
          </a:solidFill>
        </p:spPr>
      </p:pic>
    </p:spTree>
    <p:extLst>
      <p:ext uri="{BB962C8B-B14F-4D97-AF65-F5344CB8AC3E}">
        <p14:creationId xmlns:p14="http://schemas.microsoft.com/office/powerpoint/2010/main" val="1671082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70159" y="699889"/>
            <a:ext cx="6169245" cy="1728101"/>
            <a:chOff x="502020" y="524914"/>
            <a:chExt cx="4626935" cy="1296075"/>
          </a:xfrm>
        </p:grpSpPr>
        <p:sp>
          <p:nvSpPr>
            <p:cNvPr id="31" name="直角三角形 30"/>
            <p:cNvSpPr/>
            <p:nvPr/>
          </p:nvSpPr>
          <p:spPr>
            <a:xfrm rot="15891969" flipH="1">
              <a:off x="1188574" y="840377"/>
              <a:ext cx="346666" cy="1614558"/>
            </a:xfrm>
            <a:prstGeom prst="rtTriangle">
              <a:avLst/>
            </a:prstGeom>
            <a:solidFill>
              <a:schemeClr val="accent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4801"/>
            </a:p>
          </p:txBody>
        </p:sp>
        <p:sp>
          <p:nvSpPr>
            <p:cNvPr id="32" name="任意形状 31"/>
            <p:cNvSpPr/>
            <p:nvPr/>
          </p:nvSpPr>
          <p:spPr>
            <a:xfrm rot="21300000">
              <a:off x="502020" y="527899"/>
              <a:ext cx="4626935" cy="822488"/>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lumMod val="75000"/>
              </a:schemeClr>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4801"/>
            </a:p>
          </p:txBody>
        </p:sp>
        <p:sp>
          <p:nvSpPr>
            <p:cNvPr id="29" name="文本框 28"/>
            <p:cNvSpPr txBox="1"/>
            <p:nvPr/>
          </p:nvSpPr>
          <p:spPr>
            <a:xfrm rot="21291969">
              <a:off x="896013" y="708890"/>
              <a:ext cx="1587214" cy="623344"/>
            </a:xfrm>
            <a:prstGeom prst="rect">
              <a:avLst/>
            </a:prstGeom>
            <a:noFill/>
          </p:spPr>
          <p:txBody>
            <a:bodyPr wrap="none" rtlCol="0" anchor="ctr">
              <a:spAutoFit/>
            </a:bodyPr>
            <a:lstStyle/>
            <a:p>
              <a:r>
                <a:rPr kumimoji="1" lang="en-US" altLang="zh-CN" sz="4801" b="1" dirty="0">
                  <a:solidFill>
                    <a:srgbClr val="FFFFFF"/>
                  </a:solidFill>
                </a:rPr>
                <a:t>PART</a:t>
              </a:r>
              <a:r>
                <a:rPr kumimoji="1" lang="zh-CN" altLang="en-US" sz="4801" b="1" dirty="0">
                  <a:solidFill>
                    <a:srgbClr val="FFFFFF"/>
                  </a:solidFill>
                </a:rPr>
                <a:t> </a:t>
              </a:r>
              <a:r>
                <a:rPr kumimoji="1" lang="en-US" altLang="zh-CN" sz="4801" b="1" dirty="0">
                  <a:solidFill>
                    <a:srgbClr val="FFFFFF"/>
                  </a:solidFill>
                </a:rPr>
                <a:t>1</a:t>
              </a:r>
              <a:endParaRPr kumimoji="1" lang="zh-CN" altLang="en-US" sz="4801" b="1" dirty="0">
                <a:solidFill>
                  <a:srgbClr val="FFFFFF"/>
                </a:solidFill>
              </a:endParaRPr>
            </a:p>
          </p:txBody>
        </p:sp>
        <p:sp>
          <p:nvSpPr>
            <p:cNvPr id="30" name="文本框 29"/>
            <p:cNvSpPr txBox="1"/>
            <p:nvPr/>
          </p:nvSpPr>
          <p:spPr>
            <a:xfrm rot="21291969">
              <a:off x="2824584" y="524914"/>
              <a:ext cx="2038160" cy="623343"/>
            </a:xfrm>
            <a:prstGeom prst="rect">
              <a:avLst/>
            </a:prstGeom>
            <a:noFill/>
          </p:spPr>
          <p:txBody>
            <a:bodyPr wrap="square" rtlCol="0" anchor="ctr">
              <a:spAutoFit/>
            </a:bodyPr>
            <a:lstStyle/>
            <a:p>
              <a:r>
                <a:rPr kumimoji="1" lang="zh-CN" altLang="en-US" sz="4801" b="1" dirty="0">
                  <a:solidFill>
                    <a:srgbClr val="FFFFFF"/>
                  </a:solidFill>
                  <a:latin typeface="Microsoft YaHei" charset="0"/>
                  <a:ea typeface="Microsoft YaHei" charset="0"/>
                  <a:cs typeface="Microsoft YaHei" charset="0"/>
                </a:rPr>
                <a:t>国密算法</a:t>
              </a:r>
            </a:p>
          </p:txBody>
        </p:sp>
      </p:grpSp>
      <p:grpSp>
        <p:nvGrpSpPr>
          <p:cNvPr id="3" name="组合 2"/>
          <p:cNvGrpSpPr/>
          <p:nvPr/>
        </p:nvGrpSpPr>
        <p:grpSpPr>
          <a:xfrm>
            <a:off x="1898241" y="1926233"/>
            <a:ext cx="6169245" cy="1725950"/>
            <a:chOff x="1423083" y="1444673"/>
            <a:chExt cx="4626935" cy="1294463"/>
          </a:xfrm>
        </p:grpSpPr>
        <p:sp>
          <p:nvSpPr>
            <p:cNvPr id="25" name="直角三角形 24"/>
            <p:cNvSpPr/>
            <p:nvPr/>
          </p:nvSpPr>
          <p:spPr>
            <a:xfrm rot="15891969" flipH="1">
              <a:off x="2109637" y="1758524"/>
              <a:ext cx="346666" cy="1614558"/>
            </a:xfrm>
            <a:prstGeom prst="rtTriangle">
              <a:avLst/>
            </a:prstGeom>
            <a:solidFill>
              <a:schemeClr val="accent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4801"/>
            </a:p>
          </p:txBody>
        </p:sp>
        <p:sp>
          <p:nvSpPr>
            <p:cNvPr id="26" name="任意形状 25"/>
            <p:cNvSpPr/>
            <p:nvPr/>
          </p:nvSpPr>
          <p:spPr>
            <a:xfrm rot="21300000">
              <a:off x="1423083" y="1446047"/>
              <a:ext cx="4626935" cy="822488"/>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4801"/>
            </a:p>
          </p:txBody>
        </p:sp>
        <p:sp>
          <p:nvSpPr>
            <p:cNvPr id="23" name="文本框 22"/>
            <p:cNvSpPr txBox="1"/>
            <p:nvPr/>
          </p:nvSpPr>
          <p:spPr>
            <a:xfrm rot="21291969">
              <a:off x="1752753" y="1627038"/>
              <a:ext cx="1715855" cy="623344"/>
            </a:xfrm>
            <a:prstGeom prst="rect">
              <a:avLst/>
            </a:prstGeom>
            <a:noFill/>
          </p:spPr>
          <p:txBody>
            <a:bodyPr wrap="none" rtlCol="0" anchor="ctr">
              <a:spAutoFit/>
            </a:bodyPr>
            <a:lstStyle/>
            <a:p>
              <a:r>
                <a:rPr kumimoji="1" lang="en-US" altLang="zh-CN" sz="4801" b="1" dirty="0">
                  <a:solidFill>
                    <a:srgbClr val="FFFFFF"/>
                  </a:solidFill>
                </a:rPr>
                <a:t>PART</a:t>
              </a:r>
              <a:r>
                <a:rPr kumimoji="1" lang="zh-CN" altLang="en-US" sz="4801" b="1" dirty="0">
                  <a:solidFill>
                    <a:srgbClr val="FFFFFF"/>
                  </a:solidFill>
                </a:rPr>
                <a:t> </a:t>
              </a:r>
              <a:r>
                <a:rPr kumimoji="1" lang="en-US" altLang="zh-CN" sz="4801" b="1" dirty="0">
                  <a:solidFill>
                    <a:srgbClr val="FFFFFF"/>
                  </a:solidFill>
                </a:rPr>
                <a:t>2</a:t>
              </a:r>
              <a:r>
                <a:rPr kumimoji="1" lang="zh-CN" altLang="en-US" sz="4801" b="1" dirty="0">
                  <a:solidFill>
                    <a:srgbClr val="FFFFFF"/>
                  </a:solidFill>
                </a:rPr>
                <a:t> </a:t>
              </a:r>
            </a:p>
          </p:txBody>
        </p:sp>
        <p:sp>
          <p:nvSpPr>
            <p:cNvPr id="24" name="文本框 23"/>
            <p:cNvSpPr txBox="1"/>
            <p:nvPr/>
          </p:nvSpPr>
          <p:spPr>
            <a:xfrm rot="21291969">
              <a:off x="3757135" y="1444673"/>
              <a:ext cx="1979311" cy="623344"/>
            </a:xfrm>
            <a:prstGeom prst="rect">
              <a:avLst/>
            </a:prstGeom>
            <a:noFill/>
          </p:spPr>
          <p:txBody>
            <a:bodyPr wrap="square" rtlCol="0" anchor="ctr">
              <a:spAutoFit/>
            </a:bodyPr>
            <a:lstStyle/>
            <a:p>
              <a:r>
                <a:rPr kumimoji="1" lang="zh-CN" altLang="en-US" sz="4801" b="1" dirty="0">
                  <a:solidFill>
                    <a:srgbClr val="FFFFFF"/>
                  </a:solidFill>
                  <a:latin typeface="Microsoft YaHei" charset="0"/>
                  <a:ea typeface="Microsoft YaHei" charset="0"/>
                  <a:cs typeface="Microsoft YaHei" charset="0"/>
                </a:rPr>
                <a:t>实现方案</a:t>
              </a:r>
            </a:p>
          </p:txBody>
        </p:sp>
      </p:grpSp>
      <p:grpSp>
        <p:nvGrpSpPr>
          <p:cNvPr id="5" name="组合 4"/>
          <p:cNvGrpSpPr/>
          <p:nvPr/>
        </p:nvGrpSpPr>
        <p:grpSpPr>
          <a:xfrm>
            <a:off x="3126324" y="3148083"/>
            <a:ext cx="6169245" cy="1728294"/>
            <a:chOff x="2344146" y="2361063"/>
            <a:chExt cx="4626935" cy="1296221"/>
          </a:xfrm>
        </p:grpSpPr>
        <p:sp>
          <p:nvSpPr>
            <p:cNvPr id="19" name="直角三角形 18"/>
            <p:cNvSpPr/>
            <p:nvPr/>
          </p:nvSpPr>
          <p:spPr>
            <a:xfrm rot="15891969" flipH="1">
              <a:off x="3030700" y="2676672"/>
              <a:ext cx="346666" cy="1614558"/>
            </a:xfrm>
            <a:prstGeom prst="rtTriangle">
              <a:avLst/>
            </a:prstGeom>
            <a:solidFill>
              <a:schemeClr val="accent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4801"/>
            </a:p>
          </p:txBody>
        </p:sp>
        <p:sp>
          <p:nvSpPr>
            <p:cNvPr id="20" name="任意形状 19"/>
            <p:cNvSpPr/>
            <p:nvPr/>
          </p:nvSpPr>
          <p:spPr>
            <a:xfrm rot="21300000">
              <a:off x="2344146" y="2364194"/>
              <a:ext cx="4626935" cy="822488"/>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2"/>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4801"/>
            </a:p>
          </p:txBody>
        </p:sp>
        <p:sp>
          <p:nvSpPr>
            <p:cNvPr id="17" name="文本框 16"/>
            <p:cNvSpPr txBox="1"/>
            <p:nvPr/>
          </p:nvSpPr>
          <p:spPr>
            <a:xfrm rot="21291969">
              <a:off x="2738139" y="2545186"/>
              <a:ext cx="1587214" cy="623344"/>
            </a:xfrm>
            <a:prstGeom prst="rect">
              <a:avLst/>
            </a:prstGeom>
            <a:noFill/>
          </p:spPr>
          <p:txBody>
            <a:bodyPr wrap="none" rtlCol="0" anchor="ctr">
              <a:spAutoFit/>
            </a:bodyPr>
            <a:lstStyle/>
            <a:p>
              <a:r>
                <a:rPr kumimoji="1" lang="en-US" altLang="zh-CN" sz="4801" b="1" dirty="0">
                  <a:solidFill>
                    <a:srgbClr val="FFFFFF"/>
                  </a:solidFill>
                </a:rPr>
                <a:t>PART</a:t>
              </a:r>
              <a:r>
                <a:rPr kumimoji="1" lang="zh-CN" altLang="en-US" sz="4801" b="1" dirty="0">
                  <a:solidFill>
                    <a:srgbClr val="FFFFFF"/>
                  </a:solidFill>
                </a:rPr>
                <a:t> </a:t>
              </a:r>
              <a:r>
                <a:rPr kumimoji="1" lang="en-US" altLang="zh-CN" sz="4801" b="1" dirty="0">
                  <a:solidFill>
                    <a:srgbClr val="FFFFFF"/>
                  </a:solidFill>
                </a:rPr>
                <a:t>3</a:t>
              </a:r>
              <a:endParaRPr kumimoji="1" lang="zh-CN" altLang="en-US" sz="4801" b="1" dirty="0">
                <a:solidFill>
                  <a:srgbClr val="FFFFFF"/>
                </a:solidFill>
              </a:endParaRPr>
            </a:p>
          </p:txBody>
        </p:sp>
        <p:sp>
          <p:nvSpPr>
            <p:cNvPr id="18" name="文本框 17"/>
            <p:cNvSpPr txBox="1"/>
            <p:nvPr/>
          </p:nvSpPr>
          <p:spPr>
            <a:xfrm rot="21291969">
              <a:off x="4675110" y="2361063"/>
              <a:ext cx="2024572" cy="623344"/>
            </a:xfrm>
            <a:prstGeom prst="rect">
              <a:avLst/>
            </a:prstGeom>
            <a:noFill/>
          </p:spPr>
          <p:txBody>
            <a:bodyPr wrap="square" rtlCol="0" anchor="ctr">
              <a:spAutoFit/>
            </a:bodyPr>
            <a:lstStyle/>
            <a:p>
              <a:r>
                <a:rPr kumimoji="1" lang="zh-CN" altLang="en-US" sz="4801" b="1" dirty="0">
                  <a:solidFill>
                    <a:srgbClr val="FFFFFF"/>
                  </a:solidFill>
                  <a:latin typeface="Microsoft YaHei" charset="0"/>
                  <a:ea typeface="Microsoft YaHei" charset="0"/>
                  <a:cs typeface="Microsoft YaHei" charset="0"/>
                </a:rPr>
                <a:t>阶段成果</a:t>
              </a:r>
            </a:p>
          </p:txBody>
        </p:sp>
      </p:grpSp>
      <p:grpSp>
        <p:nvGrpSpPr>
          <p:cNvPr id="6" name="组合 5"/>
          <p:cNvGrpSpPr/>
          <p:nvPr/>
        </p:nvGrpSpPr>
        <p:grpSpPr>
          <a:xfrm>
            <a:off x="4354404" y="4374856"/>
            <a:ext cx="6169245" cy="1725714"/>
            <a:chOff x="3265208" y="3281147"/>
            <a:chExt cx="4626935" cy="1294286"/>
          </a:xfrm>
        </p:grpSpPr>
        <p:sp>
          <p:nvSpPr>
            <p:cNvPr id="4" name="直角三角形 3"/>
            <p:cNvSpPr/>
            <p:nvPr/>
          </p:nvSpPr>
          <p:spPr>
            <a:xfrm rot="15891969" flipH="1">
              <a:off x="3951762" y="3594821"/>
              <a:ext cx="346666" cy="1614558"/>
            </a:xfrm>
            <a:prstGeom prst="rtTriangle">
              <a:avLst/>
            </a:prstGeom>
            <a:solidFill>
              <a:schemeClr val="accent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4801"/>
            </a:p>
          </p:txBody>
        </p:sp>
        <p:sp>
          <p:nvSpPr>
            <p:cNvPr id="11" name="任意形状 10"/>
            <p:cNvSpPr/>
            <p:nvPr/>
          </p:nvSpPr>
          <p:spPr>
            <a:xfrm rot="21300000">
              <a:off x="3265208" y="3282343"/>
              <a:ext cx="4626935" cy="822488"/>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2">
                <a:lumMod val="75000"/>
              </a:schemeClr>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4801"/>
            </a:p>
          </p:txBody>
        </p:sp>
        <p:sp>
          <p:nvSpPr>
            <p:cNvPr id="8" name="文本框 7"/>
            <p:cNvSpPr txBox="1"/>
            <p:nvPr/>
          </p:nvSpPr>
          <p:spPr>
            <a:xfrm rot="21291969">
              <a:off x="3594880" y="3463336"/>
              <a:ext cx="1715855" cy="623344"/>
            </a:xfrm>
            <a:prstGeom prst="rect">
              <a:avLst/>
            </a:prstGeom>
            <a:noFill/>
          </p:spPr>
          <p:txBody>
            <a:bodyPr wrap="none" rtlCol="0" anchor="ctr">
              <a:spAutoFit/>
            </a:bodyPr>
            <a:lstStyle/>
            <a:p>
              <a:r>
                <a:rPr kumimoji="1" lang="en-US" altLang="zh-CN" sz="4801" b="1" dirty="0">
                  <a:solidFill>
                    <a:srgbClr val="FFFFFF"/>
                  </a:solidFill>
                </a:rPr>
                <a:t>PART</a:t>
              </a:r>
              <a:r>
                <a:rPr kumimoji="1" lang="zh-CN" altLang="en-US" sz="4801" b="1" dirty="0">
                  <a:solidFill>
                    <a:srgbClr val="FFFFFF"/>
                  </a:solidFill>
                </a:rPr>
                <a:t> </a:t>
              </a:r>
              <a:r>
                <a:rPr kumimoji="1" lang="en-US" altLang="zh-CN" sz="4801" b="1" dirty="0">
                  <a:solidFill>
                    <a:srgbClr val="FFFFFF"/>
                  </a:solidFill>
                </a:rPr>
                <a:t>4</a:t>
              </a:r>
              <a:r>
                <a:rPr kumimoji="1" lang="zh-CN" altLang="en-US" sz="4801" b="1" dirty="0">
                  <a:solidFill>
                    <a:srgbClr val="FFFFFF"/>
                  </a:solidFill>
                </a:rPr>
                <a:t> </a:t>
              </a:r>
            </a:p>
          </p:txBody>
        </p:sp>
        <p:sp>
          <p:nvSpPr>
            <p:cNvPr id="10" name="文本框 9"/>
            <p:cNvSpPr txBox="1"/>
            <p:nvPr/>
          </p:nvSpPr>
          <p:spPr>
            <a:xfrm rot="21291969">
              <a:off x="5594253" y="3281147"/>
              <a:ext cx="1985350" cy="623344"/>
            </a:xfrm>
            <a:prstGeom prst="rect">
              <a:avLst/>
            </a:prstGeom>
            <a:noFill/>
          </p:spPr>
          <p:txBody>
            <a:bodyPr wrap="square" rtlCol="0" anchor="ctr">
              <a:spAutoFit/>
            </a:bodyPr>
            <a:lstStyle/>
            <a:p>
              <a:r>
                <a:rPr kumimoji="1" lang="zh-CN" altLang="en-US" sz="4801" b="1" dirty="0">
                  <a:solidFill>
                    <a:srgbClr val="FFFFFF"/>
                  </a:solidFill>
                  <a:latin typeface="Microsoft YaHei" charset="0"/>
                  <a:ea typeface="Microsoft YaHei" charset="0"/>
                  <a:cs typeface="Microsoft YaHei" charset="0"/>
                </a:rPr>
                <a:t>实际应用</a:t>
              </a:r>
            </a:p>
          </p:txBody>
        </p:sp>
      </p:grpSp>
      <p:sp>
        <p:nvSpPr>
          <p:cNvPr id="33" name="文本框 32"/>
          <p:cNvSpPr txBox="1"/>
          <p:nvPr/>
        </p:nvSpPr>
        <p:spPr>
          <a:xfrm>
            <a:off x="7804590" y="226275"/>
            <a:ext cx="3929281" cy="995209"/>
          </a:xfrm>
          <a:prstGeom prst="rect">
            <a:avLst/>
          </a:prstGeom>
          <a:noFill/>
        </p:spPr>
        <p:txBody>
          <a:bodyPr wrap="none" rtlCol="0">
            <a:spAutoFit/>
          </a:bodyPr>
          <a:lstStyle/>
          <a:p>
            <a:pPr algn="r"/>
            <a:r>
              <a:rPr kumimoji="1" lang="en-US" altLang="zh-CN" sz="5867" b="1">
                <a:solidFill>
                  <a:srgbClr val="FFFFFF"/>
                </a:solidFill>
              </a:rPr>
              <a:t>CONTENTS</a:t>
            </a:r>
            <a:endParaRPr kumimoji="1" lang="zh-CN" altLang="en-US" sz="5867" b="1" dirty="0">
              <a:solidFill>
                <a:srgbClr val="FFFFFF"/>
              </a:solidFill>
            </a:endParaRPr>
          </a:p>
        </p:txBody>
      </p:sp>
    </p:spTree>
    <p:extLst>
      <p:ext uri="{BB962C8B-B14F-4D97-AF65-F5344CB8AC3E}">
        <p14:creationId xmlns:p14="http://schemas.microsoft.com/office/powerpoint/2010/main" val="1364953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3D2AD65-B299-42D3-976B-E5FC2E9F5B21}"/>
              </a:ext>
            </a:extLst>
          </p:cNvPr>
          <p:cNvPicPr>
            <a:picLocks noChangeAspect="1"/>
          </p:cNvPicPr>
          <p:nvPr/>
        </p:nvPicPr>
        <p:blipFill>
          <a:blip r:embed="rId3"/>
          <a:stretch>
            <a:fillRect/>
          </a:stretch>
        </p:blipFill>
        <p:spPr>
          <a:xfrm>
            <a:off x="2718148" y="1250105"/>
            <a:ext cx="9475440" cy="5273070"/>
          </a:xfrm>
          <a:prstGeom prst="rect">
            <a:avLst/>
          </a:prstGeom>
        </p:spPr>
      </p:pic>
      <p:sp>
        <p:nvSpPr>
          <p:cNvPr id="4" name="任意形状 1">
            <a:extLst>
              <a:ext uri="{FF2B5EF4-FFF2-40B4-BE49-F238E27FC236}">
                <a16:creationId xmlns:a16="http://schemas.microsoft.com/office/drawing/2014/main" id="{B8771A4C-2DB6-4EB7-9764-4AF5D9C73929}"/>
              </a:ext>
            </a:extLst>
          </p:cNvPr>
          <p:cNvSpPr/>
          <p:nvPr/>
        </p:nvSpPr>
        <p:spPr>
          <a:xfrm>
            <a:off x="-710411" y="4751181"/>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5" name="任意形状 2">
            <a:extLst>
              <a:ext uri="{FF2B5EF4-FFF2-40B4-BE49-F238E27FC236}">
                <a16:creationId xmlns:a16="http://schemas.microsoft.com/office/drawing/2014/main" id="{EF9876FF-A8E6-4D68-BF92-41AD3841000A}"/>
              </a:ext>
            </a:extLst>
          </p:cNvPr>
          <p:cNvSpPr/>
          <p:nvPr/>
        </p:nvSpPr>
        <p:spPr>
          <a:xfrm>
            <a:off x="-710407" y="1225039"/>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6" name="任意形状 3">
            <a:extLst>
              <a:ext uri="{FF2B5EF4-FFF2-40B4-BE49-F238E27FC236}">
                <a16:creationId xmlns:a16="http://schemas.microsoft.com/office/drawing/2014/main" id="{5DF22427-7346-4026-AC27-C1FC059858BF}"/>
              </a:ext>
            </a:extLst>
          </p:cNvPr>
          <p:cNvSpPr/>
          <p:nvPr/>
        </p:nvSpPr>
        <p:spPr>
          <a:xfrm>
            <a:off x="-710409" y="2404682"/>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7" name="任意形状 4">
            <a:extLst>
              <a:ext uri="{FF2B5EF4-FFF2-40B4-BE49-F238E27FC236}">
                <a16:creationId xmlns:a16="http://schemas.microsoft.com/office/drawing/2014/main" id="{573589D5-720C-472B-95F9-54FA49096D4A}"/>
              </a:ext>
            </a:extLst>
          </p:cNvPr>
          <p:cNvSpPr/>
          <p:nvPr/>
        </p:nvSpPr>
        <p:spPr>
          <a:xfrm>
            <a:off x="-710410" y="3692670"/>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8" name="文本框 7">
            <a:extLst>
              <a:ext uri="{FF2B5EF4-FFF2-40B4-BE49-F238E27FC236}">
                <a16:creationId xmlns:a16="http://schemas.microsoft.com/office/drawing/2014/main" id="{C7FAA2BE-628D-4421-952B-0E7B53C57540}"/>
              </a:ext>
            </a:extLst>
          </p:cNvPr>
          <p:cNvSpPr txBox="1"/>
          <p:nvPr/>
        </p:nvSpPr>
        <p:spPr>
          <a:xfrm>
            <a:off x="130015" y="1400567"/>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国密算法</a:t>
            </a:r>
          </a:p>
        </p:txBody>
      </p:sp>
      <p:sp>
        <p:nvSpPr>
          <p:cNvPr id="9" name="文本框 8">
            <a:extLst>
              <a:ext uri="{FF2B5EF4-FFF2-40B4-BE49-F238E27FC236}">
                <a16:creationId xmlns:a16="http://schemas.microsoft.com/office/drawing/2014/main" id="{8F48B2F3-50A8-44BB-B2A4-87F22257608D}"/>
              </a:ext>
            </a:extLst>
          </p:cNvPr>
          <p:cNvSpPr txBox="1"/>
          <p:nvPr/>
        </p:nvSpPr>
        <p:spPr>
          <a:xfrm>
            <a:off x="130015" y="2547841"/>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实现方案</a:t>
            </a:r>
          </a:p>
        </p:txBody>
      </p:sp>
      <p:sp>
        <p:nvSpPr>
          <p:cNvPr id="10" name="文本框 9">
            <a:extLst>
              <a:ext uri="{FF2B5EF4-FFF2-40B4-BE49-F238E27FC236}">
                <a16:creationId xmlns:a16="http://schemas.microsoft.com/office/drawing/2014/main" id="{EF163625-F058-4658-9737-9C3F19D6D7D5}"/>
              </a:ext>
            </a:extLst>
          </p:cNvPr>
          <p:cNvSpPr txBox="1"/>
          <p:nvPr/>
        </p:nvSpPr>
        <p:spPr>
          <a:xfrm>
            <a:off x="130015" y="3725039"/>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阶段成果</a:t>
            </a:r>
          </a:p>
        </p:txBody>
      </p:sp>
      <p:sp>
        <p:nvSpPr>
          <p:cNvPr id="11" name="文本框 10">
            <a:extLst>
              <a:ext uri="{FF2B5EF4-FFF2-40B4-BE49-F238E27FC236}">
                <a16:creationId xmlns:a16="http://schemas.microsoft.com/office/drawing/2014/main" id="{BB66412E-9A40-4B64-AEA7-51A076C0193E}"/>
              </a:ext>
            </a:extLst>
          </p:cNvPr>
          <p:cNvSpPr txBox="1"/>
          <p:nvPr/>
        </p:nvSpPr>
        <p:spPr>
          <a:xfrm>
            <a:off x="130015" y="4872313"/>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实际应用</a:t>
            </a:r>
          </a:p>
        </p:txBody>
      </p:sp>
      <p:sp>
        <p:nvSpPr>
          <p:cNvPr id="12" name="标题 1">
            <a:extLst>
              <a:ext uri="{FF2B5EF4-FFF2-40B4-BE49-F238E27FC236}">
                <a16:creationId xmlns:a16="http://schemas.microsoft.com/office/drawing/2014/main" id="{C6904571-94DE-4901-AF5B-EABE88061943}"/>
              </a:ext>
            </a:extLst>
          </p:cNvPr>
          <p:cNvSpPr txBox="1">
            <a:spLocks/>
          </p:cNvSpPr>
          <p:nvPr/>
        </p:nvSpPr>
        <p:spPr>
          <a:xfrm>
            <a:off x="2743200" y="587324"/>
            <a:ext cx="10515600" cy="1325563"/>
          </a:xfrm>
          <a:prstGeom prst="rect">
            <a:avLst/>
          </a:prstGeom>
        </p:spPr>
        <p:txBody>
          <a:bodyPr/>
          <a:lstStyle>
            <a:lvl1pPr algn="l" defTabSz="914393" rtl="0" eaLnBrk="1" latinLnBrk="0" hangingPunct="1">
              <a:lnSpc>
                <a:spcPct val="90000"/>
              </a:lnSpc>
              <a:spcBef>
                <a:spcPct val="0"/>
              </a:spcBef>
              <a:buNone/>
              <a:defRPr sz="4401" kern="1200">
                <a:solidFill>
                  <a:schemeClr val="tx1"/>
                </a:solidFill>
                <a:latin typeface="+mj-lt"/>
                <a:ea typeface="+mj-ea"/>
                <a:cs typeface="+mj-cs"/>
              </a:defRPr>
            </a:lvl1pPr>
          </a:lstStyle>
          <a:p>
            <a:pPr defTabSz="914370"/>
            <a:r>
              <a:rPr lang="zh-CN" altLang="en-US" sz="3600" dirty="0">
                <a:solidFill>
                  <a:schemeClr val="bg1"/>
                </a:solidFill>
                <a:latin typeface="+mn-lt"/>
                <a:ea typeface="+mn-ea"/>
                <a:cs typeface="+mn-cs"/>
              </a:rPr>
              <a:t>实际操作演示</a:t>
            </a:r>
          </a:p>
        </p:txBody>
      </p:sp>
    </p:spTree>
    <p:extLst>
      <p:ext uri="{BB962C8B-B14F-4D97-AF65-F5344CB8AC3E}">
        <p14:creationId xmlns:p14="http://schemas.microsoft.com/office/powerpoint/2010/main" val="194557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形状 1">
            <a:extLst>
              <a:ext uri="{FF2B5EF4-FFF2-40B4-BE49-F238E27FC236}">
                <a16:creationId xmlns:a16="http://schemas.microsoft.com/office/drawing/2014/main" id="{B6225EED-2B0A-4254-A76C-707C98C67C47}"/>
              </a:ext>
            </a:extLst>
          </p:cNvPr>
          <p:cNvSpPr/>
          <p:nvPr/>
        </p:nvSpPr>
        <p:spPr>
          <a:xfrm>
            <a:off x="-710411" y="4751181"/>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5" name="任意形状 2">
            <a:extLst>
              <a:ext uri="{FF2B5EF4-FFF2-40B4-BE49-F238E27FC236}">
                <a16:creationId xmlns:a16="http://schemas.microsoft.com/office/drawing/2014/main" id="{00291B42-D466-40E4-9476-485852FEF8C4}"/>
              </a:ext>
            </a:extLst>
          </p:cNvPr>
          <p:cNvSpPr/>
          <p:nvPr/>
        </p:nvSpPr>
        <p:spPr>
          <a:xfrm>
            <a:off x="-710407" y="1225039"/>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6" name="任意形状 3">
            <a:extLst>
              <a:ext uri="{FF2B5EF4-FFF2-40B4-BE49-F238E27FC236}">
                <a16:creationId xmlns:a16="http://schemas.microsoft.com/office/drawing/2014/main" id="{05655CAB-6144-4468-AE98-B7B4D27B85B3}"/>
              </a:ext>
            </a:extLst>
          </p:cNvPr>
          <p:cNvSpPr/>
          <p:nvPr/>
        </p:nvSpPr>
        <p:spPr>
          <a:xfrm>
            <a:off x="-710409" y="2404682"/>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7" name="任意形状 4">
            <a:extLst>
              <a:ext uri="{FF2B5EF4-FFF2-40B4-BE49-F238E27FC236}">
                <a16:creationId xmlns:a16="http://schemas.microsoft.com/office/drawing/2014/main" id="{13E132A8-0CCB-4F70-81A3-D00C13879D74}"/>
              </a:ext>
            </a:extLst>
          </p:cNvPr>
          <p:cNvSpPr/>
          <p:nvPr/>
        </p:nvSpPr>
        <p:spPr>
          <a:xfrm>
            <a:off x="-710410" y="3692670"/>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8" name="文本框 7">
            <a:extLst>
              <a:ext uri="{FF2B5EF4-FFF2-40B4-BE49-F238E27FC236}">
                <a16:creationId xmlns:a16="http://schemas.microsoft.com/office/drawing/2014/main" id="{92BA3EA6-0A5E-49E1-B39D-DAC5C3378EFB}"/>
              </a:ext>
            </a:extLst>
          </p:cNvPr>
          <p:cNvSpPr txBox="1"/>
          <p:nvPr/>
        </p:nvSpPr>
        <p:spPr>
          <a:xfrm>
            <a:off x="130015" y="1400567"/>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国密算法</a:t>
            </a:r>
          </a:p>
        </p:txBody>
      </p:sp>
      <p:sp>
        <p:nvSpPr>
          <p:cNvPr id="9" name="文本框 8">
            <a:extLst>
              <a:ext uri="{FF2B5EF4-FFF2-40B4-BE49-F238E27FC236}">
                <a16:creationId xmlns:a16="http://schemas.microsoft.com/office/drawing/2014/main" id="{FC419A5C-2212-4EF7-9164-1AD3549F7312}"/>
              </a:ext>
            </a:extLst>
          </p:cNvPr>
          <p:cNvSpPr txBox="1"/>
          <p:nvPr/>
        </p:nvSpPr>
        <p:spPr>
          <a:xfrm>
            <a:off x="130015" y="2547841"/>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实现方案</a:t>
            </a:r>
          </a:p>
        </p:txBody>
      </p:sp>
      <p:sp>
        <p:nvSpPr>
          <p:cNvPr id="10" name="文本框 9">
            <a:extLst>
              <a:ext uri="{FF2B5EF4-FFF2-40B4-BE49-F238E27FC236}">
                <a16:creationId xmlns:a16="http://schemas.microsoft.com/office/drawing/2014/main" id="{E0E82C89-B54B-46A0-8BBA-08D2F5398B70}"/>
              </a:ext>
            </a:extLst>
          </p:cNvPr>
          <p:cNvSpPr txBox="1"/>
          <p:nvPr/>
        </p:nvSpPr>
        <p:spPr>
          <a:xfrm>
            <a:off x="130015" y="3725039"/>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阶段成果</a:t>
            </a:r>
          </a:p>
        </p:txBody>
      </p:sp>
      <p:sp>
        <p:nvSpPr>
          <p:cNvPr id="11" name="文本框 10">
            <a:extLst>
              <a:ext uri="{FF2B5EF4-FFF2-40B4-BE49-F238E27FC236}">
                <a16:creationId xmlns:a16="http://schemas.microsoft.com/office/drawing/2014/main" id="{F2522589-861F-41EF-A3E8-619E504CB32B}"/>
              </a:ext>
            </a:extLst>
          </p:cNvPr>
          <p:cNvSpPr txBox="1"/>
          <p:nvPr/>
        </p:nvSpPr>
        <p:spPr>
          <a:xfrm>
            <a:off x="130015" y="4872313"/>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实际应用</a:t>
            </a:r>
          </a:p>
        </p:txBody>
      </p:sp>
      <p:pic>
        <p:nvPicPr>
          <p:cNvPr id="3" name="图片 2">
            <a:extLst>
              <a:ext uri="{FF2B5EF4-FFF2-40B4-BE49-F238E27FC236}">
                <a16:creationId xmlns:a16="http://schemas.microsoft.com/office/drawing/2014/main" id="{CBAB2361-B8DC-4D5E-9005-5EF0CECACEE7}"/>
              </a:ext>
            </a:extLst>
          </p:cNvPr>
          <p:cNvPicPr>
            <a:picLocks noChangeAspect="1"/>
          </p:cNvPicPr>
          <p:nvPr/>
        </p:nvPicPr>
        <p:blipFill rotWithShape="1">
          <a:blip r:embed="rId3"/>
          <a:srcRect r="60348" b="73775"/>
          <a:stretch/>
        </p:blipFill>
        <p:spPr>
          <a:xfrm>
            <a:off x="2520861" y="1688862"/>
            <a:ext cx="9533326" cy="3480275"/>
          </a:xfrm>
          <a:prstGeom prst="rect">
            <a:avLst/>
          </a:prstGeom>
        </p:spPr>
      </p:pic>
      <p:sp>
        <p:nvSpPr>
          <p:cNvPr id="12" name="标题 1">
            <a:extLst>
              <a:ext uri="{FF2B5EF4-FFF2-40B4-BE49-F238E27FC236}">
                <a16:creationId xmlns:a16="http://schemas.microsoft.com/office/drawing/2014/main" id="{3592E05C-9958-4940-A95F-0D37C12A032E}"/>
              </a:ext>
            </a:extLst>
          </p:cNvPr>
          <p:cNvSpPr txBox="1">
            <a:spLocks/>
          </p:cNvSpPr>
          <p:nvPr/>
        </p:nvSpPr>
        <p:spPr>
          <a:xfrm>
            <a:off x="2743200" y="587324"/>
            <a:ext cx="10515600" cy="1325563"/>
          </a:xfrm>
          <a:prstGeom prst="rect">
            <a:avLst/>
          </a:prstGeom>
        </p:spPr>
        <p:txBody>
          <a:bodyPr/>
          <a:lstStyle>
            <a:lvl1pPr algn="l" defTabSz="914393" rtl="0" eaLnBrk="1" latinLnBrk="0" hangingPunct="1">
              <a:lnSpc>
                <a:spcPct val="90000"/>
              </a:lnSpc>
              <a:spcBef>
                <a:spcPct val="0"/>
              </a:spcBef>
              <a:buNone/>
              <a:defRPr sz="4401" kern="1200">
                <a:solidFill>
                  <a:schemeClr val="tx1"/>
                </a:solidFill>
                <a:latin typeface="+mj-lt"/>
                <a:ea typeface="+mj-ea"/>
                <a:cs typeface="+mj-cs"/>
              </a:defRPr>
            </a:lvl1pPr>
          </a:lstStyle>
          <a:p>
            <a:pPr defTabSz="914370"/>
            <a:r>
              <a:rPr lang="zh-CN" altLang="en-US" sz="3600" dirty="0">
                <a:solidFill>
                  <a:schemeClr val="bg1"/>
                </a:solidFill>
                <a:latin typeface="+mn-lt"/>
                <a:ea typeface="+mn-ea"/>
                <a:cs typeface="+mn-cs"/>
              </a:rPr>
              <a:t>实际操作演示</a:t>
            </a:r>
          </a:p>
        </p:txBody>
      </p:sp>
    </p:spTree>
    <p:extLst>
      <p:ext uri="{BB962C8B-B14F-4D97-AF65-F5344CB8AC3E}">
        <p14:creationId xmlns:p14="http://schemas.microsoft.com/office/powerpoint/2010/main" val="4160043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形状 1">
            <a:extLst>
              <a:ext uri="{FF2B5EF4-FFF2-40B4-BE49-F238E27FC236}">
                <a16:creationId xmlns:a16="http://schemas.microsoft.com/office/drawing/2014/main" id="{EEF802FD-ACDD-4CC4-908F-6C5FD8D9E2AA}"/>
              </a:ext>
            </a:extLst>
          </p:cNvPr>
          <p:cNvSpPr/>
          <p:nvPr/>
        </p:nvSpPr>
        <p:spPr>
          <a:xfrm>
            <a:off x="-710411" y="4751181"/>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11" name="任意形状 2">
            <a:extLst>
              <a:ext uri="{FF2B5EF4-FFF2-40B4-BE49-F238E27FC236}">
                <a16:creationId xmlns:a16="http://schemas.microsoft.com/office/drawing/2014/main" id="{03595F00-21F2-4C93-8ED5-1520F69A71A9}"/>
              </a:ext>
            </a:extLst>
          </p:cNvPr>
          <p:cNvSpPr/>
          <p:nvPr/>
        </p:nvSpPr>
        <p:spPr>
          <a:xfrm>
            <a:off x="-710407" y="1225039"/>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12" name="任意形状 3">
            <a:extLst>
              <a:ext uri="{FF2B5EF4-FFF2-40B4-BE49-F238E27FC236}">
                <a16:creationId xmlns:a16="http://schemas.microsoft.com/office/drawing/2014/main" id="{2FE167E6-7E57-4C27-9F23-3E5515CC25F9}"/>
              </a:ext>
            </a:extLst>
          </p:cNvPr>
          <p:cNvSpPr/>
          <p:nvPr/>
        </p:nvSpPr>
        <p:spPr>
          <a:xfrm>
            <a:off x="-710409" y="2404682"/>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13" name="任意形状 4">
            <a:extLst>
              <a:ext uri="{FF2B5EF4-FFF2-40B4-BE49-F238E27FC236}">
                <a16:creationId xmlns:a16="http://schemas.microsoft.com/office/drawing/2014/main" id="{0468F61F-85CD-4816-B583-00F3E4F81B7F}"/>
              </a:ext>
            </a:extLst>
          </p:cNvPr>
          <p:cNvSpPr/>
          <p:nvPr/>
        </p:nvSpPr>
        <p:spPr>
          <a:xfrm>
            <a:off x="-710410" y="3692670"/>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14" name="文本框 13">
            <a:extLst>
              <a:ext uri="{FF2B5EF4-FFF2-40B4-BE49-F238E27FC236}">
                <a16:creationId xmlns:a16="http://schemas.microsoft.com/office/drawing/2014/main" id="{B9819C70-023C-4D86-987E-7576A84C5E60}"/>
              </a:ext>
            </a:extLst>
          </p:cNvPr>
          <p:cNvSpPr txBox="1"/>
          <p:nvPr/>
        </p:nvSpPr>
        <p:spPr>
          <a:xfrm>
            <a:off x="130015" y="1400567"/>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国密算法</a:t>
            </a:r>
          </a:p>
        </p:txBody>
      </p:sp>
      <p:sp>
        <p:nvSpPr>
          <p:cNvPr id="15" name="文本框 14">
            <a:extLst>
              <a:ext uri="{FF2B5EF4-FFF2-40B4-BE49-F238E27FC236}">
                <a16:creationId xmlns:a16="http://schemas.microsoft.com/office/drawing/2014/main" id="{3C7F18C5-07D5-4949-8C8E-5C4D5E6B599F}"/>
              </a:ext>
            </a:extLst>
          </p:cNvPr>
          <p:cNvSpPr txBox="1"/>
          <p:nvPr/>
        </p:nvSpPr>
        <p:spPr>
          <a:xfrm>
            <a:off x="130015" y="2547841"/>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实现方案</a:t>
            </a:r>
          </a:p>
        </p:txBody>
      </p:sp>
      <p:sp>
        <p:nvSpPr>
          <p:cNvPr id="16" name="文本框 15">
            <a:extLst>
              <a:ext uri="{FF2B5EF4-FFF2-40B4-BE49-F238E27FC236}">
                <a16:creationId xmlns:a16="http://schemas.microsoft.com/office/drawing/2014/main" id="{F026084A-1CA4-4633-B299-B896100326A4}"/>
              </a:ext>
            </a:extLst>
          </p:cNvPr>
          <p:cNvSpPr txBox="1"/>
          <p:nvPr/>
        </p:nvSpPr>
        <p:spPr>
          <a:xfrm>
            <a:off x="130015" y="3725039"/>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阶段成果</a:t>
            </a:r>
          </a:p>
        </p:txBody>
      </p:sp>
      <p:sp>
        <p:nvSpPr>
          <p:cNvPr id="17" name="文本框 16">
            <a:extLst>
              <a:ext uri="{FF2B5EF4-FFF2-40B4-BE49-F238E27FC236}">
                <a16:creationId xmlns:a16="http://schemas.microsoft.com/office/drawing/2014/main" id="{0A9D9326-AF31-42B5-A05F-660D66CBB847}"/>
              </a:ext>
            </a:extLst>
          </p:cNvPr>
          <p:cNvSpPr txBox="1"/>
          <p:nvPr/>
        </p:nvSpPr>
        <p:spPr>
          <a:xfrm>
            <a:off x="130015" y="4872313"/>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实际应用</a:t>
            </a:r>
          </a:p>
        </p:txBody>
      </p:sp>
      <p:grpSp>
        <p:nvGrpSpPr>
          <p:cNvPr id="6" name="组合 5">
            <a:extLst>
              <a:ext uri="{FF2B5EF4-FFF2-40B4-BE49-F238E27FC236}">
                <a16:creationId xmlns:a16="http://schemas.microsoft.com/office/drawing/2014/main" id="{A9B03155-BAB2-4C14-A250-65F9CAB361C8}"/>
              </a:ext>
            </a:extLst>
          </p:cNvPr>
          <p:cNvGrpSpPr/>
          <p:nvPr/>
        </p:nvGrpSpPr>
        <p:grpSpPr>
          <a:xfrm>
            <a:off x="2147651" y="1958611"/>
            <a:ext cx="10045931" cy="2940777"/>
            <a:chOff x="2520860" y="1292460"/>
            <a:chExt cx="5112528" cy="1450740"/>
          </a:xfrm>
        </p:grpSpPr>
        <p:pic>
          <p:nvPicPr>
            <p:cNvPr id="3" name="图片 2">
              <a:extLst>
                <a:ext uri="{FF2B5EF4-FFF2-40B4-BE49-F238E27FC236}">
                  <a16:creationId xmlns:a16="http://schemas.microsoft.com/office/drawing/2014/main" id="{ABB0EA1F-2399-42C9-8F56-EE1F34501020}"/>
                </a:ext>
              </a:extLst>
            </p:cNvPr>
            <p:cNvPicPr>
              <a:picLocks noChangeAspect="1"/>
            </p:cNvPicPr>
            <p:nvPr/>
          </p:nvPicPr>
          <p:blipFill rotWithShape="1">
            <a:blip r:embed="rId3"/>
            <a:srcRect r="43111" b="75470"/>
            <a:stretch/>
          </p:blipFill>
          <p:spPr>
            <a:xfrm>
              <a:off x="2520862" y="1602331"/>
              <a:ext cx="5112526" cy="1140869"/>
            </a:xfrm>
            <a:prstGeom prst="rect">
              <a:avLst/>
            </a:prstGeom>
          </p:spPr>
        </p:pic>
        <p:pic>
          <p:nvPicPr>
            <p:cNvPr id="5" name="图片 4">
              <a:extLst>
                <a:ext uri="{FF2B5EF4-FFF2-40B4-BE49-F238E27FC236}">
                  <a16:creationId xmlns:a16="http://schemas.microsoft.com/office/drawing/2014/main" id="{C3C77727-ECFB-40B2-82DD-CF0D0A5DCFA6}"/>
                </a:ext>
              </a:extLst>
            </p:cNvPr>
            <p:cNvPicPr>
              <a:picLocks noChangeAspect="1"/>
            </p:cNvPicPr>
            <p:nvPr/>
          </p:nvPicPr>
          <p:blipFill rotWithShape="1">
            <a:blip r:embed="rId4"/>
            <a:srcRect t="24532" r="43111"/>
            <a:stretch/>
          </p:blipFill>
          <p:spPr>
            <a:xfrm>
              <a:off x="2520860" y="1292460"/>
              <a:ext cx="5112526" cy="311993"/>
            </a:xfrm>
            <a:prstGeom prst="rect">
              <a:avLst/>
            </a:prstGeom>
          </p:spPr>
        </p:pic>
      </p:grpSp>
      <p:sp>
        <p:nvSpPr>
          <p:cNvPr id="18" name="标题 1">
            <a:extLst>
              <a:ext uri="{FF2B5EF4-FFF2-40B4-BE49-F238E27FC236}">
                <a16:creationId xmlns:a16="http://schemas.microsoft.com/office/drawing/2014/main" id="{01C7E701-95F5-4FC0-8E55-99050639B4AF}"/>
              </a:ext>
            </a:extLst>
          </p:cNvPr>
          <p:cNvSpPr txBox="1">
            <a:spLocks/>
          </p:cNvSpPr>
          <p:nvPr/>
        </p:nvSpPr>
        <p:spPr>
          <a:xfrm>
            <a:off x="2743200" y="587324"/>
            <a:ext cx="10515600" cy="1325563"/>
          </a:xfrm>
          <a:prstGeom prst="rect">
            <a:avLst/>
          </a:prstGeom>
        </p:spPr>
        <p:txBody>
          <a:bodyPr/>
          <a:lstStyle>
            <a:lvl1pPr algn="l" defTabSz="914393" rtl="0" eaLnBrk="1" latinLnBrk="0" hangingPunct="1">
              <a:lnSpc>
                <a:spcPct val="90000"/>
              </a:lnSpc>
              <a:spcBef>
                <a:spcPct val="0"/>
              </a:spcBef>
              <a:buNone/>
              <a:defRPr sz="4401" kern="1200">
                <a:solidFill>
                  <a:schemeClr val="tx1"/>
                </a:solidFill>
                <a:latin typeface="+mj-lt"/>
                <a:ea typeface="+mj-ea"/>
                <a:cs typeface="+mj-cs"/>
              </a:defRPr>
            </a:lvl1pPr>
          </a:lstStyle>
          <a:p>
            <a:pPr defTabSz="914370"/>
            <a:r>
              <a:rPr lang="zh-CN" altLang="en-US" sz="3600" dirty="0">
                <a:solidFill>
                  <a:schemeClr val="bg1"/>
                </a:solidFill>
                <a:latin typeface="+mn-lt"/>
                <a:ea typeface="+mn-ea"/>
                <a:cs typeface="+mn-cs"/>
              </a:rPr>
              <a:t>实际操作演示</a:t>
            </a:r>
          </a:p>
        </p:txBody>
      </p:sp>
    </p:spTree>
    <p:extLst>
      <p:ext uri="{BB962C8B-B14F-4D97-AF65-F5344CB8AC3E}">
        <p14:creationId xmlns:p14="http://schemas.microsoft.com/office/powerpoint/2010/main" val="1895847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6D74736-8586-4134-9332-A9D233401546}"/>
              </a:ext>
            </a:extLst>
          </p:cNvPr>
          <p:cNvPicPr>
            <a:picLocks noChangeAspect="1"/>
          </p:cNvPicPr>
          <p:nvPr/>
        </p:nvPicPr>
        <p:blipFill rotWithShape="1">
          <a:blip r:embed="rId3"/>
          <a:srcRect r="42781"/>
          <a:stretch/>
        </p:blipFill>
        <p:spPr>
          <a:xfrm>
            <a:off x="4083485" y="185213"/>
            <a:ext cx="6976997" cy="6487573"/>
          </a:xfrm>
          <a:prstGeom prst="rect">
            <a:avLst/>
          </a:prstGeom>
        </p:spPr>
      </p:pic>
      <p:sp>
        <p:nvSpPr>
          <p:cNvPr id="4" name="任意形状 1">
            <a:extLst>
              <a:ext uri="{FF2B5EF4-FFF2-40B4-BE49-F238E27FC236}">
                <a16:creationId xmlns:a16="http://schemas.microsoft.com/office/drawing/2014/main" id="{EFA1AB47-67AA-4F28-A602-FB13CCE07440}"/>
              </a:ext>
            </a:extLst>
          </p:cNvPr>
          <p:cNvSpPr/>
          <p:nvPr/>
        </p:nvSpPr>
        <p:spPr>
          <a:xfrm>
            <a:off x="-710411" y="4751181"/>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5" name="任意形状 2">
            <a:extLst>
              <a:ext uri="{FF2B5EF4-FFF2-40B4-BE49-F238E27FC236}">
                <a16:creationId xmlns:a16="http://schemas.microsoft.com/office/drawing/2014/main" id="{623FFEB0-A0E8-494F-B9CB-10159B6F69B3}"/>
              </a:ext>
            </a:extLst>
          </p:cNvPr>
          <p:cNvSpPr/>
          <p:nvPr/>
        </p:nvSpPr>
        <p:spPr>
          <a:xfrm>
            <a:off x="-710407" y="1225039"/>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6" name="任意形状 3">
            <a:extLst>
              <a:ext uri="{FF2B5EF4-FFF2-40B4-BE49-F238E27FC236}">
                <a16:creationId xmlns:a16="http://schemas.microsoft.com/office/drawing/2014/main" id="{F6842824-B0AF-463B-8C1C-024D53AA76D5}"/>
              </a:ext>
            </a:extLst>
          </p:cNvPr>
          <p:cNvSpPr/>
          <p:nvPr/>
        </p:nvSpPr>
        <p:spPr>
          <a:xfrm>
            <a:off x="-710409" y="2404682"/>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7" name="任意形状 4">
            <a:extLst>
              <a:ext uri="{FF2B5EF4-FFF2-40B4-BE49-F238E27FC236}">
                <a16:creationId xmlns:a16="http://schemas.microsoft.com/office/drawing/2014/main" id="{976972F0-9108-4F94-9F0C-5A72D3903A24}"/>
              </a:ext>
            </a:extLst>
          </p:cNvPr>
          <p:cNvSpPr/>
          <p:nvPr/>
        </p:nvSpPr>
        <p:spPr>
          <a:xfrm>
            <a:off x="-710410" y="3692670"/>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8" name="文本框 7">
            <a:extLst>
              <a:ext uri="{FF2B5EF4-FFF2-40B4-BE49-F238E27FC236}">
                <a16:creationId xmlns:a16="http://schemas.microsoft.com/office/drawing/2014/main" id="{F1344149-E54F-46A2-B32D-B0356D139E09}"/>
              </a:ext>
            </a:extLst>
          </p:cNvPr>
          <p:cNvSpPr txBox="1"/>
          <p:nvPr/>
        </p:nvSpPr>
        <p:spPr>
          <a:xfrm>
            <a:off x="130015" y="1400567"/>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国密算法</a:t>
            </a:r>
          </a:p>
        </p:txBody>
      </p:sp>
      <p:sp>
        <p:nvSpPr>
          <p:cNvPr id="9" name="文本框 8">
            <a:extLst>
              <a:ext uri="{FF2B5EF4-FFF2-40B4-BE49-F238E27FC236}">
                <a16:creationId xmlns:a16="http://schemas.microsoft.com/office/drawing/2014/main" id="{E1AE16CC-DCB1-4CD7-A4D8-EB0C823391D7}"/>
              </a:ext>
            </a:extLst>
          </p:cNvPr>
          <p:cNvSpPr txBox="1"/>
          <p:nvPr/>
        </p:nvSpPr>
        <p:spPr>
          <a:xfrm>
            <a:off x="130015" y="2547841"/>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实现方案</a:t>
            </a:r>
          </a:p>
        </p:txBody>
      </p:sp>
      <p:sp>
        <p:nvSpPr>
          <p:cNvPr id="10" name="文本框 9">
            <a:extLst>
              <a:ext uri="{FF2B5EF4-FFF2-40B4-BE49-F238E27FC236}">
                <a16:creationId xmlns:a16="http://schemas.microsoft.com/office/drawing/2014/main" id="{DBDCBF87-C5FF-4F39-B2A6-ED485BE9DD1E}"/>
              </a:ext>
            </a:extLst>
          </p:cNvPr>
          <p:cNvSpPr txBox="1"/>
          <p:nvPr/>
        </p:nvSpPr>
        <p:spPr>
          <a:xfrm>
            <a:off x="130015" y="3725039"/>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阶段成果</a:t>
            </a:r>
          </a:p>
        </p:txBody>
      </p:sp>
      <p:sp>
        <p:nvSpPr>
          <p:cNvPr id="11" name="文本框 10">
            <a:extLst>
              <a:ext uri="{FF2B5EF4-FFF2-40B4-BE49-F238E27FC236}">
                <a16:creationId xmlns:a16="http://schemas.microsoft.com/office/drawing/2014/main" id="{C94C6D0D-E90A-48EC-8C04-FC8602E9006C}"/>
              </a:ext>
            </a:extLst>
          </p:cNvPr>
          <p:cNvSpPr txBox="1"/>
          <p:nvPr/>
        </p:nvSpPr>
        <p:spPr>
          <a:xfrm>
            <a:off x="130015" y="4872313"/>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实际应用</a:t>
            </a:r>
          </a:p>
        </p:txBody>
      </p:sp>
    </p:spTree>
    <p:extLst>
      <p:ext uri="{BB962C8B-B14F-4D97-AF65-F5344CB8AC3E}">
        <p14:creationId xmlns:p14="http://schemas.microsoft.com/office/powerpoint/2010/main" val="2016491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形状 4"/>
          <p:cNvSpPr/>
          <p:nvPr/>
        </p:nvSpPr>
        <p:spPr>
          <a:xfrm rot="2866791">
            <a:off x="-2949585" y="-215147"/>
            <a:ext cx="9425608" cy="3071899"/>
          </a:xfrm>
          <a:custGeom>
            <a:avLst/>
            <a:gdLst>
              <a:gd name="connsiteX0" fmla="*/ 0 w 3790658"/>
              <a:gd name="connsiteY0" fmla="*/ 0 h 1235413"/>
              <a:gd name="connsiteX1" fmla="*/ 2935084 w 3790658"/>
              <a:gd name="connsiteY1" fmla="*/ 0 h 1235413"/>
              <a:gd name="connsiteX2" fmla="*/ 3136042 w 3790658"/>
              <a:gd name="connsiteY2" fmla="*/ 0 h 1235413"/>
              <a:gd name="connsiteX3" fmla="*/ 3790658 w 3790658"/>
              <a:gd name="connsiteY3" fmla="*/ 0 h 1235413"/>
              <a:gd name="connsiteX4" fmla="*/ 3336999 w 3790658"/>
              <a:gd name="connsiteY4" fmla="*/ 617707 h 1235413"/>
              <a:gd name="connsiteX5" fmla="*/ 3790658 w 3790658"/>
              <a:gd name="connsiteY5" fmla="*/ 1235413 h 1235413"/>
              <a:gd name="connsiteX6" fmla="*/ 3136042 w 3790658"/>
              <a:gd name="connsiteY6" fmla="*/ 1235413 h 1235413"/>
              <a:gd name="connsiteX7" fmla="*/ 2935084 w 3790658"/>
              <a:gd name="connsiteY7" fmla="*/ 1235413 h 1235413"/>
              <a:gd name="connsiteX8" fmla="*/ 0 w 3790658"/>
              <a:gd name="connsiteY8" fmla="*/ 1235413 h 123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0658" h="1235413">
                <a:moveTo>
                  <a:pt x="0" y="0"/>
                </a:moveTo>
                <a:lnTo>
                  <a:pt x="2935084" y="0"/>
                </a:lnTo>
                <a:lnTo>
                  <a:pt x="3136042" y="0"/>
                </a:lnTo>
                <a:lnTo>
                  <a:pt x="3790658" y="0"/>
                </a:lnTo>
                <a:lnTo>
                  <a:pt x="3336999" y="617707"/>
                </a:lnTo>
                <a:lnTo>
                  <a:pt x="3790658" y="1235413"/>
                </a:lnTo>
                <a:lnTo>
                  <a:pt x="3136042" y="1235413"/>
                </a:lnTo>
                <a:lnTo>
                  <a:pt x="2935084" y="1235413"/>
                </a:lnTo>
                <a:lnTo>
                  <a:pt x="0" y="1235413"/>
                </a:ln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6" name="文本框 5"/>
          <p:cNvSpPr txBox="1"/>
          <p:nvPr/>
        </p:nvSpPr>
        <p:spPr>
          <a:xfrm>
            <a:off x="1047294" y="-246742"/>
            <a:ext cx="4015843" cy="4195892"/>
          </a:xfrm>
          <a:prstGeom prst="rect">
            <a:avLst/>
          </a:prstGeom>
          <a:noFill/>
          <a:effectLst>
            <a:outerShdw blurRad="50800" dist="38100" dir="2700000" algn="tl" rotWithShape="0">
              <a:prstClr val="black">
                <a:alpha val="40000"/>
              </a:prstClr>
            </a:outerShdw>
          </a:effectLst>
        </p:spPr>
        <p:txBody>
          <a:bodyPr wrap="none" rtlCol="0">
            <a:spAutoFit/>
          </a:bodyPr>
          <a:lstStyle/>
          <a:p>
            <a:r>
              <a:rPr kumimoji="1" lang="en-US" altLang="zh-CN" sz="26666" b="1" dirty="0">
                <a:solidFill>
                  <a:srgbClr val="FFFFFF"/>
                </a:solidFill>
              </a:rPr>
              <a:t>05</a:t>
            </a:r>
            <a:endParaRPr kumimoji="1" lang="zh-CN" altLang="en-US" sz="26666" b="1" dirty="0">
              <a:solidFill>
                <a:srgbClr val="FFFFFF"/>
              </a:solidFill>
            </a:endParaRPr>
          </a:p>
        </p:txBody>
      </p:sp>
      <p:sp>
        <p:nvSpPr>
          <p:cNvPr id="10" name="文本框 9">
            <a:extLst>
              <a:ext uri="{FF2B5EF4-FFF2-40B4-BE49-F238E27FC236}">
                <a16:creationId xmlns:a16="http://schemas.microsoft.com/office/drawing/2014/main" id="{3B31CF73-1C4A-41BB-9C3D-F5A850987C98}"/>
              </a:ext>
            </a:extLst>
          </p:cNvPr>
          <p:cNvSpPr txBox="1"/>
          <p:nvPr/>
        </p:nvSpPr>
        <p:spPr>
          <a:xfrm>
            <a:off x="6305550" y="1146074"/>
            <a:ext cx="4718050" cy="1352165"/>
          </a:xfrm>
          <a:prstGeom prst="rect">
            <a:avLst/>
          </a:prstGeom>
          <a:noFill/>
        </p:spPr>
        <p:txBody>
          <a:bodyPr wrap="square" rtlCol="0">
            <a:spAutoFit/>
          </a:bodyPr>
          <a:lstStyle/>
          <a:p>
            <a:pPr algn="dist">
              <a:lnSpc>
                <a:spcPct val="110000"/>
              </a:lnSpc>
            </a:pPr>
            <a:r>
              <a:rPr kumimoji="1" lang="zh-CN" altLang="en-US" sz="8000" b="1" dirty="0">
                <a:solidFill>
                  <a:srgbClr val="FFFFFF"/>
                </a:solidFill>
                <a:latin typeface="Microsoft YaHei" charset="0"/>
                <a:ea typeface="Microsoft YaHei" charset="0"/>
                <a:cs typeface="Microsoft YaHei" charset="0"/>
              </a:rPr>
              <a:t>下一目标</a:t>
            </a:r>
          </a:p>
        </p:txBody>
      </p:sp>
      <p:sp>
        <p:nvSpPr>
          <p:cNvPr id="11" name="矩形 10">
            <a:extLst>
              <a:ext uri="{FF2B5EF4-FFF2-40B4-BE49-F238E27FC236}">
                <a16:creationId xmlns:a16="http://schemas.microsoft.com/office/drawing/2014/main" id="{47673B43-74DD-43A5-A541-8076B5AB41B1}"/>
              </a:ext>
            </a:extLst>
          </p:cNvPr>
          <p:cNvSpPr/>
          <p:nvPr/>
        </p:nvSpPr>
        <p:spPr>
          <a:xfrm rot="1735937">
            <a:off x="8757569" y="-257227"/>
            <a:ext cx="4532062" cy="9520399"/>
          </a:xfrm>
          <a:prstGeom prst="rect">
            <a:avLst/>
          </a:prstGeom>
          <a:solidFill>
            <a:schemeClr val="bg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p>
        </p:txBody>
      </p:sp>
      <p:sp>
        <p:nvSpPr>
          <p:cNvPr id="2" name="矩形 1">
            <a:extLst>
              <a:ext uri="{FF2B5EF4-FFF2-40B4-BE49-F238E27FC236}">
                <a16:creationId xmlns:a16="http://schemas.microsoft.com/office/drawing/2014/main" id="{1F979019-86BD-4E45-B252-69436FEB957F}"/>
              </a:ext>
            </a:extLst>
          </p:cNvPr>
          <p:cNvSpPr/>
          <p:nvPr/>
        </p:nvSpPr>
        <p:spPr>
          <a:xfrm>
            <a:off x="6125979" y="2674187"/>
            <a:ext cx="5516291" cy="927626"/>
          </a:xfrm>
          <a:prstGeom prst="rect">
            <a:avLst/>
          </a:prstGeom>
        </p:spPr>
        <p:txBody>
          <a:bodyPr wrap="square">
            <a:spAutoFit/>
          </a:bodyPr>
          <a:lstStyle/>
          <a:p>
            <a:pPr algn="r">
              <a:lnSpc>
                <a:spcPts val="3400"/>
              </a:lnSpc>
            </a:pPr>
            <a:r>
              <a:rPr lang="zh-CN" altLang="en-US" sz="2400" dirty="0">
                <a:solidFill>
                  <a:schemeClr val="bg1"/>
                </a:solidFill>
              </a:rPr>
              <a:t>下一阶段，我们则准备着手实现如下的一些工作内容：</a:t>
            </a:r>
          </a:p>
        </p:txBody>
      </p:sp>
      <p:sp>
        <p:nvSpPr>
          <p:cNvPr id="3" name="矩形 2">
            <a:extLst>
              <a:ext uri="{FF2B5EF4-FFF2-40B4-BE49-F238E27FC236}">
                <a16:creationId xmlns:a16="http://schemas.microsoft.com/office/drawing/2014/main" id="{5B7427A7-2E48-4DE7-8C24-DAD211D97B94}"/>
              </a:ext>
            </a:extLst>
          </p:cNvPr>
          <p:cNvSpPr/>
          <p:nvPr/>
        </p:nvSpPr>
        <p:spPr>
          <a:xfrm>
            <a:off x="6067610" y="4041146"/>
            <a:ext cx="5584808" cy="923651"/>
          </a:xfrm>
          <a:prstGeom prst="rect">
            <a:avLst/>
          </a:prstGeom>
        </p:spPr>
        <p:txBody>
          <a:bodyPr wrap="square">
            <a:spAutoFit/>
          </a:bodyPr>
          <a:lstStyle/>
          <a:p>
            <a:pPr algn="r">
              <a:lnSpc>
                <a:spcPts val="3400"/>
              </a:lnSpc>
            </a:pPr>
            <a:r>
              <a:rPr lang="zh-CN" altLang="en-US" sz="2400" dirty="0">
                <a:solidFill>
                  <a:schemeClr val="bg1"/>
                </a:solidFill>
              </a:rPr>
              <a:t>In the next stage, we are ready to work on the following tasks</a:t>
            </a:r>
            <a:r>
              <a:rPr lang="en-US" altLang="zh-CN" sz="2400" dirty="0">
                <a:solidFill>
                  <a:schemeClr val="bg1"/>
                </a:solidFill>
              </a:rPr>
              <a:t>.</a:t>
            </a:r>
            <a:endParaRPr lang="zh-CN" altLang="en-US" sz="2400" dirty="0">
              <a:solidFill>
                <a:schemeClr val="bg1"/>
              </a:solidFill>
            </a:endParaRPr>
          </a:p>
        </p:txBody>
      </p:sp>
    </p:spTree>
    <p:extLst>
      <p:ext uri="{BB962C8B-B14F-4D97-AF65-F5344CB8AC3E}">
        <p14:creationId xmlns:p14="http://schemas.microsoft.com/office/powerpoint/2010/main" val="18222978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298A513B-6E10-4EA6-B94C-F74974721C9B}"/>
              </a:ext>
            </a:extLst>
          </p:cNvPr>
          <p:cNvSpPr/>
          <p:nvPr/>
        </p:nvSpPr>
        <p:spPr>
          <a:xfrm>
            <a:off x="2743200" y="1429014"/>
            <a:ext cx="8782050" cy="5262979"/>
          </a:xfrm>
          <a:prstGeom prst="rect">
            <a:avLst/>
          </a:prstGeom>
        </p:spPr>
        <p:txBody>
          <a:bodyPr wrap="square">
            <a:spAutoFit/>
          </a:bodyPr>
          <a:lstStyle/>
          <a:p>
            <a:pPr>
              <a:lnSpc>
                <a:spcPct val="100000"/>
              </a:lnSpc>
              <a:buFont typeface="Wingdings" panose="05000000000000000000" pitchFamily="2" charset="2"/>
              <a:buChar char="n"/>
            </a:pPr>
            <a:r>
              <a:rPr lang="en-US" altLang="zh-CN" sz="2800" b="1" dirty="0">
                <a:solidFill>
                  <a:schemeClr val="bg1"/>
                </a:solidFill>
              </a:rPr>
              <a:t>SM2/3</a:t>
            </a:r>
          </a:p>
          <a:p>
            <a:pPr lvl="1">
              <a:buFont typeface="Wingdings" panose="05000000000000000000" pitchFamily="2" charset="2"/>
              <a:buChar char="n"/>
            </a:pPr>
            <a:r>
              <a:rPr lang="zh-CN" altLang="en-US" sz="2800" b="1" dirty="0">
                <a:solidFill>
                  <a:schemeClr val="bg1"/>
                </a:solidFill>
              </a:rPr>
              <a:t>尝试继续使用相同的加速方案来实现</a:t>
            </a:r>
            <a:r>
              <a:rPr lang="en-US" altLang="zh-CN" sz="2800" b="1" dirty="0">
                <a:solidFill>
                  <a:schemeClr val="bg1"/>
                </a:solidFill>
              </a:rPr>
              <a:t>SM2</a:t>
            </a:r>
            <a:r>
              <a:rPr lang="zh-CN" altLang="en-US" sz="2800" b="1" dirty="0">
                <a:solidFill>
                  <a:schemeClr val="bg1"/>
                </a:solidFill>
              </a:rPr>
              <a:t>、</a:t>
            </a:r>
            <a:r>
              <a:rPr lang="en-US" altLang="zh-CN" sz="2800" b="1" dirty="0">
                <a:solidFill>
                  <a:schemeClr val="bg1"/>
                </a:solidFill>
              </a:rPr>
              <a:t>SM3</a:t>
            </a:r>
            <a:r>
              <a:rPr lang="zh-CN" altLang="en-US" sz="2800" b="1" dirty="0">
                <a:solidFill>
                  <a:schemeClr val="bg1"/>
                </a:solidFill>
              </a:rPr>
              <a:t>算法的加速，并在实现过程中尝试使用新的加速方法。</a:t>
            </a:r>
          </a:p>
          <a:p>
            <a:pPr lvl="1">
              <a:buFont typeface="Wingdings" panose="05000000000000000000" pitchFamily="2" charset="2"/>
              <a:buChar char="n"/>
            </a:pPr>
            <a:endParaRPr lang="en-US" altLang="zh-CN" sz="2800" b="1" dirty="0">
              <a:solidFill>
                <a:schemeClr val="bg1"/>
              </a:solidFill>
            </a:endParaRPr>
          </a:p>
          <a:p>
            <a:pPr>
              <a:lnSpc>
                <a:spcPct val="100000"/>
              </a:lnSpc>
              <a:buFont typeface="Wingdings" panose="05000000000000000000" pitchFamily="2" charset="2"/>
              <a:buChar char="n"/>
            </a:pPr>
            <a:r>
              <a:rPr lang="zh-CN" altLang="en-US" sz="2800" b="1" dirty="0">
                <a:solidFill>
                  <a:schemeClr val="bg1"/>
                </a:solidFill>
              </a:rPr>
              <a:t>算法封装</a:t>
            </a:r>
            <a:endParaRPr lang="en-US" altLang="zh-CN" sz="2800" b="1" dirty="0">
              <a:solidFill>
                <a:schemeClr val="bg1"/>
              </a:solidFill>
            </a:endParaRPr>
          </a:p>
          <a:p>
            <a:pPr lvl="1">
              <a:buFont typeface="Wingdings" panose="05000000000000000000" pitchFamily="2" charset="2"/>
              <a:buChar char="n"/>
            </a:pPr>
            <a:r>
              <a:rPr lang="zh-CN" altLang="en-US" sz="2800" b="1" dirty="0">
                <a:solidFill>
                  <a:schemeClr val="bg1"/>
                </a:solidFill>
              </a:rPr>
              <a:t>提供类似</a:t>
            </a:r>
            <a:r>
              <a:rPr lang="en-US" altLang="zh-CN" sz="2800" b="1" dirty="0" err="1">
                <a:solidFill>
                  <a:schemeClr val="bg1"/>
                </a:solidFill>
              </a:rPr>
              <a:t>openssl</a:t>
            </a:r>
            <a:r>
              <a:rPr lang="zh-CN" altLang="en-US" sz="2800" b="1" dirty="0">
                <a:solidFill>
                  <a:schemeClr val="bg1"/>
                </a:solidFill>
              </a:rPr>
              <a:t>等密码学库的语言封装，如</a:t>
            </a:r>
            <a:r>
              <a:rPr lang="en-US" altLang="zh-CN" sz="2800" b="1" dirty="0">
                <a:solidFill>
                  <a:schemeClr val="bg1"/>
                </a:solidFill>
              </a:rPr>
              <a:t>c</a:t>
            </a:r>
            <a:r>
              <a:rPr lang="zh-CN" altLang="en-US" sz="2800" b="1" dirty="0">
                <a:solidFill>
                  <a:schemeClr val="bg1"/>
                </a:solidFill>
              </a:rPr>
              <a:t>、</a:t>
            </a:r>
            <a:r>
              <a:rPr lang="en-US" altLang="zh-CN" sz="2800" b="1" dirty="0">
                <a:solidFill>
                  <a:schemeClr val="bg1"/>
                </a:solidFill>
              </a:rPr>
              <a:t>python</a:t>
            </a:r>
            <a:r>
              <a:rPr lang="zh-CN" altLang="en-US" sz="2800" b="1" dirty="0">
                <a:solidFill>
                  <a:schemeClr val="bg1"/>
                </a:solidFill>
              </a:rPr>
              <a:t>、</a:t>
            </a:r>
            <a:r>
              <a:rPr lang="en-US" altLang="zh-CN" sz="2800" b="1" dirty="0">
                <a:solidFill>
                  <a:schemeClr val="bg1"/>
                </a:solidFill>
              </a:rPr>
              <a:t>java</a:t>
            </a:r>
            <a:r>
              <a:rPr lang="zh-CN" altLang="en-US" sz="2800" b="1" dirty="0">
                <a:solidFill>
                  <a:schemeClr val="bg1"/>
                </a:solidFill>
              </a:rPr>
              <a:t>等</a:t>
            </a:r>
            <a:endParaRPr lang="en-US" altLang="zh-CN" sz="2800" b="1" dirty="0">
              <a:solidFill>
                <a:schemeClr val="bg1"/>
              </a:solidFill>
            </a:endParaRPr>
          </a:p>
          <a:p>
            <a:pPr lvl="1">
              <a:buFont typeface="Wingdings" panose="05000000000000000000" pitchFamily="2" charset="2"/>
              <a:buChar char="n"/>
            </a:pPr>
            <a:endParaRPr lang="en-US" altLang="zh-CN" sz="2800" b="1" dirty="0">
              <a:solidFill>
                <a:schemeClr val="bg1"/>
              </a:solidFill>
            </a:endParaRPr>
          </a:p>
          <a:p>
            <a:pPr>
              <a:lnSpc>
                <a:spcPct val="100000"/>
              </a:lnSpc>
              <a:buFont typeface="Wingdings" panose="05000000000000000000" pitchFamily="2" charset="2"/>
              <a:buChar char="n"/>
            </a:pPr>
            <a:r>
              <a:rPr lang="zh-CN" altLang="en-US" sz="2800" b="1" dirty="0">
                <a:solidFill>
                  <a:schemeClr val="bg1"/>
                </a:solidFill>
              </a:rPr>
              <a:t>改进测试标准</a:t>
            </a:r>
            <a:endParaRPr lang="en-US" altLang="zh-CN" sz="2800" b="1" dirty="0">
              <a:solidFill>
                <a:schemeClr val="bg1"/>
              </a:solidFill>
            </a:endParaRPr>
          </a:p>
          <a:p>
            <a:pPr lvl="1">
              <a:buFont typeface="Wingdings" panose="05000000000000000000" pitchFamily="2" charset="2"/>
              <a:buChar char="n"/>
            </a:pPr>
            <a:r>
              <a:rPr lang="zh-CN" altLang="en-US" sz="2800" b="1" dirty="0">
                <a:solidFill>
                  <a:schemeClr val="bg1"/>
                </a:solidFill>
              </a:rPr>
              <a:t>提供更为科学合理的测试结果，也更好的服务于国密算法的实际推广与应用</a:t>
            </a:r>
          </a:p>
        </p:txBody>
      </p:sp>
      <p:sp>
        <p:nvSpPr>
          <p:cNvPr id="11" name="标题 1">
            <a:extLst>
              <a:ext uri="{FF2B5EF4-FFF2-40B4-BE49-F238E27FC236}">
                <a16:creationId xmlns:a16="http://schemas.microsoft.com/office/drawing/2014/main" id="{5AB965CE-DEA9-47C8-B01C-E4CFC3791D09}"/>
              </a:ext>
            </a:extLst>
          </p:cNvPr>
          <p:cNvSpPr txBox="1">
            <a:spLocks/>
          </p:cNvSpPr>
          <p:nvPr/>
        </p:nvSpPr>
        <p:spPr>
          <a:xfrm>
            <a:off x="2743200" y="587324"/>
            <a:ext cx="10515600" cy="1325563"/>
          </a:xfrm>
          <a:prstGeom prst="rect">
            <a:avLst/>
          </a:prstGeom>
        </p:spPr>
        <p:txBody>
          <a:bodyPr/>
          <a:lstStyle>
            <a:lvl1pPr algn="l" defTabSz="914393" rtl="0" eaLnBrk="1" latinLnBrk="0" hangingPunct="1">
              <a:lnSpc>
                <a:spcPct val="90000"/>
              </a:lnSpc>
              <a:spcBef>
                <a:spcPct val="0"/>
              </a:spcBef>
              <a:buNone/>
              <a:defRPr sz="4401" kern="1200">
                <a:solidFill>
                  <a:schemeClr val="tx1"/>
                </a:solidFill>
                <a:latin typeface="+mj-lt"/>
                <a:ea typeface="+mj-ea"/>
                <a:cs typeface="+mj-cs"/>
              </a:defRPr>
            </a:lvl1pPr>
          </a:lstStyle>
          <a:p>
            <a:pPr defTabSz="914370"/>
            <a:r>
              <a:rPr lang="zh-CN" altLang="en-US" sz="3600" dirty="0">
                <a:solidFill>
                  <a:schemeClr val="bg1"/>
                </a:solidFill>
                <a:latin typeface="+mn-lt"/>
                <a:ea typeface="+mn-ea"/>
                <a:cs typeface="+mn-cs"/>
              </a:rPr>
              <a:t>下一阶段目标</a:t>
            </a:r>
          </a:p>
        </p:txBody>
      </p:sp>
      <p:sp>
        <p:nvSpPr>
          <p:cNvPr id="12" name="任意形状 1">
            <a:extLst>
              <a:ext uri="{FF2B5EF4-FFF2-40B4-BE49-F238E27FC236}">
                <a16:creationId xmlns:a16="http://schemas.microsoft.com/office/drawing/2014/main" id="{F1DBB8D8-15D8-4BA7-A8CC-4881FD22B1FF}"/>
              </a:ext>
            </a:extLst>
          </p:cNvPr>
          <p:cNvSpPr/>
          <p:nvPr/>
        </p:nvSpPr>
        <p:spPr>
          <a:xfrm>
            <a:off x="-710411" y="4751181"/>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13" name="任意形状 2">
            <a:extLst>
              <a:ext uri="{FF2B5EF4-FFF2-40B4-BE49-F238E27FC236}">
                <a16:creationId xmlns:a16="http://schemas.microsoft.com/office/drawing/2014/main" id="{779F8D78-76F0-49E7-9722-89764DB571CF}"/>
              </a:ext>
            </a:extLst>
          </p:cNvPr>
          <p:cNvSpPr/>
          <p:nvPr/>
        </p:nvSpPr>
        <p:spPr>
          <a:xfrm>
            <a:off x="-710407" y="1225039"/>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14" name="任意形状 3">
            <a:extLst>
              <a:ext uri="{FF2B5EF4-FFF2-40B4-BE49-F238E27FC236}">
                <a16:creationId xmlns:a16="http://schemas.microsoft.com/office/drawing/2014/main" id="{E496B1D8-1612-4FF2-A371-6AC9BE7CB433}"/>
              </a:ext>
            </a:extLst>
          </p:cNvPr>
          <p:cNvSpPr/>
          <p:nvPr/>
        </p:nvSpPr>
        <p:spPr>
          <a:xfrm>
            <a:off x="-710409" y="2404682"/>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15" name="任意形状 4">
            <a:extLst>
              <a:ext uri="{FF2B5EF4-FFF2-40B4-BE49-F238E27FC236}">
                <a16:creationId xmlns:a16="http://schemas.microsoft.com/office/drawing/2014/main" id="{95BD626C-B3C9-4FE6-B514-D4BB041BA8A4}"/>
              </a:ext>
            </a:extLst>
          </p:cNvPr>
          <p:cNvSpPr/>
          <p:nvPr/>
        </p:nvSpPr>
        <p:spPr>
          <a:xfrm>
            <a:off x="-710410" y="3692670"/>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16" name="文本框 15">
            <a:extLst>
              <a:ext uri="{FF2B5EF4-FFF2-40B4-BE49-F238E27FC236}">
                <a16:creationId xmlns:a16="http://schemas.microsoft.com/office/drawing/2014/main" id="{B03B7793-0784-49C8-BC64-819A64E83E91}"/>
              </a:ext>
            </a:extLst>
          </p:cNvPr>
          <p:cNvSpPr txBox="1"/>
          <p:nvPr/>
        </p:nvSpPr>
        <p:spPr>
          <a:xfrm>
            <a:off x="130015" y="1400567"/>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国密算法</a:t>
            </a:r>
          </a:p>
        </p:txBody>
      </p:sp>
      <p:sp>
        <p:nvSpPr>
          <p:cNvPr id="17" name="文本框 16">
            <a:extLst>
              <a:ext uri="{FF2B5EF4-FFF2-40B4-BE49-F238E27FC236}">
                <a16:creationId xmlns:a16="http://schemas.microsoft.com/office/drawing/2014/main" id="{0D9C405B-B15F-460B-9636-548086ACB1CD}"/>
              </a:ext>
            </a:extLst>
          </p:cNvPr>
          <p:cNvSpPr txBox="1"/>
          <p:nvPr/>
        </p:nvSpPr>
        <p:spPr>
          <a:xfrm>
            <a:off x="130015" y="2547841"/>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实现方案</a:t>
            </a:r>
          </a:p>
        </p:txBody>
      </p:sp>
      <p:sp>
        <p:nvSpPr>
          <p:cNvPr id="18" name="文本框 17">
            <a:extLst>
              <a:ext uri="{FF2B5EF4-FFF2-40B4-BE49-F238E27FC236}">
                <a16:creationId xmlns:a16="http://schemas.microsoft.com/office/drawing/2014/main" id="{0E601242-41A8-4F5B-B793-1AF4F921DEEE}"/>
              </a:ext>
            </a:extLst>
          </p:cNvPr>
          <p:cNvSpPr txBox="1"/>
          <p:nvPr/>
        </p:nvSpPr>
        <p:spPr>
          <a:xfrm>
            <a:off x="130015" y="3725039"/>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阶段成果</a:t>
            </a:r>
          </a:p>
        </p:txBody>
      </p:sp>
      <p:sp>
        <p:nvSpPr>
          <p:cNvPr id="19" name="文本框 18">
            <a:extLst>
              <a:ext uri="{FF2B5EF4-FFF2-40B4-BE49-F238E27FC236}">
                <a16:creationId xmlns:a16="http://schemas.microsoft.com/office/drawing/2014/main" id="{F47A1B7E-121A-4873-971A-52B08DD9A6D4}"/>
              </a:ext>
            </a:extLst>
          </p:cNvPr>
          <p:cNvSpPr txBox="1"/>
          <p:nvPr/>
        </p:nvSpPr>
        <p:spPr>
          <a:xfrm>
            <a:off x="130015" y="4872313"/>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下一目标</a:t>
            </a:r>
          </a:p>
        </p:txBody>
      </p:sp>
    </p:spTree>
    <p:extLst>
      <p:ext uri="{BB962C8B-B14F-4D97-AF65-F5344CB8AC3E}">
        <p14:creationId xmlns:p14="http://schemas.microsoft.com/office/powerpoint/2010/main" val="3447230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fade">
                                      <p:cBhvr>
                                        <p:cTn id="18" dur="500"/>
                                        <p:tgtEl>
                                          <p:spTgt spid="6">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animEffect transition="in" filter="fade">
                                      <p:cBhvr>
                                        <p:cTn id="23" dur="500"/>
                                        <p:tgtEl>
                                          <p:spTgt spid="6">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xEl>
                                              <p:pRg st="7" end="7"/>
                                            </p:txEl>
                                          </p:spTgt>
                                        </p:tgtEl>
                                        <p:attrNameLst>
                                          <p:attrName>style.visibility</p:attrName>
                                        </p:attrNameLst>
                                      </p:cBhvr>
                                      <p:to>
                                        <p:strVal val="visible"/>
                                      </p:to>
                                    </p:set>
                                    <p:animEffect transition="in" filter="fade">
                                      <p:cBhvr>
                                        <p:cTn id="26"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15891969" flipH="1">
            <a:off x="2751502" y="3088764"/>
            <a:ext cx="694278" cy="3233520"/>
          </a:xfrm>
          <a:prstGeom prst="rtTriangle">
            <a:avLst/>
          </a:prstGeom>
          <a:solidFill>
            <a:schemeClr val="accent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p>
        </p:txBody>
      </p:sp>
      <p:grpSp>
        <p:nvGrpSpPr>
          <p:cNvPr id="13" name="组 12"/>
          <p:cNvGrpSpPr/>
          <p:nvPr/>
        </p:nvGrpSpPr>
        <p:grpSpPr>
          <a:xfrm>
            <a:off x="2471539" y="465410"/>
            <a:ext cx="5710423" cy="5710423"/>
            <a:chOff x="1339663" y="773596"/>
            <a:chExt cx="4282818" cy="4282818"/>
          </a:xfrm>
        </p:grpSpPr>
        <p:sp>
          <p:nvSpPr>
            <p:cNvPr id="12" name="椭圆 11"/>
            <p:cNvSpPr/>
            <p:nvPr/>
          </p:nvSpPr>
          <p:spPr>
            <a:xfrm>
              <a:off x="1381966" y="814819"/>
              <a:ext cx="4203344" cy="4203344"/>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3" name="Freeform 13"/>
            <p:cNvSpPr>
              <a:spLocks noEditPoints="1"/>
            </p:cNvSpPr>
            <p:nvPr/>
          </p:nvSpPr>
          <p:spPr bwMode="auto">
            <a:xfrm>
              <a:off x="1339663" y="773596"/>
              <a:ext cx="4282818" cy="4282818"/>
            </a:xfrm>
            <a:custGeom>
              <a:avLst/>
              <a:gdLst/>
              <a:ahLst/>
              <a:cxnLst>
                <a:cxn ang="0">
                  <a:pos x="226" y="180"/>
                </a:cxn>
                <a:cxn ang="0">
                  <a:pos x="0" y="690"/>
                </a:cxn>
                <a:cxn ang="0">
                  <a:pos x="202" y="1180"/>
                </a:cxn>
                <a:cxn ang="0">
                  <a:pos x="690" y="1382"/>
                </a:cxn>
                <a:cxn ang="0">
                  <a:pos x="1202" y="1156"/>
                </a:cxn>
                <a:cxn ang="0">
                  <a:pos x="1380" y="654"/>
                </a:cxn>
                <a:cxn ang="0">
                  <a:pos x="1130" y="158"/>
                </a:cxn>
                <a:cxn ang="0">
                  <a:pos x="1346" y="684"/>
                </a:cxn>
                <a:cxn ang="0">
                  <a:pos x="1152" y="232"/>
                </a:cxn>
                <a:cxn ang="0">
                  <a:pos x="308" y="168"/>
                </a:cxn>
                <a:cxn ang="0">
                  <a:pos x="102" y="648"/>
                </a:cxn>
                <a:cxn ang="0">
                  <a:pos x="186" y="718"/>
                </a:cxn>
                <a:cxn ang="0">
                  <a:pos x="320" y="946"/>
                </a:cxn>
                <a:cxn ang="0">
                  <a:pos x="350" y="1250"/>
                </a:cxn>
                <a:cxn ang="0">
                  <a:pos x="1278" y="980"/>
                </a:cxn>
                <a:cxn ang="0">
                  <a:pos x="1098" y="1202"/>
                </a:cxn>
                <a:cxn ang="0">
                  <a:pos x="532" y="1326"/>
                </a:cxn>
                <a:cxn ang="0">
                  <a:pos x="496" y="1176"/>
                </a:cxn>
                <a:cxn ang="0">
                  <a:pos x="628" y="1002"/>
                </a:cxn>
                <a:cxn ang="0">
                  <a:pos x="472" y="792"/>
                </a:cxn>
                <a:cxn ang="0">
                  <a:pos x="324" y="778"/>
                </a:cxn>
                <a:cxn ang="0">
                  <a:pos x="264" y="700"/>
                </a:cxn>
                <a:cxn ang="0">
                  <a:pos x="204" y="674"/>
                </a:cxn>
                <a:cxn ang="0">
                  <a:pos x="304" y="618"/>
                </a:cxn>
                <a:cxn ang="0">
                  <a:pos x="358" y="554"/>
                </a:cxn>
                <a:cxn ang="0">
                  <a:pos x="466" y="428"/>
                </a:cxn>
                <a:cxn ang="0">
                  <a:pos x="520" y="380"/>
                </a:cxn>
                <a:cxn ang="0">
                  <a:pos x="542" y="428"/>
                </a:cxn>
                <a:cxn ang="0">
                  <a:pos x="472" y="296"/>
                </a:cxn>
                <a:cxn ang="0">
                  <a:pos x="400" y="250"/>
                </a:cxn>
                <a:cxn ang="0">
                  <a:pos x="346" y="332"/>
                </a:cxn>
                <a:cxn ang="0">
                  <a:pos x="344" y="238"/>
                </a:cxn>
                <a:cxn ang="0">
                  <a:pos x="390" y="244"/>
                </a:cxn>
                <a:cxn ang="0">
                  <a:pos x="428" y="168"/>
                </a:cxn>
                <a:cxn ang="0">
                  <a:pos x="438" y="242"/>
                </a:cxn>
                <a:cxn ang="0">
                  <a:pos x="478" y="220"/>
                </a:cxn>
                <a:cxn ang="0">
                  <a:pos x="472" y="150"/>
                </a:cxn>
                <a:cxn ang="0">
                  <a:pos x="428" y="118"/>
                </a:cxn>
                <a:cxn ang="0">
                  <a:pos x="370" y="170"/>
                </a:cxn>
                <a:cxn ang="0">
                  <a:pos x="322" y="150"/>
                </a:cxn>
                <a:cxn ang="0">
                  <a:pos x="570" y="118"/>
                </a:cxn>
                <a:cxn ang="0">
                  <a:pos x="578" y="186"/>
                </a:cxn>
                <a:cxn ang="0">
                  <a:pos x="672" y="224"/>
                </a:cxn>
                <a:cxn ang="0">
                  <a:pos x="802" y="98"/>
                </a:cxn>
                <a:cxn ang="0">
                  <a:pos x="862" y="58"/>
                </a:cxn>
                <a:cxn ang="0">
                  <a:pos x="996" y="252"/>
                </a:cxn>
                <a:cxn ang="0">
                  <a:pos x="1022" y="336"/>
                </a:cxn>
                <a:cxn ang="0">
                  <a:pos x="944" y="398"/>
                </a:cxn>
                <a:cxn ang="0">
                  <a:pos x="918" y="466"/>
                </a:cxn>
                <a:cxn ang="0">
                  <a:pos x="862" y="516"/>
                </a:cxn>
                <a:cxn ang="0">
                  <a:pos x="994" y="466"/>
                </a:cxn>
                <a:cxn ang="0">
                  <a:pos x="1044" y="524"/>
                </a:cxn>
                <a:cxn ang="0">
                  <a:pos x="1090" y="534"/>
                </a:cxn>
                <a:cxn ang="0">
                  <a:pos x="1128" y="532"/>
                </a:cxn>
                <a:cxn ang="0">
                  <a:pos x="1172" y="592"/>
                </a:cxn>
                <a:cxn ang="0">
                  <a:pos x="1076" y="598"/>
                </a:cxn>
                <a:cxn ang="0">
                  <a:pos x="866" y="574"/>
                </a:cxn>
                <a:cxn ang="0">
                  <a:pos x="814" y="778"/>
                </a:cxn>
                <a:cxn ang="0">
                  <a:pos x="998" y="840"/>
                </a:cxn>
                <a:cxn ang="0">
                  <a:pos x="1026" y="1056"/>
                </a:cxn>
                <a:cxn ang="0">
                  <a:pos x="1210" y="1016"/>
                </a:cxn>
                <a:cxn ang="0">
                  <a:pos x="1278" y="776"/>
                </a:cxn>
                <a:cxn ang="0">
                  <a:pos x="1342" y="768"/>
                </a:cxn>
              </a:cxnLst>
              <a:rect l="0" t="0" r="r" b="b"/>
              <a:pathLst>
                <a:path w="1382" h="1382">
                  <a:moveTo>
                    <a:pt x="690" y="0"/>
                  </a:moveTo>
                  <a:lnTo>
                    <a:pt x="690" y="0"/>
                  </a:lnTo>
                  <a:lnTo>
                    <a:pt x="656" y="0"/>
                  </a:lnTo>
                  <a:lnTo>
                    <a:pt x="620" y="4"/>
                  </a:lnTo>
                  <a:lnTo>
                    <a:pt x="586" y="8"/>
                  </a:lnTo>
                  <a:lnTo>
                    <a:pt x="552" y="14"/>
                  </a:lnTo>
                  <a:lnTo>
                    <a:pt x="518" y="22"/>
                  </a:lnTo>
                  <a:lnTo>
                    <a:pt x="486" y="30"/>
                  </a:lnTo>
                  <a:lnTo>
                    <a:pt x="454" y="42"/>
                  </a:lnTo>
                  <a:lnTo>
                    <a:pt x="422" y="54"/>
                  </a:lnTo>
                  <a:lnTo>
                    <a:pt x="392" y="68"/>
                  </a:lnTo>
                  <a:lnTo>
                    <a:pt x="362" y="84"/>
                  </a:lnTo>
                  <a:lnTo>
                    <a:pt x="332" y="100"/>
                  </a:lnTo>
                  <a:lnTo>
                    <a:pt x="304" y="118"/>
                  </a:lnTo>
                  <a:lnTo>
                    <a:pt x="278" y="136"/>
                  </a:lnTo>
                  <a:lnTo>
                    <a:pt x="252" y="158"/>
                  </a:lnTo>
                  <a:lnTo>
                    <a:pt x="226" y="180"/>
                  </a:lnTo>
                  <a:lnTo>
                    <a:pt x="202" y="202"/>
                  </a:lnTo>
                  <a:lnTo>
                    <a:pt x="180" y="226"/>
                  </a:lnTo>
                  <a:lnTo>
                    <a:pt x="158" y="252"/>
                  </a:lnTo>
                  <a:lnTo>
                    <a:pt x="138" y="278"/>
                  </a:lnTo>
                  <a:lnTo>
                    <a:pt x="118" y="304"/>
                  </a:lnTo>
                  <a:lnTo>
                    <a:pt x="100" y="332"/>
                  </a:lnTo>
                  <a:lnTo>
                    <a:pt x="84" y="362"/>
                  </a:lnTo>
                  <a:lnTo>
                    <a:pt x="68" y="390"/>
                  </a:lnTo>
                  <a:lnTo>
                    <a:pt x="54" y="422"/>
                  </a:lnTo>
                  <a:lnTo>
                    <a:pt x="42" y="452"/>
                  </a:lnTo>
                  <a:lnTo>
                    <a:pt x="32" y="486"/>
                  </a:lnTo>
                  <a:lnTo>
                    <a:pt x="22" y="518"/>
                  </a:lnTo>
                  <a:lnTo>
                    <a:pt x="14" y="552"/>
                  </a:lnTo>
                  <a:lnTo>
                    <a:pt x="8" y="586"/>
                  </a:lnTo>
                  <a:lnTo>
                    <a:pt x="4" y="620"/>
                  </a:lnTo>
                  <a:lnTo>
                    <a:pt x="0" y="654"/>
                  </a:lnTo>
                  <a:lnTo>
                    <a:pt x="0" y="690"/>
                  </a:lnTo>
                  <a:lnTo>
                    <a:pt x="0" y="690"/>
                  </a:lnTo>
                  <a:lnTo>
                    <a:pt x="0" y="726"/>
                  </a:lnTo>
                  <a:lnTo>
                    <a:pt x="4" y="762"/>
                  </a:lnTo>
                  <a:lnTo>
                    <a:pt x="8" y="796"/>
                  </a:lnTo>
                  <a:lnTo>
                    <a:pt x="14" y="830"/>
                  </a:lnTo>
                  <a:lnTo>
                    <a:pt x="22" y="864"/>
                  </a:lnTo>
                  <a:lnTo>
                    <a:pt x="32" y="896"/>
                  </a:lnTo>
                  <a:lnTo>
                    <a:pt x="42" y="928"/>
                  </a:lnTo>
                  <a:lnTo>
                    <a:pt x="54" y="960"/>
                  </a:lnTo>
                  <a:lnTo>
                    <a:pt x="68" y="990"/>
                  </a:lnTo>
                  <a:lnTo>
                    <a:pt x="84" y="1020"/>
                  </a:lnTo>
                  <a:lnTo>
                    <a:pt x="100" y="1048"/>
                  </a:lnTo>
                  <a:lnTo>
                    <a:pt x="118" y="1076"/>
                  </a:lnTo>
                  <a:lnTo>
                    <a:pt x="138" y="1104"/>
                  </a:lnTo>
                  <a:lnTo>
                    <a:pt x="158" y="1130"/>
                  </a:lnTo>
                  <a:lnTo>
                    <a:pt x="180" y="1156"/>
                  </a:lnTo>
                  <a:lnTo>
                    <a:pt x="202" y="1180"/>
                  </a:lnTo>
                  <a:lnTo>
                    <a:pt x="226" y="1202"/>
                  </a:lnTo>
                  <a:lnTo>
                    <a:pt x="252" y="1224"/>
                  </a:lnTo>
                  <a:lnTo>
                    <a:pt x="278" y="1244"/>
                  </a:lnTo>
                  <a:lnTo>
                    <a:pt x="304" y="1264"/>
                  </a:lnTo>
                  <a:lnTo>
                    <a:pt x="332" y="1282"/>
                  </a:lnTo>
                  <a:lnTo>
                    <a:pt x="362" y="1298"/>
                  </a:lnTo>
                  <a:lnTo>
                    <a:pt x="392" y="1314"/>
                  </a:lnTo>
                  <a:lnTo>
                    <a:pt x="422" y="1328"/>
                  </a:lnTo>
                  <a:lnTo>
                    <a:pt x="454" y="1340"/>
                  </a:lnTo>
                  <a:lnTo>
                    <a:pt x="486" y="1350"/>
                  </a:lnTo>
                  <a:lnTo>
                    <a:pt x="518" y="1360"/>
                  </a:lnTo>
                  <a:lnTo>
                    <a:pt x="552" y="1368"/>
                  </a:lnTo>
                  <a:lnTo>
                    <a:pt x="586" y="1374"/>
                  </a:lnTo>
                  <a:lnTo>
                    <a:pt x="620" y="1378"/>
                  </a:lnTo>
                  <a:lnTo>
                    <a:pt x="656" y="1380"/>
                  </a:lnTo>
                  <a:lnTo>
                    <a:pt x="690" y="1382"/>
                  </a:lnTo>
                  <a:lnTo>
                    <a:pt x="690" y="1382"/>
                  </a:lnTo>
                  <a:lnTo>
                    <a:pt x="726" y="1380"/>
                  </a:lnTo>
                  <a:lnTo>
                    <a:pt x="762" y="1378"/>
                  </a:lnTo>
                  <a:lnTo>
                    <a:pt x="796" y="1374"/>
                  </a:lnTo>
                  <a:lnTo>
                    <a:pt x="830" y="1368"/>
                  </a:lnTo>
                  <a:lnTo>
                    <a:pt x="864" y="1360"/>
                  </a:lnTo>
                  <a:lnTo>
                    <a:pt x="896" y="1350"/>
                  </a:lnTo>
                  <a:lnTo>
                    <a:pt x="928" y="1340"/>
                  </a:lnTo>
                  <a:lnTo>
                    <a:pt x="960" y="1328"/>
                  </a:lnTo>
                  <a:lnTo>
                    <a:pt x="990" y="1314"/>
                  </a:lnTo>
                  <a:lnTo>
                    <a:pt x="1020" y="1298"/>
                  </a:lnTo>
                  <a:lnTo>
                    <a:pt x="1050" y="1282"/>
                  </a:lnTo>
                  <a:lnTo>
                    <a:pt x="1078" y="1264"/>
                  </a:lnTo>
                  <a:lnTo>
                    <a:pt x="1104" y="1244"/>
                  </a:lnTo>
                  <a:lnTo>
                    <a:pt x="1130" y="1224"/>
                  </a:lnTo>
                  <a:lnTo>
                    <a:pt x="1156" y="1202"/>
                  </a:lnTo>
                  <a:lnTo>
                    <a:pt x="1180" y="1180"/>
                  </a:lnTo>
                  <a:lnTo>
                    <a:pt x="1202" y="1156"/>
                  </a:lnTo>
                  <a:lnTo>
                    <a:pt x="1224" y="1130"/>
                  </a:lnTo>
                  <a:lnTo>
                    <a:pt x="1244" y="1104"/>
                  </a:lnTo>
                  <a:lnTo>
                    <a:pt x="1264" y="1076"/>
                  </a:lnTo>
                  <a:lnTo>
                    <a:pt x="1282" y="1048"/>
                  </a:lnTo>
                  <a:lnTo>
                    <a:pt x="1298" y="1020"/>
                  </a:lnTo>
                  <a:lnTo>
                    <a:pt x="1314" y="990"/>
                  </a:lnTo>
                  <a:lnTo>
                    <a:pt x="1328" y="960"/>
                  </a:lnTo>
                  <a:lnTo>
                    <a:pt x="1340" y="928"/>
                  </a:lnTo>
                  <a:lnTo>
                    <a:pt x="1350" y="896"/>
                  </a:lnTo>
                  <a:lnTo>
                    <a:pt x="1360" y="864"/>
                  </a:lnTo>
                  <a:lnTo>
                    <a:pt x="1368" y="830"/>
                  </a:lnTo>
                  <a:lnTo>
                    <a:pt x="1374" y="796"/>
                  </a:lnTo>
                  <a:lnTo>
                    <a:pt x="1378" y="762"/>
                  </a:lnTo>
                  <a:lnTo>
                    <a:pt x="1380" y="726"/>
                  </a:lnTo>
                  <a:lnTo>
                    <a:pt x="1382" y="690"/>
                  </a:lnTo>
                  <a:lnTo>
                    <a:pt x="1382" y="690"/>
                  </a:lnTo>
                  <a:lnTo>
                    <a:pt x="1380" y="654"/>
                  </a:lnTo>
                  <a:lnTo>
                    <a:pt x="1378" y="620"/>
                  </a:lnTo>
                  <a:lnTo>
                    <a:pt x="1374" y="586"/>
                  </a:lnTo>
                  <a:lnTo>
                    <a:pt x="1368" y="552"/>
                  </a:lnTo>
                  <a:lnTo>
                    <a:pt x="1360" y="518"/>
                  </a:lnTo>
                  <a:lnTo>
                    <a:pt x="1350" y="486"/>
                  </a:lnTo>
                  <a:lnTo>
                    <a:pt x="1340" y="452"/>
                  </a:lnTo>
                  <a:lnTo>
                    <a:pt x="1328" y="422"/>
                  </a:lnTo>
                  <a:lnTo>
                    <a:pt x="1314" y="390"/>
                  </a:lnTo>
                  <a:lnTo>
                    <a:pt x="1298" y="362"/>
                  </a:lnTo>
                  <a:lnTo>
                    <a:pt x="1282" y="332"/>
                  </a:lnTo>
                  <a:lnTo>
                    <a:pt x="1264" y="304"/>
                  </a:lnTo>
                  <a:lnTo>
                    <a:pt x="1244" y="278"/>
                  </a:lnTo>
                  <a:lnTo>
                    <a:pt x="1224" y="252"/>
                  </a:lnTo>
                  <a:lnTo>
                    <a:pt x="1202" y="226"/>
                  </a:lnTo>
                  <a:lnTo>
                    <a:pt x="1180" y="202"/>
                  </a:lnTo>
                  <a:lnTo>
                    <a:pt x="1156" y="180"/>
                  </a:lnTo>
                  <a:lnTo>
                    <a:pt x="1130" y="158"/>
                  </a:lnTo>
                  <a:lnTo>
                    <a:pt x="1104" y="136"/>
                  </a:lnTo>
                  <a:lnTo>
                    <a:pt x="1078" y="118"/>
                  </a:lnTo>
                  <a:lnTo>
                    <a:pt x="1050" y="100"/>
                  </a:lnTo>
                  <a:lnTo>
                    <a:pt x="1020" y="84"/>
                  </a:lnTo>
                  <a:lnTo>
                    <a:pt x="990" y="68"/>
                  </a:lnTo>
                  <a:lnTo>
                    <a:pt x="960" y="54"/>
                  </a:lnTo>
                  <a:lnTo>
                    <a:pt x="928" y="42"/>
                  </a:lnTo>
                  <a:lnTo>
                    <a:pt x="896" y="30"/>
                  </a:lnTo>
                  <a:lnTo>
                    <a:pt x="864" y="22"/>
                  </a:lnTo>
                  <a:lnTo>
                    <a:pt x="830" y="14"/>
                  </a:lnTo>
                  <a:lnTo>
                    <a:pt x="796" y="8"/>
                  </a:lnTo>
                  <a:lnTo>
                    <a:pt x="762" y="4"/>
                  </a:lnTo>
                  <a:lnTo>
                    <a:pt x="726" y="0"/>
                  </a:lnTo>
                  <a:lnTo>
                    <a:pt x="690" y="0"/>
                  </a:lnTo>
                  <a:lnTo>
                    <a:pt x="690" y="0"/>
                  </a:lnTo>
                  <a:close/>
                  <a:moveTo>
                    <a:pt x="1346" y="684"/>
                  </a:moveTo>
                  <a:lnTo>
                    <a:pt x="1346" y="684"/>
                  </a:lnTo>
                  <a:lnTo>
                    <a:pt x="1342" y="670"/>
                  </a:lnTo>
                  <a:lnTo>
                    <a:pt x="1336" y="654"/>
                  </a:lnTo>
                  <a:lnTo>
                    <a:pt x="1336" y="654"/>
                  </a:lnTo>
                  <a:lnTo>
                    <a:pt x="1344" y="654"/>
                  </a:lnTo>
                  <a:lnTo>
                    <a:pt x="1344" y="654"/>
                  </a:lnTo>
                  <a:lnTo>
                    <a:pt x="1346" y="684"/>
                  </a:lnTo>
                  <a:lnTo>
                    <a:pt x="1346" y="684"/>
                  </a:lnTo>
                  <a:close/>
                  <a:moveTo>
                    <a:pt x="1158" y="232"/>
                  </a:moveTo>
                  <a:lnTo>
                    <a:pt x="1158" y="232"/>
                  </a:lnTo>
                  <a:lnTo>
                    <a:pt x="1176" y="252"/>
                  </a:lnTo>
                  <a:lnTo>
                    <a:pt x="1176" y="252"/>
                  </a:lnTo>
                  <a:lnTo>
                    <a:pt x="1172" y="254"/>
                  </a:lnTo>
                  <a:lnTo>
                    <a:pt x="1168" y="256"/>
                  </a:lnTo>
                  <a:lnTo>
                    <a:pt x="1164" y="254"/>
                  </a:lnTo>
                  <a:lnTo>
                    <a:pt x="1162" y="250"/>
                  </a:lnTo>
                  <a:lnTo>
                    <a:pt x="1156" y="242"/>
                  </a:lnTo>
                  <a:lnTo>
                    <a:pt x="1152" y="232"/>
                  </a:lnTo>
                  <a:lnTo>
                    <a:pt x="1152" y="232"/>
                  </a:lnTo>
                  <a:lnTo>
                    <a:pt x="1158" y="232"/>
                  </a:lnTo>
                  <a:lnTo>
                    <a:pt x="1158" y="232"/>
                  </a:lnTo>
                  <a:close/>
                  <a:moveTo>
                    <a:pt x="314" y="188"/>
                  </a:moveTo>
                  <a:lnTo>
                    <a:pt x="314" y="188"/>
                  </a:lnTo>
                  <a:lnTo>
                    <a:pt x="306" y="180"/>
                  </a:lnTo>
                  <a:lnTo>
                    <a:pt x="300" y="178"/>
                  </a:lnTo>
                  <a:lnTo>
                    <a:pt x="294" y="178"/>
                  </a:lnTo>
                  <a:lnTo>
                    <a:pt x="290" y="180"/>
                  </a:lnTo>
                  <a:lnTo>
                    <a:pt x="278" y="190"/>
                  </a:lnTo>
                  <a:lnTo>
                    <a:pt x="270" y="194"/>
                  </a:lnTo>
                  <a:lnTo>
                    <a:pt x="262" y="196"/>
                  </a:lnTo>
                  <a:lnTo>
                    <a:pt x="262" y="196"/>
                  </a:lnTo>
                  <a:lnTo>
                    <a:pt x="284" y="178"/>
                  </a:lnTo>
                  <a:lnTo>
                    <a:pt x="306" y="160"/>
                  </a:lnTo>
                  <a:lnTo>
                    <a:pt x="306" y="160"/>
                  </a:lnTo>
                  <a:lnTo>
                    <a:pt x="308" y="168"/>
                  </a:lnTo>
                  <a:lnTo>
                    <a:pt x="310" y="174"/>
                  </a:lnTo>
                  <a:lnTo>
                    <a:pt x="314" y="180"/>
                  </a:lnTo>
                  <a:lnTo>
                    <a:pt x="314" y="188"/>
                  </a:lnTo>
                  <a:lnTo>
                    <a:pt x="314" y="188"/>
                  </a:lnTo>
                  <a:close/>
                  <a:moveTo>
                    <a:pt x="36" y="690"/>
                  </a:moveTo>
                  <a:lnTo>
                    <a:pt x="36" y="690"/>
                  </a:lnTo>
                  <a:lnTo>
                    <a:pt x="38" y="648"/>
                  </a:lnTo>
                  <a:lnTo>
                    <a:pt x="42" y="608"/>
                  </a:lnTo>
                  <a:lnTo>
                    <a:pt x="48" y="568"/>
                  </a:lnTo>
                  <a:lnTo>
                    <a:pt x="56" y="528"/>
                  </a:lnTo>
                  <a:lnTo>
                    <a:pt x="56" y="528"/>
                  </a:lnTo>
                  <a:lnTo>
                    <a:pt x="64" y="566"/>
                  </a:lnTo>
                  <a:lnTo>
                    <a:pt x="68" y="584"/>
                  </a:lnTo>
                  <a:lnTo>
                    <a:pt x="76" y="600"/>
                  </a:lnTo>
                  <a:lnTo>
                    <a:pt x="84" y="618"/>
                  </a:lnTo>
                  <a:lnTo>
                    <a:pt x="92" y="634"/>
                  </a:lnTo>
                  <a:lnTo>
                    <a:pt x="102" y="648"/>
                  </a:lnTo>
                  <a:lnTo>
                    <a:pt x="116" y="662"/>
                  </a:lnTo>
                  <a:lnTo>
                    <a:pt x="116" y="662"/>
                  </a:lnTo>
                  <a:lnTo>
                    <a:pt x="112" y="650"/>
                  </a:lnTo>
                  <a:lnTo>
                    <a:pt x="108" y="640"/>
                  </a:lnTo>
                  <a:lnTo>
                    <a:pt x="104" y="630"/>
                  </a:lnTo>
                  <a:lnTo>
                    <a:pt x="102" y="618"/>
                  </a:lnTo>
                  <a:lnTo>
                    <a:pt x="102" y="618"/>
                  </a:lnTo>
                  <a:lnTo>
                    <a:pt x="116" y="630"/>
                  </a:lnTo>
                  <a:lnTo>
                    <a:pt x="122" y="636"/>
                  </a:lnTo>
                  <a:lnTo>
                    <a:pt x="126" y="644"/>
                  </a:lnTo>
                  <a:lnTo>
                    <a:pt x="130" y="652"/>
                  </a:lnTo>
                  <a:lnTo>
                    <a:pt x="132" y="662"/>
                  </a:lnTo>
                  <a:lnTo>
                    <a:pt x="134" y="674"/>
                  </a:lnTo>
                  <a:lnTo>
                    <a:pt x="134" y="686"/>
                  </a:lnTo>
                  <a:lnTo>
                    <a:pt x="134" y="686"/>
                  </a:lnTo>
                  <a:lnTo>
                    <a:pt x="160" y="704"/>
                  </a:lnTo>
                  <a:lnTo>
                    <a:pt x="186" y="718"/>
                  </a:lnTo>
                  <a:lnTo>
                    <a:pt x="240" y="748"/>
                  </a:lnTo>
                  <a:lnTo>
                    <a:pt x="268" y="764"/>
                  </a:lnTo>
                  <a:lnTo>
                    <a:pt x="292" y="780"/>
                  </a:lnTo>
                  <a:lnTo>
                    <a:pt x="314" y="800"/>
                  </a:lnTo>
                  <a:lnTo>
                    <a:pt x="324" y="812"/>
                  </a:lnTo>
                  <a:lnTo>
                    <a:pt x="334" y="824"/>
                  </a:lnTo>
                  <a:lnTo>
                    <a:pt x="334" y="824"/>
                  </a:lnTo>
                  <a:lnTo>
                    <a:pt x="328" y="836"/>
                  </a:lnTo>
                  <a:lnTo>
                    <a:pt x="320" y="848"/>
                  </a:lnTo>
                  <a:lnTo>
                    <a:pt x="302" y="868"/>
                  </a:lnTo>
                  <a:lnTo>
                    <a:pt x="302" y="868"/>
                  </a:lnTo>
                  <a:lnTo>
                    <a:pt x="300" y="882"/>
                  </a:lnTo>
                  <a:lnTo>
                    <a:pt x="300" y="896"/>
                  </a:lnTo>
                  <a:lnTo>
                    <a:pt x="304" y="910"/>
                  </a:lnTo>
                  <a:lnTo>
                    <a:pt x="308" y="922"/>
                  </a:lnTo>
                  <a:lnTo>
                    <a:pt x="314" y="934"/>
                  </a:lnTo>
                  <a:lnTo>
                    <a:pt x="320" y="946"/>
                  </a:lnTo>
                  <a:lnTo>
                    <a:pt x="338" y="968"/>
                  </a:lnTo>
                  <a:lnTo>
                    <a:pt x="356" y="990"/>
                  </a:lnTo>
                  <a:lnTo>
                    <a:pt x="374" y="1012"/>
                  </a:lnTo>
                  <a:lnTo>
                    <a:pt x="382" y="1024"/>
                  </a:lnTo>
                  <a:lnTo>
                    <a:pt x="388" y="1036"/>
                  </a:lnTo>
                  <a:lnTo>
                    <a:pt x="392" y="1048"/>
                  </a:lnTo>
                  <a:lnTo>
                    <a:pt x="396" y="1060"/>
                  </a:lnTo>
                  <a:lnTo>
                    <a:pt x="396" y="1060"/>
                  </a:lnTo>
                  <a:lnTo>
                    <a:pt x="398" y="1090"/>
                  </a:lnTo>
                  <a:lnTo>
                    <a:pt x="398" y="1120"/>
                  </a:lnTo>
                  <a:lnTo>
                    <a:pt x="396" y="1148"/>
                  </a:lnTo>
                  <a:lnTo>
                    <a:pt x="394" y="1176"/>
                  </a:lnTo>
                  <a:lnTo>
                    <a:pt x="386" y="1228"/>
                  </a:lnTo>
                  <a:lnTo>
                    <a:pt x="386" y="1250"/>
                  </a:lnTo>
                  <a:lnTo>
                    <a:pt x="388" y="1270"/>
                  </a:lnTo>
                  <a:lnTo>
                    <a:pt x="388" y="1270"/>
                  </a:lnTo>
                  <a:lnTo>
                    <a:pt x="350" y="1250"/>
                  </a:lnTo>
                  <a:lnTo>
                    <a:pt x="312" y="1224"/>
                  </a:lnTo>
                  <a:lnTo>
                    <a:pt x="278" y="1198"/>
                  </a:lnTo>
                  <a:lnTo>
                    <a:pt x="244" y="1170"/>
                  </a:lnTo>
                  <a:lnTo>
                    <a:pt x="214" y="1138"/>
                  </a:lnTo>
                  <a:lnTo>
                    <a:pt x="184" y="1106"/>
                  </a:lnTo>
                  <a:lnTo>
                    <a:pt x="158" y="1070"/>
                  </a:lnTo>
                  <a:lnTo>
                    <a:pt x="134" y="1034"/>
                  </a:lnTo>
                  <a:lnTo>
                    <a:pt x="112" y="996"/>
                  </a:lnTo>
                  <a:lnTo>
                    <a:pt x="92" y="956"/>
                  </a:lnTo>
                  <a:lnTo>
                    <a:pt x="76" y="914"/>
                  </a:lnTo>
                  <a:lnTo>
                    <a:pt x="62" y="872"/>
                  </a:lnTo>
                  <a:lnTo>
                    <a:pt x="50" y="828"/>
                  </a:lnTo>
                  <a:lnTo>
                    <a:pt x="42" y="784"/>
                  </a:lnTo>
                  <a:lnTo>
                    <a:pt x="38" y="738"/>
                  </a:lnTo>
                  <a:lnTo>
                    <a:pt x="36" y="690"/>
                  </a:lnTo>
                  <a:lnTo>
                    <a:pt x="36" y="690"/>
                  </a:lnTo>
                  <a:close/>
                  <a:moveTo>
                    <a:pt x="1278" y="980"/>
                  </a:moveTo>
                  <a:lnTo>
                    <a:pt x="1278" y="980"/>
                  </a:lnTo>
                  <a:lnTo>
                    <a:pt x="1276" y="974"/>
                  </a:lnTo>
                  <a:lnTo>
                    <a:pt x="1272" y="970"/>
                  </a:lnTo>
                  <a:lnTo>
                    <a:pt x="1272" y="970"/>
                  </a:lnTo>
                  <a:lnTo>
                    <a:pt x="1266" y="982"/>
                  </a:lnTo>
                  <a:lnTo>
                    <a:pt x="1258" y="994"/>
                  </a:lnTo>
                  <a:lnTo>
                    <a:pt x="1244" y="1014"/>
                  </a:lnTo>
                  <a:lnTo>
                    <a:pt x="1238" y="1024"/>
                  </a:lnTo>
                  <a:lnTo>
                    <a:pt x="1232" y="1036"/>
                  </a:lnTo>
                  <a:lnTo>
                    <a:pt x="1230" y="1048"/>
                  </a:lnTo>
                  <a:lnTo>
                    <a:pt x="1230" y="1060"/>
                  </a:lnTo>
                  <a:lnTo>
                    <a:pt x="1230" y="1060"/>
                  </a:lnTo>
                  <a:lnTo>
                    <a:pt x="1208" y="1092"/>
                  </a:lnTo>
                  <a:lnTo>
                    <a:pt x="1182" y="1122"/>
                  </a:lnTo>
                  <a:lnTo>
                    <a:pt x="1156" y="1150"/>
                  </a:lnTo>
                  <a:lnTo>
                    <a:pt x="1128" y="1178"/>
                  </a:lnTo>
                  <a:lnTo>
                    <a:pt x="1098" y="1202"/>
                  </a:lnTo>
                  <a:lnTo>
                    <a:pt x="1068" y="1226"/>
                  </a:lnTo>
                  <a:lnTo>
                    <a:pt x="1034" y="1248"/>
                  </a:lnTo>
                  <a:lnTo>
                    <a:pt x="1000" y="1268"/>
                  </a:lnTo>
                  <a:lnTo>
                    <a:pt x="966" y="1284"/>
                  </a:lnTo>
                  <a:lnTo>
                    <a:pt x="928" y="1300"/>
                  </a:lnTo>
                  <a:lnTo>
                    <a:pt x="892" y="1314"/>
                  </a:lnTo>
                  <a:lnTo>
                    <a:pt x="854" y="1324"/>
                  </a:lnTo>
                  <a:lnTo>
                    <a:pt x="814" y="1334"/>
                  </a:lnTo>
                  <a:lnTo>
                    <a:pt x="774" y="1340"/>
                  </a:lnTo>
                  <a:lnTo>
                    <a:pt x="732" y="1344"/>
                  </a:lnTo>
                  <a:lnTo>
                    <a:pt x="690" y="1346"/>
                  </a:lnTo>
                  <a:lnTo>
                    <a:pt x="690" y="1346"/>
                  </a:lnTo>
                  <a:lnTo>
                    <a:pt x="658" y="1344"/>
                  </a:lnTo>
                  <a:lnTo>
                    <a:pt x="626" y="1342"/>
                  </a:lnTo>
                  <a:lnTo>
                    <a:pt x="594" y="1338"/>
                  </a:lnTo>
                  <a:lnTo>
                    <a:pt x="564" y="1332"/>
                  </a:lnTo>
                  <a:lnTo>
                    <a:pt x="532" y="1326"/>
                  </a:lnTo>
                  <a:lnTo>
                    <a:pt x="502" y="1318"/>
                  </a:lnTo>
                  <a:lnTo>
                    <a:pt x="474" y="1308"/>
                  </a:lnTo>
                  <a:lnTo>
                    <a:pt x="444" y="1298"/>
                  </a:lnTo>
                  <a:lnTo>
                    <a:pt x="444" y="1298"/>
                  </a:lnTo>
                  <a:lnTo>
                    <a:pt x="448" y="1266"/>
                  </a:lnTo>
                  <a:lnTo>
                    <a:pt x="450" y="1252"/>
                  </a:lnTo>
                  <a:lnTo>
                    <a:pt x="454" y="1240"/>
                  </a:lnTo>
                  <a:lnTo>
                    <a:pt x="460" y="1228"/>
                  </a:lnTo>
                  <a:lnTo>
                    <a:pt x="470" y="1218"/>
                  </a:lnTo>
                  <a:lnTo>
                    <a:pt x="484" y="1210"/>
                  </a:lnTo>
                  <a:lnTo>
                    <a:pt x="502" y="1202"/>
                  </a:lnTo>
                  <a:lnTo>
                    <a:pt x="502" y="1202"/>
                  </a:lnTo>
                  <a:lnTo>
                    <a:pt x="504" y="1196"/>
                  </a:lnTo>
                  <a:lnTo>
                    <a:pt x="504" y="1192"/>
                  </a:lnTo>
                  <a:lnTo>
                    <a:pt x="500" y="1186"/>
                  </a:lnTo>
                  <a:lnTo>
                    <a:pt x="498" y="1180"/>
                  </a:lnTo>
                  <a:lnTo>
                    <a:pt x="496" y="1176"/>
                  </a:lnTo>
                  <a:lnTo>
                    <a:pt x="496" y="1172"/>
                  </a:lnTo>
                  <a:lnTo>
                    <a:pt x="496" y="1172"/>
                  </a:lnTo>
                  <a:lnTo>
                    <a:pt x="504" y="1172"/>
                  </a:lnTo>
                  <a:lnTo>
                    <a:pt x="510" y="1172"/>
                  </a:lnTo>
                  <a:lnTo>
                    <a:pt x="522" y="1168"/>
                  </a:lnTo>
                  <a:lnTo>
                    <a:pt x="532" y="1160"/>
                  </a:lnTo>
                  <a:lnTo>
                    <a:pt x="542" y="1150"/>
                  </a:lnTo>
                  <a:lnTo>
                    <a:pt x="550" y="1136"/>
                  </a:lnTo>
                  <a:lnTo>
                    <a:pt x="558" y="1122"/>
                  </a:lnTo>
                  <a:lnTo>
                    <a:pt x="562" y="1106"/>
                  </a:lnTo>
                  <a:lnTo>
                    <a:pt x="566" y="1090"/>
                  </a:lnTo>
                  <a:lnTo>
                    <a:pt x="566" y="1090"/>
                  </a:lnTo>
                  <a:lnTo>
                    <a:pt x="616" y="1064"/>
                  </a:lnTo>
                  <a:lnTo>
                    <a:pt x="616" y="1064"/>
                  </a:lnTo>
                  <a:lnTo>
                    <a:pt x="618" y="1042"/>
                  </a:lnTo>
                  <a:lnTo>
                    <a:pt x="622" y="1020"/>
                  </a:lnTo>
                  <a:lnTo>
                    <a:pt x="628" y="1002"/>
                  </a:lnTo>
                  <a:lnTo>
                    <a:pt x="636" y="986"/>
                  </a:lnTo>
                  <a:lnTo>
                    <a:pt x="650" y="952"/>
                  </a:lnTo>
                  <a:lnTo>
                    <a:pt x="656" y="934"/>
                  </a:lnTo>
                  <a:lnTo>
                    <a:pt x="660" y="912"/>
                  </a:lnTo>
                  <a:lnTo>
                    <a:pt x="660" y="912"/>
                  </a:lnTo>
                  <a:lnTo>
                    <a:pt x="630" y="900"/>
                  </a:lnTo>
                  <a:lnTo>
                    <a:pt x="602" y="886"/>
                  </a:lnTo>
                  <a:lnTo>
                    <a:pt x="572" y="874"/>
                  </a:lnTo>
                  <a:lnTo>
                    <a:pt x="540" y="862"/>
                  </a:lnTo>
                  <a:lnTo>
                    <a:pt x="540" y="862"/>
                  </a:lnTo>
                  <a:lnTo>
                    <a:pt x="540" y="830"/>
                  </a:lnTo>
                  <a:lnTo>
                    <a:pt x="540" y="830"/>
                  </a:lnTo>
                  <a:lnTo>
                    <a:pt x="530" y="824"/>
                  </a:lnTo>
                  <a:lnTo>
                    <a:pt x="518" y="816"/>
                  </a:lnTo>
                  <a:lnTo>
                    <a:pt x="494" y="806"/>
                  </a:lnTo>
                  <a:lnTo>
                    <a:pt x="482" y="800"/>
                  </a:lnTo>
                  <a:lnTo>
                    <a:pt x="472" y="792"/>
                  </a:lnTo>
                  <a:lnTo>
                    <a:pt x="464" y="780"/>
                  </a:lnTo>
                  <a:lnTo>
                    <a:pt x="458" y="768"/>
                  </a:lnTo>
                  <a:lnTo>
                    <a:pt x="458" y="768"/>
                  </a:lnTo>
                  <a:lnTo>
                    <a:pt x="430" y="766"/>
                  </a:lnTo>
                  <a:lnTo>
                    <a:pt x="408" y="764"/>
                  </a:lnTo>
                  <a:lnTo>
                    <a:pt x="390" y="758"/>
                  </a:lnTo>
                  <a:lnTo>
                    <a:pt x="382" y="754"/>
                  </a:lnTo>
                  <a:lnTo>
                    <a:pt x="376" y="748"/>
                  </a:lnTo>
                  <a:lnTo>
                    <a:pt x="376" y="748"/>
                  </a:lnTo>
                  <a:lnTo>
                    <a:pt x="368" y="752"/>
                  </a:lnTo>
                  <a:lnTo>
                    <a:pt x="362" y="756"/>
                  </a:lnTo>
                  <a:lnTo>
                    <a:pt x="352" y="766"/>
                  </a:lnTo>
                  <a:lnTo>
                    <a:pt x="342" y="774"/>
                  </a:lnTo>
                  <a:lnTo>
                    <a:pt x="334" y="778"/>
                  </a:lnTo>
                  <a:lnTo>
                    <a:pt x="326" y="780"/>
                  </a:lnTo>
                  <a:lnTo>
                    <a:pt x="326" y="780"/>
                  </a:lnTo>
                  <a:lnTo>
                    <a:pt x="324" y="778"/>
                  </a:lnTo>
                  <a:lnTo>
                    <a:pt x="322" y="776"/>
                  </a:lnTo>
                  <a:lnTo>
                    <a:pt x="314" y="774"/>
                  </a:lnTo>
                  <a:lnTo>
                    <a:pt x="314" y="774"/>
                  </a:lnTo>
                  <a:lnTo>
                    <a:pt x="304" y="772"/>
                  </a:lnTo>
                  <a:lnTo>
                    <a:pt x="296" y="768"/>
                  </a:lnTo>
                  <a:lnTo>
                    <a:pt x="294" y="762"/>
                  </a:lnTo>
                  <a:lnTo>
                    <a:pt x="292" y="754"/>
                  </a:lnTo>
                  <a:lnTo>
                    <a:pt x="292" y="738"/>
                  </a:lnTo>
                  <a:lnTo>
                    <a:pt x="294" y="718"/>
                  </a:lnTo>
                  <a:lnTo>
                    <a:pt x="294" y="718"/>
                  </a:lnTo>
                  <a:lnTo>
                    <a:pt x="286" y="716"/>
                  </a:lnTo>
                  <a:lnTo>
                    <a:pt x="276" y="718"/>
                  </a:lnTo>
                  <a:lnTo>
                    <a:pt x="266" y="718"/>
                  </a:lnTo>
                  <a:lnTo>
                    <a:pt x="264" y="716"/>
                  </a:lnTo>
                  <a:lnTo>
                    <a:pt x="264" y="712"/>
                  </a:lnTo>
                  <a:lnTo>
                    <a:pt x="264" y="712"/>
                  </a:lnTo>
                  <a:lnTo>
                    <a:pt x="264" y="700"/>
                  </a:lnTo>
                  <a:lnTo>
                    <a:pt x="266" y="692"/>
                  </a:lnTo>
                  <a:lnTo>
                    <a:pt x="270" y="684"/>
                  </a:lnTo>
                  <a:lnTo>
                    <a:pt x="276" y="680"/>
                  </a:lnTo>
                  <a:lnTo>
                    <a:pt x="276" y="680"/>
                  </a:lnTo>
                  <a:lnTo>
                    <a:pt x="274" y="672"/>
                  </a:lnTo>
                  <a:lnTo>
                    <a:pt x="268" y="668"/>
                  </a:lnTo>
                  <a:lnTo>
                    <a:pt x="262" y="666"/>
                  </a:lnTo>
                  <a:lnTo>
                    <a:pt x="254" y="666"/>
                  </a:lnTo>
                  <a:lnTo>
                    <a:pt x="248" y="670"/>
                  </a:lnTo>
                  <a:lnTo>
                    <a:pt x="242" y="674"/>
                  </a:lnTo>
                  <a:lnTo>
                    <a:pt x="238" y="678"/>
                  </a:lnTo>
                  <a:lnTo>
                    <a:pt x="238" y="686"/>
                  </a:lnTo>
                  <a:lnTo>
                    <a:pt x="238" y="686"/>
                  </a:lnTo>
                  <a:lnTo>
                    <a:pt x="232" y="686"/>
                  </a:lnTo>
                  <a:lnTo>
                    <a:pt x="232" y="686"/>
                  </a:lnTo>
                  <a:lnTo>
                    <a:pt x="216" y="680"/>
                  </a:lnTo>
                  <a:lnTo>
                    <a:pt x="204" y="674"/>
                  </a:lnTo>
                  <a:lnTo>
                    <a:pt x="196" y="666"/>
                  </a:lnTo>
                  <a:lnTo>
                    <a:pt x="192" y="656"/>
                  </a:lnTo>
                  <a:lnTo>
                    <a:pt x="192" y="648"/>
                  </a:lnTo>
                  <a:lnTo>
                    <a:pt x="194" y="638"/>
                  </a:lnTo>
                  <a:lnTo>
                    <a:pt x="198" y="628"/>
                  </a:lnTo>
                  <a:lnTo>
                    <a:pt x="204" y="618"/>
                  </a:lnTo>
                  <a:lnTo>
                    <a:pt x="214" y="608"/>
                  </a:lnTo>
                  <a:lnTo>
                    <a:pt x="224" y="600"/>
                  </a:lnTo>
                  <a:lnTo>
                    <a:pt x="234" y="594"/>
                  </a:lnTo>
                  <a:lnTo>
                    <a:pt x="246" y="588"/>
                  </a:lnTo>
                  <a:lnTo>
                    <a:pt x="260" y="586"/>
                  </a:lnTo>
                  <a:lnTo>
                    <a:pt x="272" y="584"/>
                  </a:lnTo>
                  <a:lnTo>
                    <a:pt x="284" y="586"/>
                  </a:lnTo>
                  <a:lnTo>
                    <a:pt x="294" y="592"/>
                  </a:lnTo>
                  <a:lnTo>
                    <a:pt x="294" y="592"/>
                  </a:lnTo>
                  <a:lnTo>
                    <a:pt x="298" y="604"/>
                  </a:lnTo>
                  <a:lnTo>
                    <a:pt x="304" y="618"/>
                  </a:lnTo>
                  <a:lnTo>
                    <a:pt x="310" y="628"/>
                  </a:lnTo>
                  <a:lnTo>
                    <a:pt x="314" y="632"/>
                  </a:lnTo>
                  <a:lnTo>
                    <a:pt x="320" y="636"/>
                  </a:lnTo>
                  <a:lnTo>
                    <a:pt x="320" y="636"/>
                  </a:lnTo>
                  <a:lnTo>
                    <a:pt x="326" y="630"/>
                  </a:lnTo>
                  <a:lnTo>
                    <a:pt x="328" y="622"/>
                  </a:lnTo>
                  <a:lnTo>
                    <a:pt x="326" y="614"/>
                  </a:lnTo>
                  <a:lnTo>
                    <a:pt x="326" y="604"/>
                  </a:lnTo>
                  <a:lnTo>
                    <a:pt x="322" y="588"/>
                  </a:lnTo>
                  <a:lnTo>
                    <a:pt x="322" y="582"/>
                  </a:lnTo>
                  <a:lnTo>
                    <a:pt x="326" y="578"/>
                  </a:lnTo>
                  <a:lnTo>
                    <a:pt x="326" y="578"/>
                  </a:lnTo>
                  <a:lnTo>
                    <a:pt x="332" y="570"/>
                  </a:lnTo>
                  <a:lnTo>
                    <a:pt x="338" y="562"/>
                  </a:lnTo>
                  <a:lnTo>
                    <a:pt x="346" y="556"/>
                  </a:lnTo>
                  <a:lnTo>
                    <a:pt x="352" y="554"/>
                  </a:lnTo>
                  <a:lnTo>
                    <a:pt x="358" y="554"/>
                  </a:lnTo>
                  <a:lnTo>
                    <a:pt x="358" y="554"/>
                  </a:lnTo>
                  <a:lnTo>
                    <a:pt x="360" y="540"/>
                  </a:lnTo>
                  <a:lnTo>
                    <a:pt x="366" y="528"/>
                  </a:lnTo>
                  <a:lnTo>
                    <a:pt x="370" y="518"/>
                  </a:lnTo>
                  <a:lnTo>
                    <a:pt x="378" y="508"/>
                  </a:lnTo>
                  <a:lnTo>
                    <a:pt x="392" y="492"/>
                  </a:lnTo>
                  <a:lnTo>
                    <a:pt x="410" y="478"/>
                  </a:lnTo>
                  <a:lnTo>
                    <a:pt x="430" y="466"/>
                  </a:lnTo>
                  <a:lnTo>
                    <a:pt x="448" y="456"/>
                  </a:lnTo>
                  <a:lnTo>
                    <a:pt x="478" y="440"/>
                  </a:lnTo>
                  <a:lnTo>
                    <a:pt x="478" y="440"/>
                  </a:lnTo>
                  <a:lnTo>
                    <a:pt x="478" y="434"/>
                  </a:lnTo>
                  <a:lnTo>
                    <a:pt x="478" y="434"/>
                  </a:lnTo>
                  <a:lnTo>
                    <a:pt x="476" y="430"/>
                  </a:lnTo>
                  <a:lnTo>
                    <a:pt x="474" y="428"/>
                  </a:lnTo>
                  <a:lnTo>
                    <a:pt x="466" y="428"/>
                  </a:lnTo>
                  <a:lnTo>
                    <a:pt x="466" y="428"/>
                  </a:lnTo>
                  <a:lnTo>
                    <a:pt x="460" y="426"/>
                  </a:lnTo>
                  <a:lnTo>
                    <a:pt x="458" y="424"/>
                  </a:lnTo>
                  <a:lnTo>
                    <a:pt x="458" y="422"/>
                  </a:lnTo>
                  <a:lnTo>
                    <a:pt x="458" y="422"/>
                  </a:lnTo>
                  <a:lnTo>
                    <a:pt x="458" y="416"/>
                  </a:lnTo>
                  <a:lnTo>
                    <a:pt x="460" y="412"/>
                  </a:lnTo>
                  <a:lnTo>
                    <a:pt x="462" y="406"/>
                  </a:lnTo>
                  <a:lnTo>
                    <a:pt x="466" y="400"/>
                  </a:lnTo>
                  <a:lnTo>
                    <a:pt x="466" y="396"/>
                  </a:lnTo>
                  <a:lnTo>
                    <a:pt x="466" y="390"/>
                  </a:lnTo>
                  <a:lnTo>
                    <a:pt x="466" y="390"/>
                  </a:lnTo>
                  <a:lnTo>
                    <a:pt x="472" y="396"/>
                  </a:lnTo>
                  <a:lnTo>
                    <a:pt x="480" y="400"/>
                  </a:lnTo>
                  <a:lnTo>
                    <a:pt x="488" y="398"/>
                  </a:lnTo>
                  <a:lnTo>
                    <a:pt x="496" y="396"/>
                  </a:lnTo>
                  <a:lnTo>
                    <a:pt x="512" y="386"/>
                  </a:lnTo>
                  <a:lnTo>
                    <a:pt x="520" y="380"/>
                  </a:lnTo>
                  <a:lnTo>
                    <a:pt x="528" y="376"/>
                  </a:lnTo>
                  <a:lnTo>
                    <a:pt x="528" y="376"/>
                  </a:lnTo>
                  <a:lnTo>
                    <a:pt x="524" y="384"/>
                  </a:lnTo>
                  <a:lnTo>
                    <a:pt x="520" y="388"/>
                  </a:lnTo>
                  <a:lnTo>
                    <a:pt x="516" y="392"/>
                  </a:lnTo>
                  <a:lnTo>
                    <a:pt x="510" y="396"/>
                  </a:lnTo>
                  <a:lnTo>
                    <a:pt x="510" y="396"/>
                  </a:lnTo>
                  <a:lnTo>
                    <a:pt x="506" y="402"/>
                  </a:lnTo>
                  <a:lnTo>
                    <a:pt x="502" y="412"/>
                  </a:lnTo>
                  <a:lnTo>
                    <a:pt x="502" y="416"/>
                  </a:lnTo>
                  <a:lnTo>
                    <a:pt x="504" y="420"/>
                  </a:lnTo>
                  <a:lnTo>
                    <a:pt x="508" y="422"/>
                  </a:lnTo>
                  <a:lnTo>
                    <a:pt x="516" y="422"/>
                  </a:lnTo>
                  <a:lnTo>
                    <a:pt x="516" y="422"/>
                  </a:lnTo>
                  <a:lnTo>
                    <a:pt x="524" y="422"/>
                  </a:lnTo>
                  <a:lnTo>
                    <a:pt x="532" y="426"/>
                  </a:lnTo>
                  <a:lnTo>
                    <a:pt x="542" y="428"/>
                  </a:lnTo>
                  <a:lnTo>
                    <a:pt x="554" y="428"/>
                  </a:lnTo>
                  <a:lnTo>
                    <a:pt x="554" y="428"/>
                  </a:lnTo>
                  <a:lnTo>
                    <a:pt x="548" y="408"/>
                  </a:lnTo>
                  <a:lnTo>
                    <a:pt x="542" y="390"/>
                  </a:lnTo>
                  <a:lnTo>
                    <a:pt x="534" y="372"/>
                  </a:lnTo>
                  <a:lnTo>
                    <a:pt x="526" y="356"/>
                  </a:lnTo>
                  <a:lnTo>
                    <a:pt x="508" y="322"/>
                  </a:lnTo>
                  <a:lnTo>
                    <a:pt x="498" y="304"/>
                  </a:lnTo>
                  <a:lnTo>
                    <a:pt x="490" y="282"/>
                  </a:lnTo>
                  <a:lnTo>
                    <a:pt x="490" y="282"/>
                  </a:lnTo>
                  <a:lnTo>
                    <a:pt x="484" y="280"/>
                  </a:lnTo>
                  <a:lnTo>
                    <a:pt x="480" y="282"/>
                  </a:lnTo>
                  <a:lnTo>
                    <a:pt x="478" y="284"/>
                  </a:lnTo>
                  <a:lnTo>
                    <a:pt x="478" y="288"/>
                  </a:lnTo>
                  <a:lnTo>
                    <a:pt x="476" y="292"/>
                  </a:lnTo>
                  <a:lnTo>
                    <a:pt x="474" y="296"/>
                  </a:lnTo>
                  <a:lnTo>
                    <a:pt x="472" y="296"/>
                  </a:lnTo>
                  <a:lnTo>
                    <a:pt x="464" y="294"/>
                  </a:lnTo>
                  <a:lnTo>
                    <a:pt x="464" y="294"/>
                  </a:lnTo>
                  <a:lnTo>
                    <a:pt x="458" y="294"/>
                  </a:lnTo>
                  <a:lnTo>
                    <a:pt x="454" y="290"/>
                  </a:lnTo>
                  <a:lnTo>
                    <a:pt x="452" y="284"/>
                  </a:lnTo>
                  <a:lnTo>
                    <a:pt x="450" y="278"/>
                  </a:lnTo>
                  <a:lnTo>
                    <a:pt x="448" y="266"/>
                  </a:lnTo>
                  <a:lnTo>
                    <a:pt x="444" y="260"/>
                  </a:lnTo>
                  <a:lnTo>
                    <a:pt x="440" y="258"/>
                  </a:lnTo>
                  <a:lnTo>
                    <a:pt x="440" y="258"/>
                  </a:lnTo>
                  <a:lnTo>
                    <a:pt x="432" y="258"/>
                  </a:lnTo>
                  <a:lnTo>
                    <a:pt x="426" y="256"/>
                  </a:lnTo>
                  <a:lnTo>
                    <a:pt x="414" y="252"/>
                  </a:lnTo>
                  <a:lnTo>
                    <a:pt x="408" y="246"/>
                  </a:lnTo>
                  <a:lnTo>
                    <a:pt x="402" y="244"/>
                  </a:lnTo>
                  <a:lnTo>
                    <a:pt x="402" y="244"/>
                  </a:lnTo>
                  <a:lnTo>
                    <a:pt x="400" y="250"/>
                  </a:lnTo>
                  <a:lnTo>
                    <a:pt x="398" y="250"/>
                  </a:lnTo>
                  <a:lnTo>
                    <a:pt x="396" y="250"/>
                  </a:lnTo>
                  <a:lnTo>
                    <a:pt x="396" y="250"/>
                  </a:lnTo>
                  <a:lnTo>
                    <a:pt x="396" y="278"/>
                  </a:lnTo>
                  <a:lnTo>
                    <a:pt x="394" y="298"/>
                  </a:lnTo>
                  <a:lnTo>
                    <a:pt x="390" y="312"/>
                  </a:lnTo>
                  <a:lnTo>
                    <a:pt x="386" y="322"/>
                  </a:lnTo>
                  <a:lnTo>
                    <a:pt x="374" y="342"/>
                  </a:lnTo>
                  <a:lnTo>
                    <a:pt x="366" y="354"/>
                  </a:lnTo>
                  <a:lnTo>
                    <a:pt x="358" y="370"/>
                  </a:lnTo>
                  <a:lnTo>
                    <a:pt x="358" y="370"/>
                  </a:lnTo>
                  <a:lnTo>
                    <a:pt x="356" y="362"/>
                  </a:lnTo>
                  <a:lnTo>
                    <a:pt x="354" y="354"/>
                  </a:lnTo>
                  <a:lnTo>
                    <a:pt x="350" y="344"/>
                  </a:lnTo>
                  <a:lnTo>
                    <a:pt x="352" y="332"/>
                  </a:lnTo>
                  <a:lnTo>
                    <a:pt x="352" y="332"/>
                  </a:lnTo>
                  <a:lnTo>
                    <a:pt x="346" y="332"/>
                  </a:lnTo>
                  <a:lnTo>
                    <a:pt x="340" y="330"/>
                  </a:lnTo>
                  <a:lnTo>
                    <a:pt x="332" y="326"/>
                  </a:lnTo>
                  <a:lnTo>
                    <a:pt x="332" y="326"/>
                  </a:lnTo>
                  <a:lnTo>
                    <a:pt x="316" y="320"/>
                  </a:lnTo>
                  <a:lnTo>
                    <a:pt x="302" y="314"/>
                  </a:lnTo>
                  <a:lnTo>
                    <a:pt x="294" y="308"/>
                  </a:lnTo>
                  <a:lnTo>
                    <a:pt x="290" y="304"/>
                  </a:lnTo>
                  <a:lnTo>
                    <a:pt x="286" y="296"/>
                  </a:lnTo>
                  <a:lnTo>
                    <a:pt x="282" y="288"/>
                  </a:lnTo>
                  <a:lnTo>
                    <a:pt x="282" y="288"/>
                  </a:lnTo>
                  <a:lnTo>
                    <a:pt x="296" y="272"/>
                  </a:lnTo>
                  <a:lnTo>
                    <a:pt x="310" y="256"/>
                  </a:lnTo>
                  <a:lnTo>
                    <a:pt x="326" y="242"/>
                  </a:lnTo>
                  <a:lnTo>
                    <a:pt x="334" y="236"/>
                  </a:lnTo>
                  <a:lnTo>
                    <a:pt x="346" y="232"/>
                  </a:lnTo>
                  <a:lnTo>
                    <a:pt x="346" y="232"/>
                  </a:lnTo>
                  <a:lnTo>
                    <a:pt x="344" y="238"/>
                  </a:lnTo>
                  <a:lnTo>
                    <a:pt x="346" y="244"/>
                  </a:lnTo>
                  <a:lnTo>
                    <a:pt x="350" y="248"/>
                  </a:lnTo>
                  <a:lnTo>
                    <a:pt x="356" y="252"/>
                  </a:lnTo>
                  <a:lnTo>
                    <a:pt x="360" y="254"/>
                  </a:lnTo>
                  <a:lnTo>
                    <a:pt x="366" y="254"/>
                  </a:lnTo>
                  <a:lnTo>
                    <a:pt x="368" y="254"/>
                  </a:lnTo>
                  <a:lnTo>
                    <a:pt x="370" y="250"/>
                  </a:lnTo>
                  <a:lnTo>
                    <a:pt x="370" y="250"/>
                  </a:lnTo>
                  <a:lnTo>
                    <a:pt x="366" y="250"/>
                  </a:lnTo>
                  <a:lnTo>
                    <a:pt x="366" y="246"/>
                  </a:lnTo>
                  <a:lnTo>
                    <a:pt x="366" y="240"/>
                  </a:lnTo>
                  <a:lnTo>
                    <a:pt x="370" y="238"/>
                  </a:lnTo>
                  <a:lnTo>
                    <a:pt x="370" y="238"/>
                  </a:lnTo>
                  <a:lnTo>
                    <a:pt x="376" y="238"/>
                  </a:lnTo>
                  <a:lnTo>
                    <a:pt x="382" y="240"/>
                  </a:lnTo>
                  <a:lnTo>
                    <a:pt x="390" y="244"/>
                  </a:lnTo>
                  <a:lnTo>
                    <a:pt x="390" y="244"/>
                  </a:lnTo>
                  <a:lnTo>
                    <a:pt x="388" y="234"/>
                  </a:lnTo>
                  <a:lnTo>
                    <a:pt x="384" y="228"/>
                  </a:lnTo>
                  <a:lnTo>
                    <a:pt x="378" y="224"/>
                  </a:lnTo>
                  <a:lnTo>
                    <a:pt x="370" y="220"/>
                  </a:lnTo>
                  <a:lnTo>
                    <a:pt x="370" y="220"/>
                  </a:lnTo>
                  <a:lnTo>
                    <a:pt x="374" y="214"/>
                  </a:lnTo>
                  <a:lnTo>
                    <a:pt x="378" y="210"/>
                  </a:lnTo>
                  <a:lnTo>
                    <a:pt x="388" y="202"/>
                  </a:lnTo>
                  <a:lnTo>
                    <a:pt x="392" y="198"/>
                  </a:lnTo>
                  <a:lnTo>
                    <a:pt x="394" y="192"/>
                  </a:lnTo>
                  <a:lnTo>
                    <a:pt x="396" y="184"/>
                  </a:lnTo>
                  <a:lnTo>
                    <a:pt x="396" y="176"/>
                  </a:lnTo>
                  <a:lnTo>
                    <a:pt x="396" y="176"/>
                  </a:lnTo>
                  <a:lnTo>
                    <a:pt x="390" y="172"/>
                  </a:lnTo>
                  <a:lnTo>
                    <a:pt x="390" y="170"/>
                  </a:lnTo>
                  <a:lnTo>
                    <a:pt x="400" y="168"/>
                  </a:lnTo>
                  <a:lnTo>
                    <a:pt x="428" y="168"/>
                  </a:lnTo>
                  <a:lnTo>
                    <a:pt x="428" y="168"/>
                  </a:lnTo>
                  <a:lnTo>
                    <a:pt x="426" y="174"/>
                  </a:lnTo>
                  <a:lnTo>
                    <a:pt x="428" y="180"/>
                  </a:lnTo>
                  <a:lnTo>
                    <a:pt x="434" y="184"/>
                  </a:lnTo>
                  <a:lnTo>
                    <a:pt x="440" y="190"/>
                  </a:lnTo>
                  <a:lnTo>
                    <a:pt x="440" y="194"/>
                  </a:lnTo>
                  <a:lnTo>
                    <a:pt x="440" y="200"/>
                  </a:lnTo>
                  <a:lnTo>
                    <a:pt x="440" y="200"/>
                  </a:lnTo>
                  <a:lnTo>
                    <a:pt x="438" y="206"/>
                  </a:lnTo>
                  <a:lnTo>
                    <a:pt x="436" y="212"/>
                  </a:lnTo>
                  <a:lnTo>
                    <a:pt x="432" y="216"/>
                  </a:lnTo>
                  <a:lnTo>
                    <a:pt x="426" y="218"/>
                  </a:lnTo>
                  <a:lnTo>
                    <a:pt x="414" y="222"/>
                  </a:lnTo>
                  <a:lnTo>
                    <a:pt x="402" y="226"/>
                  </a:lnTo>
                  <a:lnTo>
                    <a:pt x="402" y="226"/>
                  </a:lnTo>
                  <a:lnTo>
                    <a:pt x="422" y="234"/>
                  </a:lnTo>
                  <a:lnTo>
                    <a:pt x="438" y="242"/>
                  </a:lnTo>
                  <a:lnTo>
                    <a:pt x="454" y="254"/>
                  </a:lnTo>
                  <a:lnTo>
                    <a:pt x="472" y="264"/>
                  </a:lnTo>
                  <a:lnTo>
                    <a:pt x="472" y="264"/>
                  </a:lnTo>
                  <a:lnTo>
                    <a:pt x="476" y="260"/>
                  </a:lnTo>
                  <a:lnTo>
                    <a:pt x="476" y="256"/>
                  </a:lnTo>
                  <a:lnTo>
                    <a:pt x="474" y="248"/>
                  </a:lnTo>
                  <a:lnTo>
                    <a:pt x="474" y="248"/>
                  </a:lnTo>
                  <a:lnTo>
                    <a:pt x="476" y="246"/>
                  </a:lnTo>
                  <a:lnTo>
                    <a:pt x="490" y="250"/>
                  </a:lnTo>
                  <a:lnTo>
                    <a:pt x="490" y="250"/>
                  </a:lnTo>
                  <a:lnTo>
                    <a:pt x="490" y="240"/>
                  </a:lnTo>
                  <a:lnTo>
                    <a:pt x="490" y="230"/>
                  </a:lnTo>
                  <a:lnTo>
                    <a:pt x="488" y="226"/>
                  </a:lnTo>
                  <a:lnTo>
                    <a:pt x="486" y="222"/>
                  </a:lnTo>
                  <a:lnTo>
                    <a:pt x="482" y="220"/>
                  </a:lnTo>
                  <a:lnTo>
                    <a:pt x="478" y="220"/>
                  </a:lnTo>
                  <a:lnTo>
                    <a:pt x="478" y="220"/>
                  </a:lnTo>
                  <a:lnTo>
                    <a:pt x="480" y="214"/>
                  </a:lnTo>
                  <a:lnTo>
                    <a:pt x="484" y="212"/>
                  </a:lnTo>
                  <a:lnTo>
                    <a:pt x="486" y="214"/>
                  </a:lnTo>
                  <a:lnTo>
                    <a:pt x="490" y="216"/>
                  </a:lnTo>
                  <a:lnTo>
                    <a:pt x="496" y="222"/>
                  </a:lnTo>
                  <a:lnTo>
                    <a:pt x="500" y="224"/>
                  </a:lnTo>
                  <a:lnTo>
                    <a:pt x="502" y="226"/>
                  </a:lnTo>
                  <a:lnTo>
                    <a:pt x="502" y="226"/>
                  </a:lnTo>
                  <a:lnTo>
                    <a:pt x="506" y="222"/>
                  </a:lnTo>
                  <a:lnTo>
                    <a:pt x="510" y="218"/>
                  </a:lnTo>
                  <a:lnTo>
                    <a:pt x="514" y="214"/>
                  </a:lnTo>
                  <a:lnTo>
                    <a:pt x="522" y="214"/>
                  </a:lnTo>
                  <a:lnTo>
                    <a:pt x="522" y="214"/>
                  </a:lnTo>
                  <a:lnTo>
                    <a:pt x="510" y="200"/>
                  </a:lnTo>
                  <a:lnTo>
                    <a:pt x="500" y="186"/>
                  </a:lnTo>
                  <a:lnTo>
                    <a:pt x="482" y="160"/>
                  </a:lnTo>
                  <a:lnTo>
                    <a:pt x="472" y="150"/>
                  </a:lnTo>
                  <a:lnTo>
                    <a:pt x="458" y="142"/>
                  </a:lnTo>
                  <a:lnTo>
                    <a:pt x="450" y="140"/>
                  </a:lnTo>
                  <a:lnTo>
                    <a:pt x="442" y="138"/>
                  </a:lnTo>
                  <a:lnTo>
                    <a:pt x="432" y="136"/>
                  </a:lnTo>
                  <a:lnTo>
                    <a:pt x="420" y="138"/>
                  </a:lnTo>
                  <a:lnTo>
                    <a:pt x="420" y="138"/>
                  </a:lnTo>
                  <a:lnTo>
                    <a:pt x="416" y="134"/>
                  </a:lnTo>
                  <a:lnTo>
                    <a:pt x="416" y="134"/>
                  </a:lnTo>
                  <a:lnTo>
                    <a:pt x="422" y="132"/>
                  </a:lnTo>
                  <a:lnTo>
                    <a:pt x="446" y="132"/>
                  </a:lnTo>
                  <a:lnTo>
                    <a:pt x="446" y="132"/>
                  </a:lnTo>
                  <a:lnTo>
                    <a:pt x="444" y="128"/>
                  </a:lnTo>
                  <a:lnTo>
                    <a:pt x="442" y="126"/>
                  </a:lnTo>
                  <a:lnTo>
                    <a:pt x="436" y="126"/>
                  </a:lnTo>
                  <a:lnTo>
                    <a:pt x="430" y="124"/>
                  </a:lnTo>
                  <a:lnTo>
                    <a:pt x="428" y="122"/>
                  </a:lnTo>
                  <a:lnTo>
                    <a:pt x="428" y="118"/>
                  </a:lnTo>
                  <a:lnTo>
                    <a:pt x="428" y="118"/>
                  </a:lnTo>
                  <a:lnTo>
                    <a:pt x="418" y="122"/>
                  </a:lnTo>
                  <a:lnTo>
                    <a:pt x="406" y="124"/>
                  </a:lnTo>
                  <a:lnTo>
                    <a:pt x="382" y="126"/>
                  </a:lnTo>
                  <a:lnTo>
                    <a:pt x="370" y="128"/>
                  </a:lnTo>
                  <a:lnTo>
                    <a:pt x="360" y="132"/>
                  </a:lnTo>
                  <a:lnTo>
                    <a:pt x="356" y="136"/>
                  </a:lnTo>
                  <a:lnTo>
                    <a:pt x="354" y="140"/>
                  </a:lnTo>
                  <a:lnTo>
                    <a:pt x="352" y="144"/>
                  </a:lnTo>
                  <a:lnTo>
                    <a:pt x="352" y="150"/>
                  </a:lnTo>
                  <a:lnTo>
                    <a:pt x="352" y="150"/>
                  </a:lnTo>
                  <a:lnTo>
                    <a:pt x="352" y="156"/>
                  </a:lnTo>
                  <a:lnTo>
                    <a:pt x="354" y="160"/>
                  </a:lnTo>
                  <a:lnTo>
                    <a:pt x="358" y="164"/>
                  </a:lnTo>
                  <a:lnTo>
                    <a:pt x="362" y="164"/>
                  </a:lnTo>
                  <a:lnTo>
                    <a:pt x="366" y="166"/>
                  </a:lnTo>
                  <a:lnTo>
                    <a:pt x="370" y="170"/>
                  </a:lnTo>
                  <a:lnTo>
                    <a:pt x="372" y="174"/>
                  </a:lnTo>
                  <a:lnTo>
                    <a:pt x="370" y="182"/>
                  </a:lnTo>
                  <a:lnTo>
                    <a:pt x="370" y="182"/>
                  </a:lnTo>
                  <a:lnTo>
                    <a:pt x="362" y="186"/>
                  </a:lnTo>
                  <a:lnTo>
                    <a:pt x="360" y="190"/>
                  </a:lnTo>
                  <a:lnTo>
                    <a:pt x="358" y="194"/>
                  </a:lnTo>
                  <a:lnTo>
                    <a:pt x="358" y="194"/>
                  </a:lnTo>
                  <a:lnTo>
                    <a:pt x="354" y="186"/>
                  </a:lnTo>
                  <a:lnTo>
                    <a:pt x="350" y="182"/>
                  </a:lnTo>
                  <a:lnTo>
                    <a:pt x="340" y="176"/>
                  </a:lnTo>
                  <a:lnTo>
                    <a:pt x="336" y="174"/>
                  </a:lnTo>
                  <a:lnTo>
                    <a:pt x="332" y="168"/>
                  </a:lnTo>
                  <a:lnTo>
                    <a:pt x="328" y="162"/>
                  </a:lnTo>
                  <a:lnTo>
                    <a:pt x="326" y="150"/>
                  </a:lnTo>
                  <a:lnTo>
                    <a:pt x="326" y="150"/>
                  </a:lnTo>
                  <a:lnTo>
                    <a:pt x="322" y="150"/>
                  </a:lnTo>
                  <a:lnTo>
                    <a:pt x="322" y="150"/>
                  </a:lnTo>
                  <a:lnTo>
                    <a:pt x="350" y="132"/>
                  </a:lnTo>
                  <a:lnTo>
                    <a:pt x="378" y="116"/>
                  </a:lnTo>
                  <a:lnTo>
                    <a:pt x="378" y="116"/>
                  </a:lnTo>
                  <a:lnTo>
                    <a:pt x="402" y="114"/>
                  </a:lnTo>
                  <a:lnTo>
                    <a:pt x="428" y="112"/>
                  </a:lnTo>
                  <a:lnTo>
                    <a:pt x="428" y="112"/>
                  </a:lnTo>
                  <a:lnTo>
                    <a:pt x="436" y="96"/>
                  </a:lnTo>
                  <a:lnTo>
                    <a:pt x="446" y="82"/>
                  </a:lnTo>
                  <a:lnTo>
                    <a:pt x="446" y="82"/>
                  </a:lnTo>
                  <a:lnTo>
                    <a:pt x="488" y="68"/>
                  </a:lnTo>
                  <a:lnTo>
                    <a:pt x="488" y="68"/>
                  </a:lnTo>
                  <a:lnTo>
                    <a:pt x="492" y="74"/>
                  </a:lnTo>
                  <a:lnTo>
                    <a:pt x="498" y="80"/>
                  </a:lnTo>
                  <a:lnTo>
                    <a:pt x="514" y="90"/>
                  </a:lnTo>
                  <a:lnTo>
                    <a:pt x="548" y="104"/>
                  </a:lnTo>
                  <a:lnTo>
                    <a:pt x="564" y="112"/>
                  </a:lnTo>
                  <a:lnTo>
                    <a:pt x="570" y="118"/>
                  </a:lnTo>
                  <a:lnTo>
                    <a:pt x="574" y="126"/>
                  </a:lnTo>
                  <a:lnTo>
                    <a:pt x="576" y="134"/>
                  </a:lnTo>
                  <a:lnTo>
                    <a:pt x="578" y="144"/>
                  </a:lnTo>
                  <a:lnTo>
                    <a:pt x="576" y="154"/>
                  </a:lnTo>
                  <a:lnTo>
                    <a:pt x="572" y="168"/>
                  </a:lnTo>
                  <a:lnTo>
                    <a:pt x="572" y="168"/>
                  </a:lnTo>
                  <a:lnTo>
                    <a:pt x="574" y="172"/>
                  </a:lnTo>
                  <a:lnTo>
                    <a:pt x="576" y="174"/>
                  </a:lnTo>
                  <a:lnTo>
                    <a:pt x="580" y="174"/>
                  </a:lnTo>
                  <a:lnTo>
                    <a:pt x="582" y="172"/>
                  </a:lnTo>
                  <a:lnTo>
                    <a:pt x="582" y="172"/>
                  </a:lnTo>
                  <a:lnTo>
                    <a:pt x="584" y="168"/>
                  </a:lnTo>
                  <a:lnTo>
                    <a:pt x="584" y="168"/>
                  </a:lnTo>
                  <a:lnTo>
                    <a:pt x="584" y="172"/>
                  </a:lnTo>
                  <a:lnTo>
                    <a:pt x="582" y="172"/>
                  </a:lnTo>
                  <a:lnTo>
                    <a:pt x="582" y="172"/>
                  </a:lnTo>
                  <a:lnTo>
                    <a:pt x="578" y="186"/>
                  </a:lnTo>
                  <a:lnTo>
                    <a:pt x="576" y="202"/>
                  </a:lnTo>
                  <a:lnTo>
                    <a:pt x="578" y="218"/>
                  </a:lnTo>
                  <a:lnTo>
                    <a:pt x="580" y="236"/>
                  </a:lnTo>
                  <a:lnTo>
                    <a:pt x="586" y="254"/>
                  </a:lnTo>
                  <a:lnTo>
                    <a:pt x="596" y="270"/>
                  </a:lnTo>
                  <a:lnTo>
                    <a:pt x="602" y="276"/>
                  </a:lnTo>
                  <a:lnTo>
                    <a:pt x="608" y="282"/>
                  </a:lnTo>
                  <a:lnTo>
                    <a:pt x="614" y="286"/>
                  </a:lnTo>
                  <a:lnTo>
                    <a:pt x="622" y="288"/>
                  </a:lnTo>
                  <a:lnTo>
                    <a:pt x="622" y="288"/>
                  </a:lnTo>
                  <a:lnTo>
                    <a:pt x="628" y="284"/>
                  </a:lnTo>
                  <a:lnTo>
                    <a:pt x="634" y="278"/>
                  </a:lnTo>
                  <a:lnTo>
                    <a:pt x="644" y="264"/>
                  </a:lnTo>
                  <a:lnTo>
                    <a:pt x="652" y="252"/>
                  </a:lnTo>
                  <a:lnTo>
                    <a:pt x="660" y="238"/>
                  </a:lnTo>
                  <a:lnTo>
                    <a:pt x="660" y="238"/>
                  </a:lnTo>
                  <a:lnTo>
                    <a:pt x="672" y="224"/>
                  </a:lnTo>
                  <a:lnTo>
                    <a:pt x="688" y="214"/>
                  </a:lnTo>
                  <a:lnTo>
                    <a:pt x="704" y="204"/>
                  </a:lnTo>
                  <a:lnTo>
                    <a:pt x="724" y="196"/>
                  </a:lnTo>
                  <a:lnTo>
                    <a:pt x="762" y="184"/>
                  </a:lnTo>
                  <a:lnTo>
                    <a:pt x="782" y="176"/>
                  </a:lnTo>
                  <a:lnTo>
                    <a:pt x="800" y="168"/>
                  </a:lnTo>
                  <a:lnTo>
                    <a:pt x="800" y="168"/>
                  </a:lnTo>
                  <a:lnTo>
                    <a:pt x="794" y="164"/>
                  </a:lnTo>
                  <a:lnTo>
                    <a:pt x="792" y="160"/>
                  </a:lnTo>
                  <a:lnTo>
                    <a:pt x="790" y="156"/>
                  </a:lnTo>
                  <a:lnTo>
                    <a:pt x="790" y="150"/>
                  </a:lnTo>
                  <a:lnTo>
                    <a:pt x="792" y="142"/>
                  </a:lnTo>
                  <a:lnTo>
                    <a:pt x="796" y="132"/>
                  </a:lnTo>
                  <a:lnTo>
                    <a:pt x="800" y="124"/>
                  </a:lnTo>
                  <a:lnTo>
                    <a:pt x="804" y="114"/>
                  </a:lnTo>
                  <a:lnTo>
                    <a:pt x="804" y="104"/>
                  </a:lnTo>
                  <a:lnTo>
                    <a:pt x="802" y="98"/>
                  </a:lnTo>
                  <a:lnTo>
                    <a:pt x="800" y="94"/>
                  </a:lnTo>
                  <a:lnTo>
                    <a:pt x="800" y="94"/>
                  </a:lnTo>
                  <a:lnTo>
                    <a:pt x="800" y="90"/>
                  </a:lnTo>
                  <a:lnTo>
                    <a:pt x="802" y="90"/>
                  </a:lnTo>
                  <a:lnTo>
                    <a:pt x="806" y="90"/>
                  </a:lnTo>
                  <a:lnTo>
                    <a:pt x="810" y="92"/>
                  </a:lnTo>
                  <a:lnTo>
                    <a:pt x="818" y="94"/>
                  </a:lnTo>
                  <a:lnTo>
                    <a:pt x="818" y="94"/>
                  </a:lnTo>
                  <a:lnTo>
                    <a:pt x="816" y="84"/>
                  </a:lnTo>
                  <a:lnTo>
                    <a:pt x="814" y="76"/>
                  </a:lnTo>
                  <a:lnTo>
                    <a:pt x="810" y="68"/>
                  </a:lnTo>
                  <a:lnTo>
                    <a:pt x="812" y="56"/>
                  </a:lnTo>
                  <a:lnTo>
                    <a:pt x="812" y="56"/>
                  </a:lnTo>
                  <a:lnTo>
                    <a:pt x="818" y="54"/>
                  </a:lnTo>
                  <a:lnTo>
                    <a:pt x="824" y="50"/>
                  </a:lnTo>
                  <a:lnTo>
                    <a:pt x="824" y="50"/>
                  </a:lnTo>
                  <a:lnTo>
                    <a:pt x="862" y="58"/>
                  </a:lnTo>
                  <a:lnTo>
                    <a:pt x="898" y="70"/>
                  </a:lnTo>
                  <a:lnTo>
                    <a:pt x="934" y="82"/>
                  </a:lnTo>
                  <a:lnTo>
                    <a:pt x="970" y="98"/>
                  </a:lnTo>
                  <a:lnTo>
                    <a:pt x="1004" y="116"/>
                  </a:lnTo>
                  <a:lnTo>
                    <a:pt x="1036" y="134"/>
                  </a:lnTo>
                  <a:lnTo>
                    <a:pt x="1068" y="154"/>
                  </a:lnTo>
                  <a:lnTo>
                    <a:pt x="1098" y="178"/>
                  </a:lnTo>
                  <a:lnTo>
                    <a:pt x="1098" y="178"/>
                  </a:lnTo>
                  <a:lnTo>
                    <a:pt x="1090" y="176"/>
                  </a:lnTo>
                  <a:lnTo>
                    <a:pt x="1090" y="176"/>
                  </a:lnTo>
                  <a:lnTo>
                    <a:pt x="1078" y="178"/>
                  </a:lnTo>
                  <a:lnTo>
                    <a:pt x="1066" y="180"/>
                  </a:lnTo>
                  <a:lnTo>
                    <a:pt x="1056" y="184"/>
                  </a:lnTo>
                  <a:lnTo>
                    <a:pt x="1048" y="190"/>
                  </a:lnTo>
                  <a:lnTo>
                    <a:pt x="1032" y="204"/>
                  </a:lnTo>
                  <a:lnTo>
                    <a:pt x="1018" y="218"/>
                  </a:lnTo>
                  <a:lnTo>
                    <a:pt x="996" y="252"/>
                  </a:lnTo>
                  <a:lnTo>
                    <a:pt x="984" y="268"/>
                  </a:lnTo>
                  <a:lnTo>
                    <a:pt x="970" y="282"/>
                  </a:lnTo>
                  <a:lnTo>
                    <a:pt x="970" y="282"/>
                  </a:lnTo>
                  <a:lnTo>
                    <a:pt x="972" y="286"/>
                  </a:lnTo>
                  <a:lnTo>
                    <a:pt x="974" y="290"/>
                  </a:lnTo>
                  <a:lnTo>
                    <a:pt x="976" y="302"/>
                  </a:lnTo>
                  <a:lnTo>
                    <a:pt x="978" y="312"/>
                  </a:lnTo>
                  <a:lnTo>
                    <a:pt x="980" y="316"/>
                  </a:lnTo>
                  <a:lnTo>
                    <a:pt x="982" y="320"/>
                  </a:lnTo>
                  <a:lnTo>
                    <a:pt x="982" y="320"/>
                  </a:lnTo>
                  <a:lnTo>
                    <a:pt x="988" y="316"/>
                  </a:lnTo>
                  <a:lnTo>
                    <a:pt x="996" y="314"/>
                  </a:lnTo>
                  <a:lnTo>
                    <a:pt x="1004" y="314"/>
                  </a:lnTo>
                  <a:lnTo>
                    <a:pt x="1014" y="314"/>
                  </a:lnTo>
                  <a:lnTo>
                    <a:pt x="1014" y="314"/>
                  </a:lnTo>
                  <a:lnTo>
                    <a:pt x="1018" y="322"/>
                  </a:lnTo>
                  <a:lnTo>
                    <a:pt x="1022" y="336"/>
                  </a:lnTo>
                  <a:lnTo>
                    <a:pt x="1020" y="344"/>
                  </a:lnTo>
                  <a:lnTo>
                    <a:pt x="1018" y="348"/>
                  </a:lnTo>
                  <a:lnTo>
                    <a:pt x="1014" y="352"/>
                  </a:lnTo>
                  <a:lnTo>
                    <a:pt x="1008" y="352"/>
                  </a:lnTo>
                  <a:lnTo>
                    <a:pt x="1008" y="352"/>
                  </a:lnTo>
                  <a:lnTo>
                    <a:pt x="1006" y="342"/>
                  </a:lnTo>
                  <a:lnTo>
                    <a:pt x="1008" y="334"/>
                  </a:lnTo>
                  <a:lnTo>
                    <a:pt x="1010" y="326"/>
                  </a:lnTo>
                  <a:lnTo>
                    <a:pt x="1014" y="320"/>
                  </a:lnTo>
                  <a:lnTo>
                    <a:pt x="1014" y="320"/>
                  </a:lnTo>
                  <a:lnTo>
                    <a:pt x="1002" y="330"/>
                  </a:lnTo>
                  <a:lnTo>
                    <a:pt x="994" y="342"/>
                  </a:lnTo>
                  <a:lnTo>
                    <a:pt x="978" y="368"/>
                  </a:lnTo>
                  <a:lnTo>
                    <a:pt x="968" y="382"/>
                  </a:lnTo>
                  <a:lnTo>
                    <a:pt x="958" y="392"/>
                  </a:lnTo>
                  <a:lnTo>
                    <a:pt x="950" y="396"/>
                  </a:lnTo>
                  <a:lnTo>
                    <a:pt x="944" y="398"/>
                  </a:lnTo>
                  <a:lnTo>
                    <a:pt x="934" y="402"/>
                  </a:lnTo>
                  <a:lnTo>
                    <a:pt x="926" y="402"/>
                  </a:lnTo>
                  <a:lnTo>
                    <a:pt x="926" y="402"/>
                  </a:lnTo>
                  <a:lnTo>
                    <a:pt x="926" y="406"/>
                  </a:lnTo>
                  <a:lnTo>
                    <a:pt x="924" y="410"/>
                  </a:lnTo>
                  <a:lnTo>
                    <a:pt x="916" y="412"/>
                  </a:lnTo>
                  <a:lnTo>
                    <a:pt x="910" y="416"/>
                  </a:lnTo>
                  <a:lnTo>
                    <a:pt x="908" y="418"/>
                  </a:lnTo>
                  <a:lnTo>
                    <a:pt x="906" y="422"/>
                  </a:lnTo>
                  <a:lnTo>
                    <a:pt x="906" y="422"/>
                  </a:lnTo>
                  <a:lnTo>
                    <a:pt x="912" y="430"/>
                  </a:lnTo>
                  <a:lnTo>
                    <a:pt x="920" y="440"/>
                  </a:lnTo>
                  <a:lnTo>
                    <a:pt x="924" y="450"/>
                  </a:lnTo>
                  <a:lnTo>
                    <a:pt x="926" y="458"/>
                  </a:lnTo>
                  <a:lnTo>
                    <a:pt x="926" y="466"/>
                  </a:lnTo>
                  <a:lnTo>
                    <a:pt x="926" y="466"/>
                  </a:lnTo>
                  <a:lnTo>
                    <a:pt x="918" y="466"/>
                  </a:lnTo>
                  <a:lnTo>
                    <a:pt x="918" y="466"/>
                  </a:lnTo>
                  <a:lnTo>
                    <a:pt x="916" y="470"/>
                  </a:lnTo>
                  <a:lnTo>
                    <a:pt x="914" y="472"/>
                  </a:lnTo>
                  <a:lnTo>
                    <a:pt x="910" y="470"/>
                  </a:lnTo>
                  <a:lnTo>
                    <a:pt x="904" y="468"/>
                  </a:lnTo>
                  <a:lnTo>
                    <a:pt x="894" y="464"/>
                  </a:lnTo>
                  <a:lnTo>
                    <a:pt x="888" y="464"/>
                  </a:lnTo>
                  <a:lnTo>
                    <a:pt x="882" y="466"/>
                  </a:lnTo>
                  <a:lnTo>
                    <a:pt x="882" y="466"/>
                  </a:lnTo>
                  <a:lnTo>
                    <a:pt x="876" y="468"/>
                  </a:lnTo>
                  <a:lnTo>
                    <a:pt x="872" y="472"/>
                  </a:lnTo>
                  <a:lnTo>
                    <a:pt x="868" y="480"/>
                  </a:lnTo>
                  <a:lnTo>
                    <a:pt x="868" y="486"/>
                  </a:lnTo>
                  <a:lnTo>
                    <a:pt x="866" y="502"/>
                  </a:lnTo>
                  <a:lnTo>
                    <a:pt x="864" y="510"/>
                  </a:lnTo>
                  <a:lnTo>
                    <a:pt x="862" y="516"/>
                  </a:lnTo>
                  <a:lnTo>
                    <a:pt x="862" y="516"/>
                  </a:lnTo>
                  <a:lnTo>
                    <a:pt x="862" y="522"/>
                  </a:lnTo>
                  <a:lnTo>
                    <a:pt x="864" y="526"/>
                  </a:lnTo>
                  <a:lnTo>
                    <a:pt x="868" y="530"/>
                  </a:lnTo>
                  <a:lnTo>
                    <a:pt x="868" y="534"/>
                  </a:lnTo>
                  <a:lnTo>
                    <a:pt x="868" y="534"/>
                  </a:lnTo>
                  <a:lnTo>
                    <a:pt x="926" y="534"/>
                  </a:lnTo>
                  <a:lnTo>
                    <a:pt x="926" y="534"/>
                  </a:lnTo>
                  <a:lnTo>
                    <a:pt x="928" y="530"/>
                  </a:lnTo>
                  <a:lnTo>
                    <a:pt x="930" y="526"/>
                  </a:lnTo>
                  <a:lnTo>
                    <a:pt x="938" y="522"/>
                  </a:lnTo>
                  <a:lnTo>
                    <a:pt x="938" y="522"/>
                  </a:lnTo>
                  <a:lnTo>
                    <a:pt x="938" y="496"/>
                  </a:lnTo>
                  <a:lnTo>
                    <a:pt x="938" y="496"/>
                  </a:lnTo>
                  <a:lnTo>
                    <a:pt x="952" y="488"/>
                  </a:lnTo>
                  <a:lnTo>
                    <a:pt x="966" y="480"/>
                  </a:lnTo>
                  <a:lnTo>
                    <a:pt x="980" y="472"/>
                  </a:lnTo>
                  <a:lnTo>
                    <a:pt x="994" y="466"/>
                  </a:lnTo>
                  <a:lnTo>
                    <a:pt x="994" y="466"/>
                  </a:lnTo>
                  <a:lnTo>
                    <a:pt x="998" y="466"/>
                  </a:lnTo>
                  <a:lnTo>
                    <a:pt x="1000" y="468"/>
                  </a:lnTo>
                  <a:lnTo>
                    <a:pt x="1000" y="476"/>
                  </a:lnTo>
                  <a:lnTo>
                    <a:pt x="1000" y="490"/>
                  </a:lnTo>
                  <a:lnTo>
                    <a:pt x="1000" y="490"/>
                  </a:lnTo>
                  <a:lnTo>
                    <a:pt x="1002" y="486"/>
                  </a:lnTo>
                  <a:lnTo>
                    <a:pt x="1006" y="484"/>
                  </a:lnTo>
                  <a:lnTo>
                    <a:pt x="1010" y="484"/>
                  </a:lnTo>
                  <a:lnTo>
                    <a:pt x="1014" y="484"/>
                  </a:lnTo>
                  <a:lnTo>
                    <a:pt x="1026" y="490"/>
                  </a:lnTo>
                  <a:lnTo>
                    <a:pt x="1036" y="496"/>
                  </a:lnTo>
                  <a:lnTo>
                    <a:pt x="1044" y="506"/>
                  </a:lnTo>
                  <a:lnTo>
                    <a:pt x="1046" y="512"/>
                  </a:lnTo>
                  <a:lnTo>
                    <a:pt x="1048" y="516"/>
                  </a:lnTo>
                  <a:lnTo>
                    <a:pt x="1046" y="520"/>
                  </a:lnTo>
                  <a:lnTo>
                    <a:pt x="1044" y="524"/>
                  </a:lnTo>
                  <a:lnTo>
                    <a:pt x="1040" y="526"/>
                  </a:lnTo>
                  <a:lnTo>
                    <a:pt x="1032" y="528"/>
                  </a:lnTo>
                  <a:lnTo>
                    <a:pt x="1032" y="528"/>
                  </a:lnTo>
                  <a:lnTo>
                    <a:pt x="1040" y="534"/>
                  </a:lnTo>
                  <a:lnTo>
                    <a:pt x="1046" y="536"/>
                  </a:lnTo>
                  <a:lnTo>
                    <a:pt x="1050" y="532"/>
                  </a:lnTo>
                  <a:lnTo>
                    <a:pt x="1056" y="528"/>
                  </a:lnTo>
                  <a:lnTo>
                    <a:pt x="1064" y="516"/>
                  </a:lnTo>
                  <a:lnTo>
                    <a:pt x="1070" y="510"/>
                  </a:lnTo>
                  <a:lnTo>
                    <a:pt x="1076" y="510"/>
                  </a:lnTo>
                  <a:lnTo>
                    <a:pt x="1076" y="510"/>
                  </a:lnTo>
                  <a:lnTo>
                    <a:pt x="1078" y="514"/>
                  </a:lnTo>
                  <a:lnTo>
                    <a:pt x="1080" y="516"/>
                  </a:lnTo>
                  <a:lnTo>
                    <a:pt x="1086" y="522"/>
                  </a:lnTo>
                  <a:lnTo>
                    <a:pt x="1088" y="526"/>
                  </a:lnTo>
                  <a:lnTo>
                    <a:pt x="1090" y="530"/>
                  </a:lnTo>
                  <a:lnTo>
                    <a:pt x="1090" y="534"/>
                  </a:lnTo>
                  <a:lnTo>
                    <a:pt x="1090" y="540"/>
                  </a:lnTo>
                  <a:lnTo>
                    <a:pt x="1090" y="540"/>
                  </a:lnTo>
                  <a:lnTo>
                    <a:pt x="1102" y="540"/>
                  </a:lnTo>
                  <a:lnTo>
                    <a:pt x="1102" y="540"/>
                  </a:lnTo>
                  <a:lnTo>
                    <a:pt x="1108" y="538"/>
                  </a:lnTo>
                  <a:lnTo>
                    <a:pt x="1112" y="532"/>
                  </a:lnTo>
                  <a:lnTo>
                    <a:pt x="1112" y="524"/>
                  </a:lnTo>
                  <a:lnTo>
                    <a:pt x="1112" y="518"/>
                  </a:lnTo>
                  <a:lnTo>
                    <a:pt x="1112" y="512"/>
                  </a:lnTo>
                  <a:lnTo>
                    <a:pt x="1114" y="506"/>
                  </a:lnTo>
                  <a:lnTo>
                    <a:pt x="1122" y="504"/>
                  </a:lnTo>
                  <a:lnTo>
                    <a:pt x="1134" y="504"/>
                  </a:lnTo>
                  <a:lnTo>
                    <a:pt x="1134" y="504"/>
                  </a:lnTo>
                  <a:lnTo>
                    <a:pt x="1130" y="506"/>
                  </a:lnTo>
                  <a:lnTo>
                    <a:pt x="1128" y="512"/>
                  </a:lnTo>
                  <a:lnTo>
                    <a:pt x="1126" y="522"/>
                  </a:lnTo>
                  <a:lnTo>
                    <a:pt x="1128" y="532"/>
                  </a:lnTo>
                  <a:lnTo>
                    <a:pt x="1130" y="538"/>
                  </a:lnTo>
                  <a:lnTo>
                    <a:pt x="1134" y="540"/>
                  </a:lnTo>
                  <a:lnTo>
                    <a:pt x="1134" y="540"/>
                  </a:lnTo>
                  <a:lnTo>
                    <a:pt x="1140" y="544"/>
                  </a:lnTo>
                  <a:lnTo>
                    <a:pt x="1148" y="546"/>
                  </a:lnTo>
                  <a:lnTo>
                    <a:pt x="1166" y="548"/>
                  </a:lnTo>
                  <a:lnTo>
                    <a:pt x="1174" y="552"/>
                  </a:lnTo>
                  <a:lnTo>
                    <a:pt x="1182" y="554"/>
                  </a:lnTo>
                  <a:lnTo>
                    <a:pt x="1186" y="560"/>
                  </a:lnTo>
                  <a:lnTo>
                    <a:pt x="1190" y="566"/>
                  </a:lnTo>
                  <a:lnTo>
                    <a:pt x="1190" y="566"/>
                  </a:lnTo>
                  <a:lnTo>
                    <a:pt x="1186" y="584"/>
                  </a:lnTo>
                  <a:lnTo>
                    <a:pt x="1182" y="592"/>
                  </a:lnTo>
                  <a:lnTo>
                    <a:pt x="1178" y="598"/>
                  </a:lnTo>
                  <a:lnTo>
                    <a:pt x="1178" y="598"/>
                  </a:lnTo>
                  <a:lnTo>
                    <a:pt x="1176" y="594"/>
                  </a:lnTo>
                  <a:lnTo>
                    <a:pt x="1172" y="592"/>
                  </a:lnTo>
                  <a:lnTo>
                    <a:pt x="1162" y="590"/>
                  </a:lnTo>
                  <a:lnTo>
                    <a:pt x="1150" y="592"/>
                  </a:lnTo>
                  <a:lnTo>
                    <a:pt x="1140" y="592"/>
                  </a:lnTo>
                  <a:lnTo>
                    <a:pt x="1140" y="592"/>
                  </a:lnTo>
                  <a:lnTo>
                    <a:pt x="1130" y="594"/>
                  </a:lnTo>
                  <a:lnTo>
                    <a:pt x="1122" y="594"/>
                  </a:lnTo>
                  <a:lnTo>
                    <a:pt x="1118" y="594"/>
                  </a:lnTo>
                  <a:lnTo>
                    <a:pt x="1114" y="590"/>
                  </a:lnTo>
                  <a:lnTo>
                    <a:pt x="1106" y="582"/>
                  </a:lnTo>
                  <a:lnTo>
                    <a:pt x="1102" y="578"/>
                  </a:lnTo>
                  <a:lnTo>
                    <a:pt x="1096" y="572"/>
                  </a:lnTo>
                  <a:lnTo>
                    <a:pt x="1096" y="572"/>
                  </a:lnTo>
                  <a:lnTo>
                    <a:pt x="1088" y="576"/>
                  </a:lnTo>
                  <a:lnTo>
                    <a:pt x="1082" y="582"/>
                  </a:lnTo>
                  <a:lnTo>
                    <a:pt x="1078" y="588"/>
                  </a:lnTo>
                  <a:lnTo>
                    <a:pt x="1076" y="598"/>
                  </a:lnTo>
                  <a:lnTo>
                    <a:pt x="1076" y="598"/>
                  </a:lnTo>
                  <a:lnTo>
                    <a:pt x="1062" y="590"/>
                  </a:lnTo>
                  <a:lnTo>
                    <a:pt x="1050" y="580"/>
                  </a:lnTo>
                  <a:lnTo>
                    <a:pt x="1036" y="572"/>
                  </a:lnTo>
                  <a:lnTo>
                    <a:pt x="1028" y="568"/>
                  </a:lnTo>
                  <a:lnTo>
                    <a:pt x="1020" y="566"/>
                  </a:lnTo>
                  <a:lnTo>
                    <a:pt x="1020" y="566"/>
                  </a:lnTo>
                  <a:lnTo>
                    <a:pt x="1020" y="540"/>
                  </a:lnTo>
                  <a:lnTo>
                    <a:pt x="1020" y="540"/>
                  </a:lnTo>
                  <a:lnTo>
                    <a:pt x="998" y="536"/>
                  </a:lnTo>
                  <a:lnTo>
                    <a:pt x="974" y="534"/>
                  </a:lnTo>
                  <a:lnTo>
                    <a:pt x="946" y="536"/>
                  </a:lnTo>
                  <a:lnTo>
                    <a:pt x="918" y="540"/>
                  </a:lnTo>
                  <a:lnTo>
                    <a:pt x="906" y="546"/>
                  </a:lnTo>
                  <a:lnTo>
                    <a:pt x="894" y="550"/>
                  </a:lnTo>
                  <a:lnTo>
                    <a:pt x="882" y="558"/>
                  </a:lnTo>
                  <a:lnTo>
                    <a:pt x="874" y="566"/>
                  </a:lnTo>
                  <a:lnTo>
                    <a:pt x="866" y="574"/>
                  </a:lnTo>
                  <a:lnTo>
                    <a:pt x="860" y="586"/>
                  </a:lnTo>
                  <a:lnTo>
                    <a:pt x="856" y="596"/>
                  </a:lnTo>
                  <a:lnTo>
                    <a:pt x="856" y="610"/>
                  </a:lnTo>
                  <a:lnTo>
                    <a:pt x="856" y="610"/>
                  </a:lnTo>
                  <a:lnTo>
                    <a:pt x="844" y="616"/>
                  </a:lnTo>
                  <a:lnTo>
                    <a:pt x="834" y="622"/>
                  </a:lnTo>
                  <a:lnTo>
                    <a:pt x="826" y="628"/>
                  </a:lnTo>
                  <a:lnTo>
                    <a:pt x="820" y="636"/>
                  </a:lnTo>
                  <a:lnTo>
                    <a:pt x="816" y="644"/>
                  </a:lnTo>
                  <a:lnTo>
                    <a:pt x="812" y="654"/>
                  </a:lnTo>
                  <a:lnTo>
                    <a:pt x="810" y="672"/>
                  </a:lnTo>
                  <a:lnTo>
                    <a:pt x="808" y="716"/>
                  </a:lnTo>
                  <a:lnTo>
                    <a:pt x="804" y="738"/>
                  </a:lnTo>
                  <a:lnTo>
                    <a:pt x="800" y="762"/>
                  </a:lnTo>
                  <a:lnTo>
                    <a:pt x="800" y="762"/>
                  </a:lnTo>
                  <a:lnTo>
                    <a:pt x="808" y="770"/>
                  </a:lnTo>
                  <a:lnTo>
                    <a:pt x="814" y="778"/>
                  </a:lnTo>
                  <a:lnTo>
                    <a:pt x="828" y="798"/>
                  </a:lnTo>
                  <a:lnTo>
                    <a:pt x="844" y="816"/>
                  </a:lnTo>
                  <a:lnTo>
                    <a:pt x="852" y="824"/>
                  </a:lnTo>
                  <a:lnTo>
                    <a:pt x="862" y="830"/>
                  </a:lnTo>
                  <a:lnTo>
                    <a:pt x="862" y="830"/>
                  </a:lnTo>
                  <a:lnTo>
                    <a:pt x="890" y="828"/>
                  </a:lnTo>
                  <a:lnTo>
                    <a:pt x="916" y="828"/>
                  </a:lnTo>
                  <a:lnTo>
                    <a:pt x="942" y="826"/>
                  </a:lnTo>
                  <a:lnTo>
                    <a:pt x="956" y="822"/>
                  </a:lnTo>
                  <a:lnTo>
                    <a:pt x="970" y="818"/>
                  </a:lnTo>
                  <a:lnTo>
                    <a:pt x="970" y="818"/>
                  </a:lnTo>
                  <a:lnTo>
                    <a:pt x="970" y="824"/>
                  </a:lnTo>
                  <a:lnTo>
                    <a:pt x="972" y="830"/>
                  </a:lnTo>
                  <a:lnTo>
                    <a:pt x="976" y="832"/>
                  </a:lnTo>
                  <a:lnTo>
                    <a:pt x="982" y="834"/>
                  </a:lnTo>
                  <a:lnTo>
                    <a:pt x="992" y="838"/>
                  </a:lnTo>
                  <a:lnTo>
                    <a:pt x="998" y="840"/>
                  </a:lnTo>
                  <a:lnTo>
                    <a:pt x="1000" y="844"/>
                  </a:lnTo>
                  <a:lnTo>
                    <a:pt x="1000" y="844"/>
                  </a:lnTo>
                  <a:lnTo>
                    <a:pt x="1000" y="858"/>
                  </a:lnTo>
                  <a:lnTo>
                    <a:pt x="1002" y="870"/>
                  </a:lnTo>
                  <a:lnTo>
                    <a:pt x="1006" y="894"/>
                  </a:lnTo>
                  <a:lnTo>
                    <a:pt x="1014" y="916"/>
                  </a:lnTo>
                  <a:lnTo>
                    <a:pt x="1022" y="938"/>
                  </a:lnTo>
                  <a:lnTo>
                    <a:pt x="1026" y="958"/>
                  </a:lnTo>
                  <a:lnTo>
                    <a:pt x="1028" y="968"/>
                  </a:lnTo>
                  <a:lnTo>
                    <a:pt x="1028" y="978"/>
                  </a:lnTo>
                  <a:lnTo>
                    <a:pt x="1028" y="988"/>
                  </a:lnTo>
                  <a:lnTo>
                    <a:pt x="1024" y="998"/>
                  </a:lnTo>
                  <a:lnTo>
                    <a:pt x="1020" y="1008"/>
                  </a:lnTo>
                  <a:lnTo>
                    <a:pt x="1014" y="1020"/>
                  </a:lnTo>
                  <a:lnTo>
                    <a:pt x="1014" y="1020"/>
                  </a:lnTo>
                  <a:lnTo>
                    <a:pt x="1020" y="1036"/>
                  </a:lnTo>
                  <a:lnTo>
                    <a:pt x="1026" y="1056"/>
                  </a:lnTo>
                  <a:lnTo>
                    <a:pt x="1034" y="1094"/>
                  </a:lnTo>
                  <a:lnTo>
                    <a:pt x="1042" y="1134"/>
                  </a:lnTo>
                  <a:lnTo>
                    <a:pt x="1046" y="1154"/>
                  </a:lnTo>
                  <a:lnTo>
                    <a:pt x="1052" y="1172"/>
                  </a:lnTo>
                  <a:lnTo>
                    <a:pt x="1052" y="1172"/>
                  </a:lnTo>
                  <a:lnTo>
                    <a:pt x="1070" y="1172"/>
                  </a:lnTo>
                  <a:lnTo>
                    <a:pt x="1086" y="1170"/>
                  </a:lnTo>
                  <a:lnTo>
                    <a:pt x="1100" y="1166"/>
                  </a:lnTo>
                  <a:lnTo>
                    <a:pt x="1112" y="1158"/>
                  </a:lnTo>
                  <a:lnTo>
                    <a:pt x="1124" y="1148"/>
                  </a:lnTo>
                  <a:lnTo>
                    <a:pt x="1134" y="1138"/>
                  </a:lnTo>
                  <a:lnTo>
                    <a:pt x="1142" y="1126"/>
                  </a:lnTo>
                  <a:lnTo>
                    <a:pt x="1150" y="1112"/>
                  </a:lnTo>
                  <a:lnTo>
                    <a:pt x="1182" y="1054"/>
                  </a:lnTo>
                  <a:lnTo>
                    <a:pt x="1190" y="1040"/>
                  </a:lnTo>
                  <a:lnTo>
                    <a:pt x="1200" y="1028"/>
                  </a:lnTo>
                  <a:lnTo>
                    <a:pt x="1210" y="1016"/>
                  </a:lnTo>
                  <a:lnTo>
                    <a:pt x="1222" y="1008"/>
                  </a:lnTo>
                  <a:lnTo>
                    <a:pt x="1222" y="1008"/>
                  </a:lnTo>
                  <a:lnTo>
                    <a:pt x="1224" y="978"/>
                  </a:lnTo>
                  <a:lnTo>
                    <a:pt x="1224" y="954"/>
                  </a:lnTo>
                  <a:lnTo>
                    <a:pt x="1222" y="900"/>
                  </a:lnTo>
                  <a:lnTo>
                    <a:pt x="1222" y="900"/>
                  </a:lnTo>
                  <a:lnTo>
                    <a:pt x="1234" y="886"/>
                  </a:lnTo>
                  <a:lnTo>
                    <a:pt x="1246" y="874"/>
                  </a:lnTo>
                  <a:lnTo>
                    <a:pt x="1272" y="846"/>
                  </a:lnTo>
                  <a:lnTo>
                    <a:pt x="1284" y="832"/>
                  </a:lnTo>
                  <a:lnTo>
                    <a:pt x="1292" y="816"/>
                  </a:lnTo>
                  <a:lnTo>
                    <a:pt x="1300" y="796"/>
                  </a:lnTo>
                  <a:lnTo>
                    <a:pt x="1304" y="774"/>
                  </a:lnTo>
                  <a:lnTo>
                    <a:pt x="1304" y="774"/>
                  </a:lnTo>
                  <a:lnTo>
                    <a:pt x="1298" y="770"/>
                  </a:lnTo>
                  <a:lnTo>
                    <a:pt x="1292" y="770"/>
                  </a:lnTo>
                  <a:lnTo>
                    <a:pt x="1278" y="776"/>
                  </a:lnTo>
                  <a:lnTo>
                    <a:pt x="1270" y="778"/>
                  </a:lnTo>
                  <a:lnTo>
                    <a:pt x="1264" y="778"/>
                  </a:lnTo>
                  <a:lnTo>
                    <a:pt x="1258" y="776"/>
                  </a:lnTo>
                  <a:lnTo>
                    <a:pt x="1254" y="768"/>
                  </a:lnTo>
                  <a:lnTo>
                    <a:pt x="1254" y="768"/>
                  </a:lnTo>
                  <a:lnTo>
                    <a:pt x="1280" y="752"/>
                  </a:lnTo>
                  <a:lnTo>
                    <a:pt x="1310" y="734"/>
                  </a:lnTo>
                  <a:lnTo>
                    <a:pt x="1324" y="724"/>
                  </a:lnTo>
                  <a:lnTo>
                    <a:pt x="1334" y="712"/>
                  </a:lnTo>
                  <a:lnTo>
                    <a:pt x="1342" y="700"/>
                  </a:lnTo>
                  <a:lnTo>
                    <a:pt x="1344" y="694"/>
                  </a:lnTo>
                  <a:lnTo>
                    <a:pt x="1346" y="686"/>
                  </a:lnTo>
                  <a:lnTo>
                    <a:pt x="1346" y="686"/>
                  </a:lnTo>
                  <a:lnTo>
                    <a:pt x="1346" y="690"/>
                  </a:lnTo>
                  <a:lnTo>
                    <a:pt x="1346" y="690"/>
                  </a:lnTo>
                  <a:lnTo>
                    <a:pt x="1344" y="730"/>
                  </a:lnTo>
                  <a:lnTo>
                    <a:pt x="1342" y="768"/>
                  </a:lnTo>
                  <a:lnTo>
                    <a:pt x="1336" y="804"/>
                  </a:lnTo>
                  <a:lnTo>
                    <a:pt x="1328" y="842"/>
                  </a:lnTo>
                  <a:lnTo>
                    <a:pt x="1318" y="878"/>
                  </a:lnTo>
                  <a:lnTo>
                    <a:pt x="1306" y="912"/>
                  </a:lnTo>
                  <a:lnTo>
                    <a:pt x="1294" y="946"/>
                  </a:lnTo>
                  <a:lnTo>
                    <a:pt x="1278" y="980"/>
                  </a:lnTo>
                  <a:lnTo>
                    <a:pt x="1278" y="980"/>
                  </a:lnTo>
                  <a:close/>
                </a:path>
              </a:pathLst>
            </a:custGeom>
            <a:solidFill>
              <a:srgbClr val="FFFFFF"/>
            </a:solidFill>
            <a:ln w="9525">
              <a:noFill/>
              <a:round/>
              <a:headEnd/>
              <a:tailEnd/>
            </a:ln>
            <a:effectLst>
              <a:outerShdw blurRad="50800" dist="762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zh-CN" altLang="en-US" sz="2400"/>
            </a:p>
          </p:txBody>
        </p:sp>
      </p:grpSp>
      <p:grpSp>
        <p:nvGrpSpPr>
          <p:cNvPr id="2" name="组合 1"/>
          <p:cNvGrpSpPr/>
          <p:nvPr/>
        </p:nvGrpSpPr>
        <p:grpSpPr>
          <a:xfrm>
            <a:off x="1376521" y="2462957"/>
            <a:ext cx="9266486" cy="1647217"/>
            <a:chOff x="1031793" y="1847215"/>
            <a:chExt cx="6949865" cy="1235413"/>
          </a:xfrm>
        </p:grpSpPr>
        <p:sp>
          <p:nvSpPr>
            <p:cNvPr id="11" name="任意形状 10"/>
            <p:cNvSpPr/>
            <p:nvPr/>
          </p:nvSpPr>
          <p:spPr>
            <a:xfrm rot="21300000">
              <a:off x="1031793" y="1847215"/>
              <a:ext cx="6949865" cy="1235413"/>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8" name="文本框 7"/>
            <p:cNvSpPr txBox="1"/>
            <p:nvPr/>
          </p:nvSpPr>
          <p:spPr>
            <a:xfrm rot="21291969">
              <a:off x="2216222" y="2025620"/>
              <a:ext cx="4196101" cy="900247"/>
            </a:xfrm>
            <a:prstGeom prst="rect">
              <a:avLst/>
            </a:prstGeom>
            <a:noFill/>
          </p:spPr>
          <p:txBody>
            <a:bodyPr wrap="none" rtlCol="0">
              <a:spAutoFit/>
            </a:bodyPr>
            <a:lstStyle/>
            <a:p>
              <a:pPr algn="ctr"/>
              <a:r>
                <a:rPr kumimoji="1" lang="en-US" altLang="zh-CN" sz="7200" b="1" dirty="0">
                  <a:solidFill>
                    <a:srgbClr val="FFFFFF"/>
                  </a:solidFill>
                </a:rPr>
                <a:t>THANK</a:t>
              </a:r>
              <a:r>
                <a:rPr kumimoji="1" lang="zh-CN" altLang="en-US" sz="7200" b="1" dirty="0">
                  <a:solidFill>
                    <a:srgbClr val="FFFFFF"/>
                  </a:solidFill>
                </a:rPr>
                <a:t> </a:t>
              </a:r>
              <a:r>
                <a:rPr kumimoji="1" lang="en-US" altLang="zh-CN" sz="7200" b="1" dirty="0">
                  <a:solidFill>
                    <a:srgbClr val="FFFFFF"/>
                  </a:solidFill>
                </a:rPr>
                <a:t>YOU!</a:t>
              </a:r>
              <a:endParaRPr kumimoji="1" lang="zh-CN" altLang="en-US" sz="7200" b="1" dirty="0">
                <a:solidFill>
                  <a:srgbClr val="FFFFFF"/>
                </a:solidFill>
              </a:endParaRPr>
            </a:p>
          </p:txBody>
        </p:sp>
      </p:grpSp>
    </p:spTree>
    <p:extLst>
      <p:ext uri="{BB962C8B-B14F-4D97-AF65-F5344CB8AC3E}">
        <p14:creationId xmlns:p14="http://schemas.microsoft.com/office/powerpoint/2010/main" val="2512541691"/>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5AB965CE-DEA9-47C8-B01C-E4CFC3791D09}"/>
              </a:ext>
            </a:extLst>
          </p:cNvPr>
          <p:cNvSpPr txBox="1">
            <a:spLocks/>
          </p:cNvSpPr>
          <p:nvPr/>
        </p:nvSpPr>
        <p:spPr>
          <a:xfrm>
            <a:off x="2743200" y="587324"/>
            <a:ext cx="10515600" cy="1325563"/>
          </a:xfrm>
          <a:prstGeom prst="rect">
            <a:avLst/>
          </a:prstGeom>
        </p:spPr>
        <p:txBody>
          <a:bodyPr/>
          <a:lstStyle>
            <a:lvl1pPr algn="l" defTabSz="914393" rtl="0" eaLnBrk="1" latinLnBrk="0" hangingPunct="1">
              <a:lnSpc>
                <a:spcPct val="90000"/>
              </a:lnSpc>
              <a:spcBef>
                <a:spcPct val="0"/>
              </a:spcBef>
              <a:buNone/>
              <a:defRPr sz="4401" kern="1200">
                <a:solidFill>
                  <a:schemeClr val="tx1"/>
                </a:solidFill>
                <a:latin typeface="+mj-lt"/>
                <a:ea typeface="+mj-ea"/>
                <a:cs typeface="+mj-cs"/>
              </a:defRPr>
            </a:lvl1pPr>
          </a:lstStyle>
          <a:p>
            <a:pPr defTabSz="914370"/>
            <a:r>
              <a:rPr lang="zh-CN" altLang="en-US" sz="3600" dirty="0">
                <a:solidFill>
                  <a:schemeClr val="bg1"/>
                </a:solidFill>
                <a:latin typeface="+mn-lt"/>
                <a:ea typeface="+mn-ea"/>
                <a:cs typeface="+mn-cs"/>
              </a:rPr>
              <a:t>高速实现方案</a:t>
            </a:r>
          </a:p>
        </p:txBody>
      </p:sp>
      <p:sp>
        <p:nvSpPr>
          <p:cNvPr id="12" name="任意形状 1">
            <a:extLst>
              <a:ext uri="{FF2B5EF4-FFF2-40B4-BE49-F238E27FC236}">
                <a16:creationId xmlns:a16="http://schemas.microsoft.com/office/drawing/2014/main" id="{4F0F0976-E3A7-405B-9073-EEFA8AD7EEF4}"/>
              </a:ext>
            </a:extLst>
          </p:cNvPr>
          <p:cNvSpPr/>
          <p:nvPr/>
        </p:nvSpPr>
        <p:spPr>
          <a:xfrm>
            <a:off x="-710408" y="3577778"/>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13" name="任意形状 2">
            <a:extLst>
              <a:ext uri="{FF2B5EF4-FFF2-40B4-BE49-F238E27FC236}">
                <a16:creationId xmlns:a16="http://schemas.microsoft.com/office/drawing/2014/main" id="{67994E82-7F4B-4676-821E-F05C5D5ACEFD}"/>
              </a:ext>
            </a:extLst>
          </p:cNvPr>
          <p:cNvSpPr/>
          <p:nvPr/>
        </p:nvSpPr>
        <p:spPr>
          <a:xfrm>
            <a:off x="-710407" y="1225039"/>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14" name="任意形状 3">
            <a:extLst>
              <a:ext uri="{FF2B5EF4-FFF2-40B4-BE49-F238E27FC236}">
                <a16:creationId xmlns:a16="http://schemas.microsoft.com/office/drawing/2014/main" id="{675FAC9F-9CD6-4E9B-8419-6D3ADD078C56}"/>
              </a:ext>
            </a:extLst>
          </p:cNvPr>
          <p:cNvSpPr/>
          <p:nvPr/>
        </p:nvSpPr>
        <p:spPr>
          <a:xfrm>
            <a:off x="-710409" y="2404682"/>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15" name="任意形状 4">
            <a:extLst>
              <a:ext uri="{FF2B5EF4-FFF2-40B4-BE49-F238E27FC236}">
                <a16:creationId xmlns:a16="http://schemas.microsoft.com/office/drawing/2014/main" id="{90D58341-4697-486C-AFB3-380327DE7756}"/>
              </a:ext>
            </a:extLst>
          </p:cNvPr>
          <p:cNvSpPr/>
          <p:nvPr/>
        </p:nvSpPr>
        <p:spPr>
          <a:xfrm>
            <a:off x="-710407" y="4789873"/>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16" name="文本框 15">
            <a:extLst>
              <a:ext uri="{FF2B5EF4-FFF2-40B4-BE49-F238E27FC236}">
                <a16:creationId xmlns:a16="http://schemas.microsoft.com/office/drawing/2014/main" id="{8B34D14F-C582-4140-A0D1-C5C7A158102F}"/>
              </a:ext>
            </a:extLst>
          </p:cNvPr>
          <p:cNvSpPr txBox="1"/>
          <p:nvPr/>
        </p:nvSpPr>
        <p:spPr>
          <a:xfrm>
            <a:off x="130015" y="1400567"/>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国密算法</a:t>
            </a:r>
          </a:p>
        </p:txBody>
      </p:sp>
      <p:sp>
        <p:nvSpPr>
          <p:cNvPr id="26" name="文本框 25">
            <a:extLst>
              <a:ext uri="{FF2B5EF4-FFF2-40B4-BE49-F238E27FC236}">
                <a16:creationId xmlns:a16="http://schemas.microsoft.com/office/drawing/2014/main" id="{E3F08EC6-D496-4936-A735-946DE21DE6E6}"/>
              </a:ext>
            </a:extLst>
          </p:cNvPr>
          <p:cNvSpPr txBox="1"/>
          <p:nvPr/>
        </p:nvSpPr>
        <p:spPr>
          <a:xfrm>
            <a:off x="130015" y="2547841"/>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实现方案</a:t>
            </a:r>
          </a:p>
        </p:txBody>
      </p:sp>
      <p:sp>
        <p:nvSpPr>
          <p:cNvPr id="27" name="文本框 26">
            <a:extLst>
              <a:ext uri="{FF2B5EF4-FFF2-40B4-BE49-F238E27FC236}">
                <a16:creationId xmlns:a16="http://schemas.microsoft.com/office/drawing/2014/main" id="{61C6EEA8-7646-4A38-82CB-815A17CE15B3}"/>
              </a:ext>
            </a:extLst>
          </p:cNvPr>
          <p:cNvSpPr txBox="1"/>
          <p:nvPr/>
        </p:nvSpPr>
        <p:spPr>
          <a:xfrm>
            <a:off x="130015" y="3725039"/>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阶段成果</a:t>
            </a:r>
          </a:p>
        </p:txBody>
      </p:sp>
      <p:sp>
        <p:nvSpPr>
          <p:cNvPr id="28" name="文本框 27">
            <a:extLst>
              <a:ext uri="{FF2B5EF4-FFF2-40B4-BE49-F238E27FC236}">
                <a16:creationId xmlns:a16="http://schemas.microsoft.com/office/drawing/2014/main" id="{3E2AD939-A78C-4820-92B1-0E8FB8EAB98C}"/>
              </a:ext>
            </a:extLst>
          </p:cNvPr>
          <p:cNvSpPr txBox="1"/>
          <p:nvPr/>
        </p:nvSpPr>
        <p:spPr>
          <a:xfrm>
            <a:off x="130015" y="4872313"/>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下一目标</a:t>
            </a:r>
          </a:p>
        </p:txBody>
      </p:sp>
      <p:grpSp>
        <p:nvGrpSpPr>
          <p:cNvPr id="4" name="组合 3">
            <a:extLst>
              <a:ext uri="{FF2B5EF4-FFF2-40B4-BE49-F238E27FC236}">
                <a16:creationId xmlns:a16="http://schemas.microsoft.com/office/drawing/2014/main" id="{112D1FEC-D200-4697-B55D-8F7D70582961}"/>
              </a:ext>
            </a:extLst>
          </p:cNvPr>
          <p:cNvGrpSpPr/>
          <p:nvPr/>
        </p:nvGrpSpPr>
        <p:grpSpPr>
          <a:xfrm>
            <a:off x="4729684" y="2786611"/>
            <a:ext cx="4655998" cy="3876232"/>
            <a:chOff x="4337690" y="1979623"/>
            <a:chExt cx="4655998" cy="3876232"/>
          </a:xfrm>
        </p:grpSpPr>
        <p:pic>
          <p:nvPicPr>
            <p:cNvPr id="2" name="图片 1">
              <a:extLst>
                <a:ext uri="{FF2B5EF4-FFF2-40B4-BE49-F238E27FC236}">
                  <a16:creationId xmlns:a16="http://schemas.microsoft.com/office/drawing/2014/main" id="{DC4F8B8B-C155-481C-B3FE-8F6CFE04DA8A}"/>
                </a:ext>
              </a:extLst>
            </p:cNvPr>
            <p:cNvPicPr>
              <a:picLocks noChangeAspect="1"/>
            </p:cNvPicPr>
            <p:nvPr/>
          </p:nvPicPr>
          <p:blipFill>
            <a:blip r:embed="rId3"/>
            <a:stretch>
              <a:fillRect/>
            </a:stretch>
          </p:blipFill>
          <p:spPr>
            <a:xfrm>
              <a:off x="4337690" y="1979623"/>
              <a:ext cx="4655998" cy="3876232"/>
            </a:xfrm>
            <a:prstGeom prst="rect">
              <a:avLst/>
            </a:prstGeom>
          </p:spPr>
        </p:pic>
        <p:sp>
          <p:nvSpPr>
            <p:cNvPr id="3" name="矩形 2">
              <a:extLst>
                <a:ext uri="{FF2B5EF4-FFF2-40B4-BE49-F238E27FC236}">
                  <a16:creationId xmlns:a16="http://schemas.microsoft.com/office/drawing/2014/main" id="{EFB6C851-C50D-4B22-B398-F792DC385286}"/>
                </a:ext>
              </a:extLst>
            </p:cNvPr>
            <p:cNvSpPr/>
            <p:nvPr/>
          </p:nvSpPr>
          <p:spPr>
            <a:xfrm>
              <a:off x="7778663" y="2205777"/>
              <a:ext cx="1064712" cy="5761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宋体" panose="02010600030101010101" pitchFamily="2" charset="-122"/>
                  <a:ea typeface="宋体" panose="02010600030101010101" pitchFamily="2" charset="-122"/>
                </a:rPr>
                <a:t>Mbps</a:t>
              </a:r>
              <a:endParaRPr lang="zh-CN" altLang="en-US" sz="2400" dirty="0">
                <a:solidFill>
                  <a:schemeClr val="tx1"/>
                </a:solidFill>
                <a:latin typeface="宋体" panose="02010600030101010101" pitchFamily="2" charset="-122"/>
                <a:ea typeface="宋体" panose="02010600030101010101" pitchFamily="2" charset="-122"/>
              </a:endParaRPr>
            </a:p>
          </p:txBody>
        </p:sp>
      </p:grpSp>
      <p:pic>
        <p:nvPicPr>
          <p:cNvPr id="5" name="图片 4">
            <a:extLst>
              <a:ext uri="{FF2B5EF4-FFF2-40B4-BE49-F238E27FC236}">
                <a16:creationId xmlns:a16="http://schemas.microsoft.com/office/drawing/2014/main" id="{11F72B0D-91F2-462C-8DF4-EFA1C03BD302}"/>
              </a:ext>
            </a:extLst>
          </p:cNvPr>
          <p:cNvPicPr>
            <a:picLocks noChangeAspect="1"/>
          </p:cNvPicPr>
          <p:nvPr/>
        </p:nvPicPr>
        <p:blipFill>
          <a:blip r:embed="rId4"/>
          <a:stretch>
            <a:fillRect/>
          </a:stretch>
        </p:blipFill>
        <p:spPr>
          <a:xfrm>
            <a:off x="3588207" y="1340040"/>
            <a:ext cx="6933655" cy="1769701"/>
          </a:xfrm>
          <a:prstGeom prst="rect">
            <a:avLst/>
          </a:prstGeom>
        </p:spPr>
      </p:pic>
    </p:spTree>
    <p:extLst>
      <p:ext uri="{BB962C8B-B14F-4D97-AF65-F5344CB8AC3E}">
        <p14:creationId xmlns:p14="http://schemas.microsoft.com/office/powerpoint/2010/main" val="2564424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形状 4"/>
          <p:cNvSpPr/>
          <p:nvPr/>
        </p:nvSpPr>
        <p:spPr>
          <a:xfrm rot="2866791">
            <a:off x="-2949585" y="-215147"/>
            <a:ext cx="9425608" cy="3071899"/>
          </a:xfrm>
          <a:custGeom>
            <a:avLst/>
            <a:gdLst>
              <a:gd name="connsiteX0" fmla="*/ 0 w 3790658"/>
              <a:gd name="connsiteY0" fmla="*/ 0 h 1235413"/>
              <a:gd name="connsiteX1" fmla="*/ 2935084 w 3790658"/>
              <a:gd name="connsiteY1" fmla="*/ 0 h 1235413"/>
              <a:gd name="connsiteX2" fmla="*/ 3136042 w 3790658"/>
              <a:gd name="connsiteY2" fmla="*/ 0 h 1235413"/>
              <a:gd name="connsiteX3" fmla="*/ 3790658 w 3790658"/>
              <a:gd name="connsiteY3" fmla="*/ 0 h 1235413"/>
              <a:gd name="connsiteX4" fmla="*/ 3336999 w 3790658"/>
              <a:gd name="connsiteY4" fmla="*/ 617707 h 1235413"/>
              <a:gd name="connsiteX5" fmla="*/ 3790658 w 3790658"/>
              <a:gd name="connsiteY5" fmla="*/ 1235413 h 1235413"/>
              <a:gd name="connsiteX6" fmla="*/ 3136042 w 3790658"/>
              <a:gd name="connsiteY6" fmla="*/ 1235413 h 1235413"/>
              <a:gd name="connsiteX7" fmla="*/ 2935084 w 3790658"/>
              <a:gd name="connsiteY7" fmla="*/ 1235413 h 1235413"/>
              <a:gd name="connsiteX8" fmla="*/ 0 w 3790658"/>
              <a:gd name="connsiteY8" fmla="*/ 1235413 h 123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0658" h="1235413">
                <a:moveTo>
                  <a:pt x="0" y="0"/>
                </a:moveTo>
                <a:lnTo>
                  <a:pt x="2935084" y="0"/>
                </a:lnTo>
                <a:lnTo>
                  <a:pt x="3136042" y="0"/>
                </a:lnTo>
                <a:lnTo>
                  <a:pt x="3790658" y="0"/>
                </a:lnTo>
                <a:lnTo>
                  <a:pt x="3336999" y="617707"/>
                </a:lnTo>
                <a:lnTo>
                  <a:pt x="3790658" y="1235413"/>
                </a:lnTo>
                <a:lnTo>
                  <a:pt x="3136042" y="1235413"/>
                </a:lnTo>
                <a:lnTo>
                  <a:pt x="2935084" y="1235413"/>
                </a:lnTo>
                <a:lnTo>
                  <a:pt x="0" y="1235413"/>
                </a:ln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6" name="文本框 5"/>
          <p:cNvSpPr txBox="1"/>
          <p:nvPr/>
        </p:nvSpPr>
        <p:spPr>
          <a:xfrm>
            <a:off x="1047294" y="-246742"/>
            <a:ext cx="4015843" cy="4195892"/>
          </a:xfrm>
          <a:prstGeom prst="rect">
            <a:avLst/>
          </a:prstGeom>
          <a:noFill/>
          <a:effectLst>
            <a:outerShdw blurRad="50800" dist="38100" dir="2700000" algn="tl" rotWithShape="0">
              <a:prstClr val="black">
                <a:alpha val="40000"/>
              </a:prstClr>
            </a:outerShdw>
          </a:effectLst>
        </p:spPr>
        <p:txBody>
          <a:bodyPr wrap="none" rtlCol="0">
            <a:spAutoFit/>
          </a:bodyPr>
          <a:lstStyle/>
          <a:p>
            <a:r>
              <a:rPr kumimoji="1" lang="en-US" altLang="zh-CN" sz="26666" b="1" dirty="0">
                <a:solidFill>
                  <a:srgbClr val="FFFFFF"/>
                </a:solidFill>
              </a:rPr>
              <a:t>01</a:t>
            </a:r>
            <a:endParaRPr kumimoji="1" lang="zh-CN" altLang="en-US" sz="26666" b="1" dirty="0">
              <a:solidFill>
                <a:srgbClr val="FFFFFF"/>
              </a:solidFill>
            </a:endParaRPr>
          </a:p>
        </p:txBody>
      </p:sp>
      <p:sp>
        <p:nvSpPr>
          <p:cNvPr id="7" name="文本框 6"/>
          <p:cNvSpPr txBox="1"/>
          <p:nvPr/>
        </p:nvSpPr>
        <p:spPr>
          <a:xfrm>
            <a:off x="8020050" y="599975"/>
            <a:ext cx="3719222" cy="1037207"/>
          </a:xfrm>
          <a:prstGeom prst="rect">
            <a:avLst/>
          </a:prstGeom>
          <a:noFill/>
        </p:spPr>
        <p:txBody>
          <a:bodyPr wrap="square" rtlCol="0">
            <a:spAutoFit/>
          </a:bodyPr>
          <a:lstStyle/>
          <a:p>
            <a:pPr algn="dist">
              <a:lnSpc>
                <a:spcPct val="110000"/>
              </a:lnSpc>
            </a:pPr>
            <a:r>
              <a:rPr kumimoji="1" lang="zh-CN" altLang="en-US" sz="6000" b="1" dirty="0">
                <a:solidFill>
                  <a:schemeClr val="bg1"/>
                </a:solidFill>
                <a:latin typeface="微软雅黑" pitchFamily="34" charset="-122"/>
                <a:ea typeface="微软雅黑" pitchFamily="34" charset="-122"/>
                <a:cs typeface="Arial"/>
              </a:rPr>
              <a:t>国密算法</a:t>
            </a:r>
          </a:p>
        </p:txBody>
      </p:sp>
      <p:sp>
        <p:nvSpPr>
          <p:cNvPr id="2" name="矩形 1">
            <a:extLst>
              <a:ext uri="{FF2B5EF4-FFF2-40B4-BE49-F238E27FC236}">
                <a16:creationId xmlns:a16="http://schemas.microsoft.com/office/drawing/2014/main" id="{5CDE798A-AF9F-42B4-88F8-EC9763BA34AE}"/>
              </a:ext>
            </a:extLst>
          </p:cNvPr>
          <p:cNvSpPr/>
          <p:nvPr/>
        </p:nvSpPr>
        <p:spPr>
          <a:xfrm>
            <a:off x="6125980" y="2013926"/>
            <a:ext cx="5872300" cy="2235677"/>
          </a:xfrm>
          <a:prstGeom prst="rect">
            <a:avLst/>
          </a:prstGeom>
        </p:spPr>
        <p:txBody>
          <a:bodyPr wrap="square">
            <a:spAutoFit/>
          </a:bodyPr>
          <a:lstStyle/>
          <a:p>
            <a:pPr algn="r">
              <a:lnSpc>
                <a:spcPts val="3400"/>
              </a:lnSpc>
            </a:pPr>
            <a:r>
              <a:rPr lang="zh-CN" altLang="en-US" sz="2400" dirty="0">
                <a:solidFill>
                  <a:schemeClr val="bg1"/>
                </a:solidFill>
              </a:rPr>
              <a:t>国密算法是国家商用密码算法的简称。自</a:t>
            </a:r>
            <a:r>
              <a:rPr lang="en-US" altLang="zh-CN" sz="2400" dirty="0">
                <a:solidFill>
                  <a:schemeClr val="bg1"/>
                </a:solidFill>
              </a:rPr>
              <a:t>2012</a:t>
            </a:r>
            <a:r>
              <a:rPr lang="zh-CN" altLang="en-US" sz="2400" dirty="0">
                <a:solidFill>
                  <a:schemeClr val="bg1"/>
                </a:solidFill>
              </a:rPr>
              <a:t>年以来，国家密码管理局以</a:t>
            </a:r>
            <a:r>
              <a:rPr lang="en-US" altLang="zh-CN" sz="2400" dirty="0">
                <a:solidFill>
                  <a:schemeClr val="bg1"/>
                </a:solidFill>
              </a:rPr>
              <a:t>《</a:t>
            </a:r>
            <a:r>
              <a:rPr lang="zh-CN" altLang="en-US" sz="2400" dirty="0">
                <a:solidFill>
                  <a:schemeClr val="bg1"/>
                </a:solidFill>
              </a:rPr>
              <a:t>中华人民共和国密码行业标准</a:t>
            </a:r>
            <a:r>
              <a:rPr lang="en-US" altLang="zh-CN" sz="2400" dirty="0">
                <a:solidFill>
                  <a:schemeClr val="bg1"/>
                </a:solidFill>
              </a:rPr>
              <a:t>》</a:t>
            </a:r>
            <a:r>
              <a:rPr lang="zh-CN" altLang="en-US" sz="2400" dirty="0">
                <a:solidFill>
                  <a:schemeClr val="bg1"/>
                </a:solidFill>
              </a:rPr>
              <a:t>的方式，陆续公布了</a:t>
            </a:r>
            <a:r>
              <a:rPr lang="en-US" altLang="zh-CN" sz="2400" dirty="0">
                <a:solidFill>
                  <a:schemeClr val="bg1"/>
                </a:solidFill>
              </a:rPr>
              <a:t>SM2/SM3/SM4</a:t>
            </a:r>
            <a:r>
              <a:rPr lang="zh-CN" altLang="en-US" sz="2400" dirty="0">
                <a:solidFill>
                  <a:schemeClr val="bg1"/>
                </a:solidFill>
              </a:rPr>
              <a:t>等密码算法标准及其应用规范。</a:t>
            </a:r>
          </a:p>
        </p:txBody>
      </p:sp>
      <p:sp>
        <p:nvSpPr>
          <p:cNvPr id="3" name="矩形 2">
            <a:extLst>
              <a:ext uri="{FF2B5EF4-FFF2-40B4-BE49-F238E27FC236}">
                <a16:creationId xmlns:a16="http://schemas.microsoft.com/office/drawing/2014/main" id="{BF48AFFE-BD5D-43D2-A319-7B579D620B1F}"/>
              </a:ext>
            </a:extLst>
          </p:cNvPr>
          <p:cNvSpPr/>
          <p:nvPr/>
        </p:nvSpPr>
        <p:spPr>
          <a:xfrm>
            <a:off x="5902280" y="4324246"/>
            <a:ext cx="6096000" cy="1400383"/>
          </a:xfrm>
          <a:prstGeom prst="rect">
            <a:avLst/>
          </a:prstGeom>
        </p:spPr>
        <p:txBody>
          <a:bodyPr wrap="square">
            <a:spAutoFit/>
          </a:bodyPr>
          <a:lstStyle/>
          <a:p>
            <a:pPr algn="r" fontAlgn="ctr">
              <a:lnSpc>
                <a:spcPts val="3400"/>
              </a:lnSpc>
            </a:pPr>
            <a:r>
              <a:rPr lang="en-US" altLang="zh-CN" sz="2400" dirty="0">
                <a:solidFill>
                  <a:schemeClr val="bg1"/>
                </a:solidFill>
              </a:rPr>
              <a:t>The secret algorithm is the abbreviation of the national commercial cipher algorithm. </a:t>
            </a:r>
          </a:p>
        </p:txBody>
      </p:sp>
    </p:spTree>
    <p:extLst>
      <p:ext uri="{BB962C8B-B14F-4D97-AF65-F5344CB8AC3E}">
        <p14:creationId xmlns:p14="http://schemas.microsoft.com/office/powerpoint/2010/main" val="154834814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710407" y="1291771"/>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3" name="任意形状 2"/>
          <p:cNvSpPr/>
          <p:nvPr/>
        </p:nvSpPr>
        <p:spPr>
          <a:xfrm>
            <a:off x="-710407" y="2457805"/>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4" name="任意形状 3"/>
          <p:cNvSpPr/>
          <p:nvPr/>
        </p:nvSpPr>
        <p:spPr>
          <a:xfrm>
            <a:off x="-710407" y="3623840"/>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5" name="任意形状 4"/>
          <p:cNvSpPr/>
          <p:nvPr/>
        </p:nvSpPr>
        <p:spPr>
          <a:xfrm>
            <a:off x="-710407" y="4789873"/>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7" name="文本框 6"/>
          <p:cNvSpPr txBox="1"/>
          <p:nvPr/>
        </p:nvSpPr>
        <p:spPr>
          <a:xfrm>
            <a:off x="130015" y="1400567"/>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国密算法</a:t>
            </a:r>
          </a:p>
        </p:txBody>
      </p:sp>
      <p:sp>
        <p:nvSpPr>
          <p:cNvPr id="8" name="文本框 7"/>
          <p:cNvSpPr txBox="1"/>
          <p:nvPr/>
        </p:nvSpPr>
        <p:spPr>
          <a:xfrm>
            <a:off x="130015" y="2547841"/>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实现方案</a:t>
            </a:r>
          </a:p>
        </p:txBody>
      </p:sp>
      <p:sp>
        <p:nvSpPr>
          <p:cNvPr id="9" name="文本框 8"/>
          <p:cNvSpPr txBox="1"/>
          <p:nvPr/>
        </p:nvSpPr>
        <p:spPr>
          <a:xfrm>
            <a:off x="130015" y="3725039"/>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阶段成果</a:t>
            </a:r>
          </a:p>
        </p:txBody>
      </p:sp>
      <p:sp>
        <p:nvSpPr>
          <p:cNvPr id="10" name="文本框 9"/>
          <p:cNvSpPr txBox="1"/>
          <p:nvPr/>
        </p:nvSpPr>
        <p:spPr>
          <a:xfrm>
            <a:off x="130015" y="4872313"/>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下一目标</a:t>
            </a:r>
          </a:p>
        </p:txBody>
      </p:sp>
      <p:sp>
        <p:nvSpPr>
          <p:cNvPr id="12" name="矩形 11">
            <a:extLst>
              <a:ext uri="{FF2B5EF4-FFF2-40B4-BE49-F238E27FC236}">
                <a16:creationId xmlns:a16="http://schemas.microsoft.com/office/drawing/2014/main" id="{DE6CFBCD-3589-42FD-870E-7519C959C83B}"/>
              </a:ext>
            </a:extLst>
          </p:cNvPr>
          <p:cNvSpPr/>
          <p:nvPr/>
        </p:nvSpPr>
        <p:spPr>
          <a:xfrm>
            <a:off x="2839052" y="768551"/>
            <a:ext cx="1826141" cy="584775"/>
          </a:xfrm>
          <a:prstGeom prst="rect">
            <a:avLst/>
          </a:prstGeom>
        </p:spPr>
        <p:txBody>
          <a:bodyPr wrap="none">
            <a:spAutoFit/>
          </a:bodyPr>
          <a:lstStyle/>
          <a:p>
            <a:r>
              <a:rPr lang="zh-CN" altLang="en-US" sz="3200" dirty="0">
                <a:solidFill>
                  <a:schemeClr val="bg1"/>
                </a:solidFill>
              </a:rPr>
              <a:t>涵盖范围</a:t>
            </a:r>
          </a:p>
        </p:txBody>
      </p:sp>
      <p:sp>
        <p:nvSpPr>
          <p:cNvPr id="14" name="矩形 13">
            <a:extLst>
              <a:ext uri="{FF2B5EF4-FFF2-40B4-BE49-F238E27FC236}">
                <a16:creationId xmlns:a16="http://schemas.microsoft.com/office/drawing/2014/main" id="{01A872B7-AF82-44D3-9593-06D597A29CD9}"/>
              </a:ext>
            </a:extLst>
          </p:cNvPr>
          <p:cNvSpPr/>
          <p:nvPr/>
        </p:nvSpPr>
        <p:spPr>
          <a:xfrm>
            <a:off x="3284463" y="1584690"/>
            <a:ext cx="7301837" cy="646331"/>
          </a:xfrm>
          <a:prstGeom prst="rect">
            <a:avLst/>
          </a:prstGeom>
        </p:spPr>
        <p:txBody>
          <a:bodyPr wrap="square">
            <a:spAutoFit/>
          </a:bodyPr>
          <a:lstStyle/>
          <a:p>
            <a:pPr>
              <a:buFont typeface="Wingdings" panose="05000000000000000000" pitchFamily="2" charset="2"/>
              <a:buChar char="n"/>
            </a:pPr>
            <a:r>
              <a:rPr lang="zh-CN" altLang="en-US" b="1" dirty="0">
                <a:solidFill>
                  <a:schemeClr val="bg1"/>
                </a:solidFill>
              </a:rPr>
              <a:t>包含</a:t>
            </a:r>
            <a:r>
              <a:rPr lang="en-US" altLang="zh-CN" b="1" dirty="0">
                <a:solidFill>
                  <a:schemeClr val="bg1"/>
                </a:solidFill>
              </a:rPr>
              <a:t>SM1\ SM2\ SM3\ SM4\SM7\SM9\SSF33\</a:t>
            </a:r>
            <a:r>
              <a:rPr lang="zh-CN" altLang="en-US" b="1" dirty="0">
                <a:solidFill>
                  <a:schemeClr val="bg1"/>
                </a:solidFill>
              </a:rPr>
              <a:t>祖冲之算法：</a:t>
            </a:r>
            <a:endParaRPr lang="en-US" altLang="zh-CN" b="1" dirty="0">
              <a:solidFill>
                <a:schemeClr val="bg1"/>
              </a:solidFill>
            </a:endParaRPr>
          </a:p>
          <a:p>
            <a:endParaRPr lang="en-US" altLang="zh-CN" dirty="0">
              <a:solidFill>
                <a:schemeClr val="bg1"/>
              </a:solidFill>
            </a:endParaRPr>
          </a:p>
        </p:txBody>
      </p:sp>
      <p:graphicFrame>
        <p:nvGraphicFramePr>
          <p:cNvPr id="15" name="表格 14">
            <a:extLst>
              <a:ext uri="{FF2B5EF4-FFF2-40B4-BE49-F238E27FC236}">
                <a16:creationId xmlns:a16="http://schemas.microsoft.com/office/drawing/2014/main" id="{2BC39E0E-ADAC-4BD2-A853-9D0C1E896DF7}"/>
              </a:ext>
            </a:extLst>
          </p:cNvPr>
          <p:cNvGraphicFramePr>
            <a:graphicFrameLocks noGrp="1"/>
          </p:cNvGraphicFramePr>
          <p:nvPr>
            <p:extLst>
              <p:ext uri="{D42A27DB-BD31-4B8C-83A1-F6EECF244321}">
                <p14:modId xmlns:p14="http://schemas.microsoft.com/office/powerpoint/2010/main" val="465794148"/>
              </p:ext>
            </p:extLst>
          </p:nvPr>
        </p:nvGraphicFramePr>
        <p:xfrm>
          <a:off x="3881576" y="2074059"/>
          <a:ext cx="5400600" cy="4015390"/>
        </p:xfrm>
        <a:graphic>
          <a:graphicData uri="http://schemas.openxmlformats.org/drawingml/2006/table">
            <a:tbl>
              <a:tblPr firstRow="1" bandRow="1">
                <a:tableStyleId>{21E4AEA4-8DFA-4A89-87EB-49C32662AFE0}</a:tableStyleId>
              </a:tblPr>
              <a:tblGrid>
                <a:gridCol w="1800200">
                  <a:extLst>
                    <a:ext uri="{9D8B030D-6E8A-4147-A177-3AD203B41FA5}">
                      <a16:colId xmlns:a16="http://schemas.microsoft.com/office/drawing/2014/main" val="20000"/>
                    </a:ext>
                  </a:extLst>
                </a:gridCol>
                <a:gridCol w="1800200">
                  <a:extLst>
                    <a:ext uri="{9D8B030D-6E8A-4147-A177-3AD203B41FA5}">
                      <a16:colId xmlns:a16="http://schemas.microsoft.com/office/drawing/2014/main" val="20001"/>
                    </a:ext>
                  </a:extLst>
                </a:gridCol>
                <a:gridCol w="1800200">
                  <a:extLst>
                    <a:ext uri="{9D8B030D-6E8A-4147-A177-3AD203B41FA5}">
                      <a16:colId xmlns:a16="http://schemas.microsoft.com/office/drawing/2014/main" val="20002"/>
                    </a:ext>
                  </a:extLst>
                </a:gridCol>
              </a:tblGrid>
              <a:tr h="521534">
                <a:tc>
                  <a:txBody>
                    <a:bodyPr/>
                    <a:lstStyle/>
                    <a:p>
                      <a:r>
                        <a:rPr lang="zh-CN" altLang="en-US" sz="2000" baseline="0" dirty="0">
                          <a:ea typeface="微软雅黑" panose="020B0503020204020204" pitchFamily="34" charset="-122"/>
                        </a:rPr>
                        <a:t>算法名称</a:t>
                      </a:r>
                      <a:endParaRPr lang="en-US" sz="2000" baseline="0" dirty="0">
                        <a:ea typeface="微软雅黑" panose="020B0503020204020204" pitchFamily="34" charset="-122"/>
                      </a:endParaRPr>
                    </a:p>
                  </a:txBody>
                  <a:tcPr/>
                </a:tc>
                <a:tc>
                  <a:txBody>
                    <a:bodyPr/>
                    <a:lstStyle/>
                    <a:p>
                      <a:r>
                        <a:rPr lang="zh-CN" altLang="en-US" sz="2000" baseline="0" dirty="0">
                          <a:ea typeface="微软雅黑" panose="020B0503020204020204" pitchFamily="34" charset="-122"/>
                        </a:rPr>
                        <a:t>类型</a:t>
                      </a:r>
                      <a:endParaRPr lang="en-US" sz="2000" baseline="0" dirty="0">
                        <a:ea typeface="微软雅黑" panose="020B0503020204020204" pitchFamily="34" charset="-122"/>
                      </a:endParaRPr>
                    </a:p>
                  </a:txBody>
                  <a:tcPr/>
                </a:tc>
                <a:tc>
                  <a:txBody>
                    <a:bodyPr/>
                    <a:lstStyle/>
                    <a:p>
                      <a:r>
                        <a:rPr lang="zh-CN" altLang="en-US" sz="2000" baseline="0" dirty="0">
                          <a:ea typeface="微软雅黑" panose="020B0503020204020204" pitchFamily="34" charset="-122"/>
                        </a:rPr>
                        <a:t>是否公开</a:t>
                      </a:r>
                      <a:endParaRPr lang="en-US" sz="2000" baseline="0" dirty="0">
                        <a:ea typeface="微软雅黑" panose="020B0503020204020204" pitchFamily="34" charset="-122"/>
                      </a:endParaRPr>
                    </a:p>
                  </a:txBody>
                  <a:tcPr/>
                </a:tc>
                <a:extLst>
                  <a:ext uri="{0D108BD9-81ED-4DB2-BD59-A6C34878D82A}">
                    <a16:rowId xmlns:a16="http://schemas.microsoft.com/office/drawing/2014/main" val="10000"/>
                  </a:ext>
                </a:extLst>
              </a:tr>
              <a:tr h="436732">
                <a:tc>
                  <a:txBody>
                    <a:bodyPr/>
                    <a:lstStyle/>
                    <a:p>
                      <a:r>
                        <a:rPr lang="en-US" sz="1800" b="0" baseline="0" dirty="0">
                          <a:ea typeface="微软雅黑" panose="020B0503020204020204" pitchFamily="34" charset="-122"/>
                        </a:rPr>
                        <a:t>SM1</a:t>
                      </a:r>
                      <a:endParaRPr lang="en-US" sz="1800" baseline="0" dirty="0">
                        <a:ea typeface="微软雅黑" panose="020B0503020204020204" pitchFamily="34" charset="-122"/>
                      </a:endParaRPr>
                    </a:p>
                  </a:txBody>
                  <a:tcPr/>
                </a:tc>
                <a:tc>
                  <a:txBody>
                    <a:bodyPr/>
                    <a:lstStyle/>
                    <a:p>
                      <a:r>
                        <a:rPr lang="zh-CN" altLang="en-US" sz="1800" b="0" i="0" kern="1200" baseline="0" dirty="0">
                          <a:solidFill>
                            <a:schemeClr val="dk1"/>
                          </a:solidFill>
                          <a:effectLst/>
                          <a:latin typeface="+mn-lt"/>
                          <a:ea typeface="微软雅黑" panose="020B0503020204020204" pitchFamily="34" charset="-122"/>
                          <a:cs typeface="+mn-cs"/>
                        </a:rPr>
                        <a:t>对称算法</a:t>
                      </a:r>
                      <a:endParaRPr lang="en-US" sz="1800" baseline="0" dirty="0">
                        <a:ea typeface="微软雅黑" panose="020B0503020204020204" pitchFamily="34" charset="-122"/>
                      </a:endParaRPr>
                    </a:p>
                  </a:txBody>
                  <a:tcPr/>
                </a:tc>
                <a:tc>
                  <a:txBody>
                    <a:bodyPr/>
                    <a:lstStyle/>
                    <a:p>
                      <a:r>
                        <a:rPr lang="zh-CN" altLang="en-US" sz="1800" baseline="0" dirty="0">
                          <a:ea typeface="微软雅黑" panose="020B0503020204020204" pitchFamily="34" charset="-122"/>
                        </a:rPr>
                        <a:t>否</a:t>
                      </a:r>
                      <a:endParaRPr lang="en-US" sz="1800" baseline="0" dirty="0">
                        <a:ea typeface="微软雅黑" panose="020B0503020204020204" pitchFamily="34" charset="-122"/>
                      </a:endParaRPr>
                    </a:p>
                  </a:txBody>
                  <a:tcPr/>
                </a:tc>
                <a:extLst>
                  <a:ext uri="{0D108BD9-81ED-4DB2-BD59-A6C34878D82A}">
                    <a16:rowId xmlns:a16="http://schemas.microsoft.com/office/drawing/2014/main" val="10001"/>
                  </a:ext>
                </a:extLst>
              </a:tr>
              <a:tr h="436732">
                <a:tc>
                  <a:txBody>
                    <a:bodyPr/>
                    <a:lstStyle/>
                    <a:p>
                      <a:r>
                        <a:rPr lang="en-US" sz="1800" b="0" baseline="0" dirty="0">
                          <a:ea typeface="微软雅黑" panose="020B0503020204020204" pitchFamily="34" charset="-122"/>
                        </a:rPr>
                        <a:t>SM2</a:t>
                      </a:r>
                      <a:endParaRPr lang="en-US" sz="1800" baseline="0" dirty="0">
                        <a:ea typeface="微软雅黑" panose="020B0503020204020204" pitchFamily="34" charset="-122"/>
                      </a:endParaRPr>
                    </a:p>
                  </a:txBody>
                  <a:tcPr/>
                </a:tc>
                <a:tc>
                  <a:txBody>
                    <a:bodyPr/>
                    <a:lstStyle/>
                    <a:p>
                      <a:r>
                        <a:rPr lang="zh-CN" altLang="en-US" sz="1800" b="0" i="0" kern="1200" baseline="0" dirty="0">
                          <a:solidFill>
                            <a:schemeClr val="dk1"/>
                          </a:solidFill>
                          <a:effectLst/>
                          <a:latin typeface="+mn-lt"/>
                          <a:ea typeface="微软雅黑" panose="020B0503020204020204" pitchFamily="34" charset="-122"/>
                          <a:cs typeface="+mn-cs"/>
                        </a:rPr>
                        <a:t>非对称算法</a:t>
                      </a:r>
                      <a:endParaRPr lang="en-US" sz="1800" baseline="0" dirty="0">
                        <a:ea typeface="微软雅黑" panose="020B0503020204020204" pitchFamily="34" charset="-122"/>
                      </a:endParaRPr>
                    </a:p>
                  </a:txBody>
                  <a:tcPr/>
                </a:tc>
                <a:tc>
                  <a:txBody>
                    <a:bodyPr/>
                    <a:lstStyle/>
                    <a:p>
                      <a:r>
                        <a:rPr lang="zh-CN" altLang="en-US" sz="1800" baseline="0" dirty="0">
                          <a:ea typeface="微软雅黑" panose="020B0503020204020204" pitchFamily="34" charset="-122"/>
                        </a:rPr>
                        <a:t>是</a:t>
                      </a:r>
                      <a:endParaRPr lang="en-US" sz="1800" baseline="0" dirty="0">
                        <a:ea typeface="微软雅黑" panose="020B0503020204020204" pitchFamily="34" charset="-122"/>
                      </a:endParaRPr>
                    </a:p>
                  </a:txBody>
                  <a:tcPr/>
                </a:tc>
                <a:extLst>
                  <a:ext uri="{0D108BD9-81ED-4DB2-BD59-A6C34878D82A}">
                    <a16:rowId xmlns:a16="http://schemas.microsoft.com/office/drawing/2014/main" val="10002"/>
                  </a:ext>
                </a:extLst>
              </a:tr>
              <a:tr h="436732">
                <a:tc>
                  <a:txBody>
                    <a:bodyPr/>
                    <a:lstStyle/>
                    <a:p>
                      <a:r>
                        <a:rPr lang="en-US" sz="1800" b="0" baseline="0" dirty="0">
                          <a:ea typeface="微软雅黑" panose="020B0503020204020204" pitchFamily="34" charset="-122"/>
                        </a:rPr>
                        <a:t>SM3</a:t>
                      </a:r>
                      <a:endParaRPr lang="en-US" sz="1800" baseline="0" dirty="0">
                        <a:ea typeface="微软雅黑" panose="020B0503020204020204" pitchFamily="34" charset="-122"/>
                      </a:endParaRPr>
                    </a:p>
                  </a:txBody>
                  <a:tcPr/>
                </a:tc>
                <a:tc>
                  <a:txBody>
                    <a:bodyPr/>
                    <a:lstStyle/>
                    <a:p>
                      <a:r>
                        <a:rPr lang="zh-CN" altLang="en-US" sz="1800" baseline="0" dirty="0">
                          <a:ea typeface="微软雅黑" panose="020B0503020204020204" pitchFamily="34" charset="-122"/>
                        </a:rPr>
                        <a:t>哈希</a:t>
                      </a:r>
                      <a:endParaRPr lang="en-US" sz="1800" baseline="0" dirty="0">
                        <a:ea typeface="微软雅黑" panose="020B0503020204020204" pitchFamily="34" charset="-122"/>
                      </a:endParaRPr>
                    </a:p>
                  </a:txBody>
                  <a:tcPr/>
                </a:tc>
                <a:tc>
                  <a:txBody>
                    <a:bodyPr/>
                    <a:lstStyle/>
                    <a:p>
                      <a:r>
                        <a:rPr lang="zh-CN" altLang="en-US" sz="1800" baseline="0" dirty="0">
                          <a:ea typeface="微软雅黑" panose="020B0503020204020204" pitchFamily="34" charset="-122"/>
                        </a:rPr>
                        <a:t>是</a:t>
                      </a:r>
                      <a:endParaRPr lang="en-US" sz="1800" baseline="0" dirty="0">
                        <a:ea typeface="微软雅黑" panose="020B0503020204020204" pitchFamily="34" charset="-122"/>
                      </a:endParaRPr>
                    </a:p>
                  </a:txBody>
                  <a:tcPr/>
                </a:tc>
                <a:extLst>
                  <a:ext uri="{0D108BD9-81ED-4DB2-BD59-A6C34878D82A}">
                    <a16:rowId xmlns:a16="http://schemas.microsoft.com/office/drawing/2014/main" val="10003"/>
                  </a:ext>
                </a:extLst>
              </a:tr>
              <a:tr h="436732">
                <a:tc>
                  <a:txBody>
                    <a:bodyPr/>
                    <a:lstStyle/>
                    <a:p>
                      <a:r>
                        <a:rPr lang="en-US" sz="1800" b="0" baseline="0" dirty="0">
                          <a:ea typeface="微软雅黑" panose="020B0503020204020204" pitchFamily="34" charset="-122"/>
                        </a:rPr>
                        <a:t>SM4</a:t>
                      </a:r>
                      <a:r>
                        <a:rPr lang="zh-CN" altLang="en-US" sz="1800" b="0" baseline="0" dirty="0">
                          <a:ea typeface="微软雅黑" panose="020B0503020204020204" pitchFamily="34" charset="-122"/>
                        </a:rPr>
                        <a:t>（</a:t>
                      </a:r>
                      <a:r>
                        <a:rPr lang="en-US" altLang="zh-CN" sz="1800" b="0" baseline="0" dirty="0">
                          <a:ea typeface="微软雅黑" panose="020B0503020204020204" pitchFamily="34" charset="-122"/>
                        </a:rPr>
                        <a:t>SMS4</a:t>
                      </a:r>
                      <a:r>
                        <a:rPr lang="zh-CN" altLang="en-US" sz="1800" b="0" baseline="0" dirty="0">
                          <a:ea typeface="微软雅黑" panose="020B0503020204020204" pitchFamily="34" charset="-122"/>
                        </a:rPr>
                        <a:t>）</a:t>
                      </a:r>
                      <a:endParaRPr lang="en-US" sz="1800" baseline="0" dirty="0">
                        <a:ea typeface="微软雅黑" panose="020B0503020204020204" pitchFamily="34" charset="-122"/>
                      </a:endParaRPr>
                    </a:p>
                  </a:txBody>
                  <a:tcPr/>
                </a:tc>
                <a:tc>
                  <a:txBody>
                    <a:bodyPr/>
                    <a:lstStyle/>
                    <a:p>
                      <a:r>
                        <a:rPr lang="zh-CN" altLang="en-US" sz="1800" b="0" i="0" kern="1200" baseline="0" dirty="0">
                          <a:solidFill>
                            <a:schemeClr val="dk1"/>
                          </a:solidFill>
                          <a:effectLst/>
                          <a:latin typeface="+mn-lt"/>
                          <a:ea typeface="微软雅黑" panose="020B0503020204020204" pitchFamily="34" charset="-122"/>
                          <a:cs typeface="+mn-cs"/>
                        </a:rPr>
                        <a:t>对称算法</a:t>
                      </a:r>
                      <a:endParaRPr lang="en-US" sz="1800" baseline="0" dirty="0">
                        <a:ea typeface="微软雅黑" panose="020B0503020204020204" pitchFamily="34" charset="-122"/>
                      </a:endParaRPr>
                    </a:p>
                  </a:txBody>
                  <a:tcPr/>
                </a:tc>
                <a:tc>
                  <a:txBody>
                    <a:bodyPr/>
                    <a:lstStyle/>
                    <a:p>
                      <a:r>
                        <a:rPr lang="zh-CN" altLang="en-US" sz="1800" baseline="0" dirty="0">
                          <a:ea typeface="微软雅黑" panose="020B0503020204020204" pitchFamily="34" charset="-122"/>
                        </a:rPr>
                        <a:t>是</a:t>
                      </a:r>
                      <a:endParaRPr lang="en-US" sz="1800" baseline="0" dirty="0">
                        <a:ea typeface="微软雅黑" panose="020B0503020204020204" pitchFamily="34" charset="-122"/>
                      </a:endParaRPr>
                    </a:p>
                  </a:txBody>
                  <a:tcPr/>
                </a:tc>
                <a:extLst>
                  <a:ext uri="{0D108BD9-81ED-4DB2-BD59-A6C34878D82A}">
                    <a16:rowId xmlns:a16="http://schemas.microsoft.com/office/drawing/2014/main" val="10004"/>
                  </a:ext>
                </a:extLst>
              </a:tr>
              <a:tr h="436732">
                <a:tc>
                  <a:txBody>
                    <a:bodyPr/>
                    <a:lstStyle/>
                    <a:p>
                      <a:r>
                        <a:rPr lang="en-US" sz="1800" b="0" baseline="0" dirty="0">
                          <a:ea typeface="微软雅黑" panose="020B0503020204020204" pitchFamily="34" charset="-122"/>
                        </a:rPr>
                        <a:t>SM7</a:t>
                      </a:r>
                      <a:endParaRPr lang="en-US" sz="1800" baseline="0" dirty="0">
                        <a:ea typeface="微软雅黑" panose="020B0503020204020204" pitchFamily="34" charset="-122"/>
                      </a:endParaRPr>
                    </a:p>
                  </a:txBody>
                  <a:tcPr/>
                </a:tc>
                <a:tc>
                  <a:txBody>
                    <a:bodyPr/>
                    <a:lstStyle/>
                    <a:p>
                      <a:r>
                        <a:rPr lang="zh-CN" altLang="en-US" sz="1800" b="0" i="0" kern="1200" baseline="0" dirty="0">
                          <a:solidFill>
                            <a:schemeClr val="dk1"/>
                          </a:solidFill>
                          <a:effectLst/>
                          <a:latin typeface="+mn-lt"/>
                          <a:ea typeface="微软雅黑" panose="020B0503020204020204" pitchFamily="34" charset="-122"/>
                          <a:cs typeface="+mn-cs"/>
                        </a:rPr>
                        <a:t>对称算法</a:t>
                      </a:r>
                      <a:endParaRPr lang="en-US" sz="1800" baseline="0" dirty="0">
                        <a:ea typeface="微软雅黑" panose="020B0503020204020204" pitchFamily="34" charset="-122"/>
                      </a:endParaRPr>
                    </a:p>
                  </a:txBody>
                  <a:tcPr/>
                </a:tc>
                <a:tc>
                  <a:txBody>
                    <a:bodyPr/>
                    <a:lstStyle/>
                    <a:p>
                      <a:r>
                        <a:rPr lang="zh-CN" altLang="en-US" sz="1800" baseline="0" dirty="0">
                          <a:ea typeface="微软雅黑" panose="020B0503020204020204" pitchFamily="34" charset="-122"/>
                        </a:rPr>
                        <a:t>否</a:t>
                      </a:r>
                      <a:endParaRPr lang="en-US" sz="1800" baseline="0" dirty="0">
                        <a:ea typeface="微软雅黑" panose="020B0503020204020204" pitchFamily="34" charset="-122"/>
                      </a:endParaRPr>
                    </a:p>
                  </a:txBody>
                  <a:tcPr/>
                </a:tc>
                <a:extLst>
                  <a:ext uri="{0D108BD9-81ED-4DB2-BD59-A6C34878D82A}">
                    <a16:rowId xmlns:a16="http://schemas.microsoft.com/office/drawing/2014/main" val="10005"/>
                  </a:ext>
                </a:extLst>
              </a:tr>
              <a:tr h="436732">
                <a:tc>
                  <a:txBody>
                    <a:bodyPr/>
                    <a:lstStyle/>
                    <a:p>
                      <a:r>
                        <a:rPr lang="en-US" sz="1800" b="0" baseline="0" dirty="0">
                          <a:ea typeface="微软雅黑" panose="020B0503020204020204" pitchFamily="34" charset="-122"/>
                        </a:rPr>
                        <a:t>SM9</a:t>
                      </a:r>
                      <a:endParaRPr lang="en-US" sz="1800" baseline="0" dirty="0">
                        <a:ea typeface="微软雅黑" panose="020B0503020204020204" pitchFamily="34" charset="-122"/>
                      </a:endParaRPr>
                    </a:p>
                  </a:txBody>
                  <a:tcPr/>
                </a:tc>
                <a:tc>
                  <a:txBody>
                    <a:bodyPr/>
                    <a:lstStyle/>
                    <a:p>
                      <a:r>
                        <a:rPr lang="zh-CN" altLang="en-US" sz="1800" b="0" i="0" kern="1200" baseline="0" dirty="0">
                          <a:solidFill>
                            <a:schemeClr val="dk1"/>
                          </a:solidFill>
                          <a:effectLst/>
                          <a:latin typeface="+mn-lt"/>
                          <a:ea typeface="微软雅黑" panose="020B0503020204020204" pitchFamily="34" charset="-122"/>
                          <a:cs typeface="+mn-cs"/>
                        </a:rPr>
                        <a:t>非对称算法</a:t>
                      </a:r>
                      <a:endParaRPr lang="en-US" sz="1800" baseline="0" dirty="0">
                        <a:ea typeface="微软雅黑" panose="020B0503020204020204" pitchFamily="34" charset="-122"/>
                      </a:endParaRPr>
                    </a:p>
                  </a:txBody>
                  <a:tcPr/>
                </a:tc>
                <a:tc>
                  <a:txBody>
                    <a:bodyPr/>
                    <a:lstStyle/>
                    <a:p>
                      <a:r>
                        <a:rPr lang="zh-CN" altLang="en-US" sz="1800" baseline="0" dirty="0">
                          <a:ea typeface="微软雅黑" panose="020B0503020204020204" pitchFamily="34" charset="-122"/>
                        </a:rPr>
                        <a:t>否</a:t>
                      </a:r>
                      <a:endParaRPr lang="en-US" sz="1800" baseline="0" dirty="0">
                        <a:ea typeface="微软雅黑" panose="020B0503020204020204" pitchFamily="34" charset="-122"/>
                      </a:endParaRPr>
                    </a:p>
                  </a:txBody>
                  <a:tcPr/>
                </a:tc>
                <a:extLst>
                  <a:ext uri="{0D108BD9-81ED-4DB2-BD59-A6C34878D82A}">
                    <a16:rowId xmlns:a16="http://schemas.microsoft.com/office/drawing/2014/main" val="10006"/>
                  </a:ext>
                </a:extLst>
              </a:tr>
              <a:tr h="436732">
                <a:tc>
                  <a:txBody>
                    <a:bodyPr/>
                    <a:lstStyle/>
                    <a:p>
                      <a:r>
                        <a:rPr lang="en-US" sz="1800" b="0" baseline="0" dirty="0">
                          <a:ea typeface="微软雅黑" panose="020B0503020204020204" pitchFamily="34" charset="-122"/>
                        </a:rPr>
                        <a:t>SSF33</a:t>
                      </a:r>
                      <a:endParaRPr lang="en-US" sz="1800" baseline="0" dirty="0">
                        <a:ea typeface="微软雅黑" panose="020B0503020204020204" pitchFamily="34" charset="-122"/>
                      </a:endParaRPr>
                    </a:p>
                  </a:txBody>
                  <a:tcPr/>
                </a:tc>
                <a:tc>
                  <a:txBody>
                    <a:bodyPr/>
                    <a:lstStyle/>
                    <a:p>
                      <a:r>
                        <a:rPr lang="zh-CN" altLang="en-US" sz="1800" b="0" i="0" kern="1200" baseline="0" dirty="0">
                          <a:solidFill>
                            <a:schemeClr val="dk1"/>
                          </a:solidFill>
                          <a:effectLst/>
                          <a:latin typeface="+mn-lt"/>
                          <a:ea typeface="微软雅黑" panose="020B0503020204020204" pitchFamily="34" charset="-122"/>
                          <a:cs typeface="+mn-cs"/>
                        </a:rPr>
                        <a:t>对称算法</a:t>
                      </a:r>
                      <a:endParaRPr lang="en-US" sz="1800" baseline="0" dirty="0">
                        <a:ea typeface="微软雅黑" panose="020B0503020204020204" pitchFamily="34" charset="-122"/>
                      </a:endParaRPr>
                    </a:p>
                  </a:txBody>
                  <a:tcPr/>
                </a:tc>
                <a:tc>
                  <a:txBody>
                    <a:bodyPr/>
                    <a:lstStyle/>
                    <a:p>
                      <a:r>
                        <a:rPr lang="zh-CN" altLang="en-US" sz="1800" baseline="0" dirty="0">
                          <a:ea typeface="微软雅黑" panose="020B0503020204020204" pitchFamily="34" charset="-122"/>
                        </a:rPr>
                        <a:t>否</a:t>
                      </a:r>
                      <a:endParaRPr lang="en-US" sz="1800" baseline="0" dirty="0">
                        <a:ea typeface="微软雅黑" panose="020B0503020204020204" pitchFamily="34" charset="-122"/>
                      </a:endParaRPr>
                    </a:p>
                  </a:txBody>
                  <a:tcPr/>
                </a:tc>
                <a:extLst>
                  <a:ext uri="{0D108BD9-81ED-4DB2-BD59-A6C34878D82A}">
                    <a16:rowId xmlns:a16="http://schemas.microsoft.com/office/drawing/2014/main" val="10007"/>
                  </a:ext>
                </a:extLst>
              </a:tr>
              <a:tr h="436732">
                <a:tc>
                  <a:txBody>
                    <a:bodyPr/>
                    <a:lstStyle/>
                    <a:p>
                      <a:r>
                        <a:rPr lang="zh-CN" altLang="en-US" sz="1800" b="0" baseline="0" dirty="0">
                          <a:ea typeface="微软雅黑" panose="020B0503020204020204" pitchFamily="34" charset="-122"/>
                        </a:rPr>
                        <a:t>祖冲之算法</a:t>
                      </a:r>
                      <a:endParaRPr lang="en-US" sz="1800" baseline="0" dirty="0">
                        <a:ea typeface="微软雅黑" panose="020B0503020204020204" pitchFamily="34" charset="-122"/>
                      </a:endParaRPr>
                    </a:p>
                  </a:txBody>
                  <a:tcPr/>
                </a:tc>
                <a:tc>
                  <a:txBody>
                    <a:bodyPr/>
                    <a:lstStyle/>
                    <a:p>
                      <a:r>
                        <a:rPr lang="zh-CN" altLang="en-US" sz="1800" b="0" i="0" kern="1200" baseline="0" dirty="0">
                          <a:solidFill>
                            <a:schemeClr val="dk1"/>
                          </a:solidFill>
                          <a:effectLst/>
                          <a:latin typeface="+mn-lt"/>
                          <a:ea typeface="微软雅黑" panose="020B0503020204020204" pitchFamily="34" charset="-122"/>
                          <a:cs typeface="+mn-cs"/>
                        </a:rPr>
                        <a:t>对称算法</a:t>
                      </a:r>
                      <a:endParaRPr lang="en-US" sz="1800" baseline="0" dirty="0">
                        <a:ea typeface="微软雅黑" panose="020B0503020204020204" pitchFamily="34" charset="-122"/>
                      </a:endParaRPr>
                    </a:p>
                  </a:txBody>
                  <a:tcPr/>
                </a:tc>
                <a:tc>
                  <a:txBody>
                    <a:bodyPr/>
                    <a:lstStyle/>
                    <a:p>
                      <a:r>
                        <a:rPr lang="zh-CN" altLang="en-US" sz="1800" baseline="0" dirty="0">
                          <a:ea typeface="微软雅黑" panose="020B0503020204020204" pitchFamily="34" charset="-122"/>
                        </a:rPr>
                        <a:t>是</a:t>
                      </a:r>
                      <a:endParaRPr lang="en-US" sz="1800" baseline="0" dirty="0">
                        <a:ea typeface="微软雅黑" panose="020B0503020204020204" pitchFamily="34" charset="-122"/>
                      </a:endParaRP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41374956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a:extLst>
              <a:ext uri="{FF2B5EF4-FFF2-40B4-BE49-F238E27FC236}">
                <a16:creationId xmlns:a16="http://schemas.microsoft.com/office/drawing/2014/main" id="{76217EB2-192A-4B19-B49B-67095E86967F}"/>
              </a:ext>
            </a:extLst>
          </p:cNvPr>
          <p:cNvSpPr txBox="1">
            <a:spLocks/>
          </p:cNvSpPr>
          <p:nvPr/>
        </p:nvSpPr>
        <p:spPr>
          <a:xfrm>
            <a:off x="2676427" y="720792"/>
            <a:ext cx="10515600" cy="1325563"/>
          </a:xfrm>
          <a:prstGeom prst="rect">
            <a:avLst/>
          </a:prstGeom>
        </p:spPr>
        <p:txBody>
          <a:bodyPr/>
          <a:lstStyle>
            <a:lvl1pPr algn="l" defTabSz="914393" rtl="0" eaLnBrk="1" latinLnBrk="0" hangingPunct="1">
              <a:lnSpc>
                <a:spcPct val="90000"/>
              </a:lnSpc>
              <a:spcBef>
                <a:spcPct val="0"/>
              </a:spcBef>
              <a:buNone/>
              <a:defRPr sz="4401" kern="1200">
                <a:solidFill>
                  <a:schemeClr val="tx1"/>
                </a:solidFill>
                <a:latin typeface="+mj-lt"/>
                <a:ea typeface="+mj-ea"/>
                <a:cs typeface="+mj-cs"/>
              </a:defRPr>
            </a:lvl1pPr>
          </a:lstStyle>
          <a:p>
            <a:pPr defTabSz="914370"/>
            <a:r>
              <a:rPr lang="zh-CN" altLang="en-US" sz="3200" dirty="0">
                <a:solidFill>
                  <a:schemeClr val="bg1"/>
                </a:solidFill>
                <a:latin typeface="+mn-lt"/>
                <a:ea typeface="+mn-ea"/>
                <a:cs typeface="+mn-cs"/>
              </a:rPr>
              <a:t>实际应用场景</a:t>
            </a:r>
            <a:endParaRPr lang="en-US" sz="3200" dirty="0">
              <a:solidFill>
                <a:schemeClr val="bg1"/>
              </a:solidFill>
              <a:latin typeface="+mn-lt"/>
              <a:ea typeface="+mn-ea"/>
              <a:cs typeface="+mn-cs"/>
            </a:endParaRPr>
          </a:p>
        </p:txBody>
      </p:sp>
      <p:sp>
        <p:nvSpPr>
          <p:cNvPr id="6" name="矩形 5">
            <a:extLst>
              <a:ext uri="{FF2B5EF4-FFF2-40B4-BE49-F238E27FC236}">
                <a16:creationId xmlns:a16="http://schemas.microsoft.com/office/drawing/2014/main" id="{DF63A50F-19BF-4332-863F-0ACE63BBC8E9}"/>
              </a:ext>
            </a:extLst>
          </p:cNvPr>
          <p:cNvSpPr/>
          <p:nvPr/>
        </p:nvSpPr>
        <p:spPr>
          <a:xfrm>
            <a:off x="2471804" y="1420758"/>
            <a:ext cx="6096000" cy="5262979"/>
          </a:xfrm>
          <a:prstGeom prst="rect">
            <a:avLst/>
          </a:prstGeom>
        </p:spPr>
        <p:txBody>
          <a:bodyPr>
            <a:spAutoFit/>
          </a:bodyPr>
          <a:lstStyle/>
          <a:p>
            <a:r>
              <a:rPr lang="zh-CN" altLang="en-US" sz="2400" dirty="0">
                <a:solidFill>
                  <a:schemeClr val="bg1"/>
                </a:solidFill>
              </a:rPr>
              <a:t>优点：</a:t>
            </a:r>
            <a:endParaRPr lang="en-US" altLang="zh-CN" sz="2400" dirty="0">
              <a:solidFill>
                <a:schemeClr val="bg1"/>
              </a:solidFill>
            </a:endParaRPr>
          </a:p>
          <a:p>
            <a:pPr lvl="1"/>
            <a:r>
              <a:rPr lang="en-US" altLang="zh-CN" sz="2400" dirty="0">
                <a:solidFill>
                  <a:schemeClr val="bg1"/>
                </a:solidFill>
              </a:rPr>
              <a:t>1</a:t>
            </a:r>
            <a:r>
              <a:rPr lang="zh-CN" altLang="en-US" sz="2400" dirty="0">
                <a:solidFill>
                  <a:schemeClr val="bg1"/>
                </a:solidFill>
              </a:rPr>
              <a:t>、自主可控</a:t>
            </a:r>
            <a:endParaRPr lang="en-US" altLang="zh-CN" sz="2400" dirty="0">
              <a:solidFill>
                <a:schemeClr val="bg1"/>
              </a:solidFill>
            </a:endParaRPr>
          </a:p>
          <a:p>
            <a:pPr lvl="1"/>
            <a:r>
              <a:rPr lang="en-US" altLang="zh-CN" sz="2400" dirty="0">
                <a:solidFill>
                  <a:schemeClr val="bg1"/>
                </a:solidFill>
              </a:rPr>
              <a:t>2</a:t>
            </a:r>
            <a:r>
              <a:rPr lang="zh-CN" altLang="en-US" sz="2400" dirty="0">
                <a:solidFill>
                  <a:schemeClr val="bg1"/>
                </a:solidFill>
              </a:rPr>
              <a:t>、安全性更高</a:t>
            </a:r>
            <a:endParaRPr lang="en-US" altLang="zh-CN" sz="2400" dirty="0">
              <a:solidFill>
                <a:schemeClr val="bg1"/>
              </a:solidFill>
            </a:endParaRPr>
          </a:p>
          <a:p>
            <a:pPr lvl="1"/>
            <a:r>
              <a:rPr lang="en-US" altLang="zh-CN" sz="2400" dirty="0">
                <a:solidFill>
                  <a:schemeClr val="bg1"/>
                </a:solidFill>
              </a:rPr>
              <a:t>3</a:t>
            </a:r>
            <a:r>
              <a:rPr lang="zh-CN" altLang="en-US" sz="2400" dirty="0">
                <a:solidFill>
                  <a:schemeClr val="bg1"/>
                </a:solidFill>
              </a:rPr>
              <a:t>、符合国家发展需要</a:t>
            </a:r>
            <a:endParaRPr lang="en-US" altLang="zh-CN" sz="2400" dirty="0">
              <a:solidFill>
                <a:schemeClr val="bg1"/>
              </a:solidFill>
            </a:endParaRPr>
          </a:p>
          <a:p>
            <a:endParaRPr lang="en-US" altLang="zh-CN" sz="2400" dirty="0">
              <a:solidFill>
                <a:schemeClr val="bg1"/>
              </a:solidFill>
            </a:endParaRPr>
          </a:p>
          <a:p>
            <a:r>
              <a:rPr lang="zh-CN" altLang="en-US" sz="2400" dirty="0">
                <a:solidFill>
                  <a:schemeClr val="bg1"/>
                </a:solidFill>
              </a:rPr>
              <a:t>应用场景：</a:t>
            </a:r>
            <a:endParaRPr lang="en-US" altLang="zh-CN" sz="2400" dirty="0">
              <a:solidFill>
                <a:schemeClr val="bg1"/>
              </a:solidFill>
            </a:endParaRPr>
          </a:p>
          <a:p>
            <a:pPr lvl="1"/>
            <a:r>
              <a:rPr lang="zh-CN" altLang="en-US" sz="2400" dirty="0">
                <a:solidFill>
                  <a:schemeClr val="bg1"/>
                </a:solidFill>
              </a:rPr>
              <a:t>云服务器</a:t>
            </a:r>
            <a:endParaRPr lang="en-US" altLang="zh-CN" sz="2400" dirty="0">
              <a:solidFill>
                <a:schemeClr val="bg1"/>
              </a:solidFill>
            </a:endParaRPr>
          </a:p>
          <a:p>
            <a:pPr lvl="2"/>
            <a:r>
              <a:rPr lang="zh-CN" altLang="en-US" sz="2400" dirty="0">
                <a:solidFill>
                  <a:schemeClr val="bg1"/>
                </a:solidFill>
              </a:rPr>
              <a:t>云上贵州</a:t>
            </a:r>
          </a:p>
          <a:p>
            <a:pPr lvl="1"/>
            <a:r>
              <a:rPr lang="zh-CN" altLang="en-US" sz="2400" dirty="0">
                <a:solidFill>
                  <a:schemeClr val="bg1"/>
                </a:solidFill>
              </a:rPr>
              <a:t>手机</a:t>
            </a:r>
            <a:endParaRPr lang="en-US" altLang="zh-CN" sz="2400" dirty="0">
              <a:solidFill>
                <a:schemeClr val="bg1"/>
              </a:solidFill>
            </a:endParaRPr>
          </a:p>
          <a:p>
            <a:pPr lvl="1"/>
            <a:r>
              <a:rPr lang="zh-CN" altLang="en-US" sz="2400" dirty="0">
                <a:solidFill>
                  <a:schemeClr val="bg1"/>
                </a:solidFill>
              </a:rPr>
              <a:t>浏览器</a:t>
            </a:r>
            <a:endParaRPr lang="en-US" altLang="zh-CN" sz="2400" dirty="0">
              <a:solidFill>
                <a:schemeClr val="bg1"/>
              </a:solidFill>
            </a:endParaRPr>
          </a:p>
          <a:p>
            <a:pPr lvl="2"/>
            <a:r>
              <a:rPr lang="en-US" altLang="zh-CN" sz="2400" dirty="0">
                <a:solidFill>
                  <a:schemeClr val="bg1"/>
                </a:solidFill>
              </a:rPr>
              <a:t>360 </a:t>
            </a:r>
            <a:r>
              <a:rPr lang="zh-CN" altLang="en-US" sz="2400" dirty="0">
                <a:solidFill>
                  <a:schemeClr val="bg1"/>
                </a:solidFill>
              </a:rPr>
              <a:t>国密浏览器</a:t>
            </a:r>
            <a:endParaRPr lang="en-US" altLang="zh-CN" sz="2400" dirty="0">
              <a:solidFill>
                <a:schemeClr val="bg1"/>
              </a:solidFill>
            </a:endParaRPr>
          </a:p>
          <a:p>
            <a:pPr lvl="1"/>
            <a:r>
              <a:rPr lang="zh-CN" altLang="en-US" sz="2400" dirty="0">
                <a:solidFill>
                  <a:schemeClr val="bg1"/>
                </a:solidFill>
              </a:rPr>
              <a:t>商业银行</a:t>
            </a:r>
            <a:endParaRPr lang="en-US" altLang="zh-CN" sz="2400" dirty="0">
              <a:solidFill>
                <a:schemeClr val="bg1"/>
              </a:solidFill>
            </a:endParaRPr>
          </a:p>
          <a:p>
            <a:pPr lvl="2"/>
            <a:r>
              <a:rPr lang="en-US" altLang="zh-CN" sz="2400" dirty="0">
                <a:solidFill>
                  <a:schemeClr val="bg1"/>
                </a:solidFill>
              </a:rPr>
              <a:t>IC</a:t>
            </a:r>
            <a:r>
              <a:rPr lang="zh-CN" altLang="en-US" sz="2400" dirty="0">
                <a:solidFill>
                  <a:schemeClr val="bg1"/>
                </a:solidFill>
              </a:rPr>
              <a:t>卡</a:t>
            </a:r>
            <a:endParaRPr lang="en-US" altLang="zh-CN" sz="2400" dirty="0">
              <a:solidFill>
                <a:schemeClr val="bg1"/>
              </a:solidFill>
            </a:endParaRPr>
          </a:p>
          <a:p>
            <a:pPr lvl="2"/>
            <a:r>
              <a:rPr lang="zh-CN" altLang="en-US" sz="2400" dirty="0">
                <a:solidFill>
                  <a:schemeClr val="bg1"/>
                </a:solidFill>
              </a:rPr>
              <a:t>移动支付</a:t>
            </a:r>
            <a:endParaRPr lang="en-US" altLang="zh-CN" sz="2400" dirty="0">
              <a:solidFill>
                <a:schemeClr val="bg1"/>
              </a:solidFill>
            </a:endParaRPr>
          </a:p>
        </p:txBody>
      </p:sp>
      <p:pic>
        <p:nvPicPr>
          <p:cNvPr id="13" name="图片 12">
            <a:extLst>
              <a:ext uri="{FF2B5EF4-FFF2-40B4-BE49-F238E27FC236}">
                <a16:creationId xmlns:a16="http://schemas.microsoft.com/office/drawing/2014/main" id="{C48B455E-924D-44BA-AA01-5C35B0CB206C}"/>
              </a:ext>
            </a:extLst>
          </p:cNvPr>
          <p:cNvPicPr>
            <a:picLocks noChangeAspect="1"/>
          </p:cNvPicPr>
          <p:nvPr/>
        </p:nvPicPr>
        <p:blipFill>
          <a:blip r:embed="rId3"/>
          <a:stretch>
            <a:fillRect/>
          </a:stretch>
        </p:blipFill>
        <p:spPr>
          <a:xfrm>
            <a:off x="6479198" y="3849406"/>
            <a:ext cx="5806214" cy="2715614"/>
          </a:xfrm>
          <a:prstGeom prst="rect">
            <a:avLst/>
          </a:prstGeom>
        </p:spPr>
      </p:pic>
      <p:pic>
        <p:nvPicPr>
          <p:cNvPr id="14" name="图片 13">
            <a:extLst>
              <a:ext uri="{FF2B5EF4-FFF2-40B4-BE49-F238E27FC236}">
                <a16:creationId xmlns:a16="http://schemas.microsoft.com/office/drawing/2014/main" id="{8EA955D6-E772-481F-A189-8655D7DFF40C}"/>
              </a:ext>
            </a:extLst>
          </p:cNvPr>
          <p:cNvPicPr>
            <a:picLocks noChangeAspect="1"/>
          </p:cNvPicPr>
          <p:nvPr/>
        </p:nvPicPr>
        <p:blipFill>
          <a:blip r:embed="rId4"/>
          <a:stretch>
            <a:fillRect/>
          </a:stretch>
        </p:blipFill>
        <p:spPr>
          <a:xfrm>
            <a:off x="6509358" y="580754"/>
            <a:ext cx="5745894" cy="2663461"/>
          </a:xfrm>
          <a:prstGeom prst="rect">
            <a:avLst/>
          </a:prstGeom>
        </p:spPr>
      </p:pic>
      <p:sp>
        <p:nvSpPr>
          <p:cNvPr id="15" name="任意形状 1">
            <a:extLst>
              <a:ext uri="{FF2B5EF4-FFF2-40B4-BE49-F238E27FC236}">
                <a16:creationId xmlns:a16="http://schemas.microsoft.com/office/drawing/2014/main" id="{1024E7E8-7DAD-4695-B3E2-01D73A75E3FE}"/>
              </a:ext>
            </a:extLst>
          </p:cNvPr>
          <p:cNvSpPr/>
          <p:nvPr/>
        </p:nvSpPr>
        <p:spPr>
          <a:xfrm>
            <a:off x="-710407" y="1291771"/>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16" name="任意形状 2">
            <a:extLst>
              <a:ext uri="{FF2B5EF4-FFF2-40B4-BE49-F238E27FC236}">
                <a16:creationId xmlns:a16="http://schemas.microsoft.com/office/drawing/2014/main" id="{A8D5E4E6-D272-45A9-B30F-90D67B17EF9D}"/>
              </a:ext>
            </a:extLst>
          </p:cNvPr>
          <p:cNvSpPr/>
          <p:nvPr/>
        </p:nvSpPr>
        <p:spPr>
          <a:xfrm>
            <a:off x="-710407" y="2457805"/>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17" name="任意形状 3">
            <a:extLst>
              <a:ext uri="{FF2B5EF4-FFF2-40B4-BE49-F238E27FC236}">
                <a16:creationId xmlns:a16="http://schemas.microsoft.com/office/drawing/2014/main" id="{D2F586D1-9A0A-4698-B8EE-2D0EBE1F2C84}"/>
              </a:ext>
            </a:extLst>
          </p:cNvPr>
          <p:cNvSpPr/>
          <p:nvPr/>
        </p:nvSpPr>
        <p:spPr>
          <a:xfrm>
            <a:off x="-710407" y="3623840"/>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18" name="任意形状 4">
            <a:extLst>
              <a:ext uri="{FF2B5EF4-FFF2-40B4-BE49-F238E27FC236}">
                <a16:creationId xmlns:a16="http://schemas.microsoft.com/office/drawing/2014/main" id="{E2C94905-F066-4D67-A745-45345787A372}"/>
              </a:ext>
            </a:extLst>
          </p:cNvPr>
          <p:cNvSpPr/>
          <p:nvPr/>
        </p:nvSpPr>
        <p:spPr>
          <a:xfrm>
            <a:off x="-710407" y="4789873"/>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19" name="文本框 18">
            <a:extLst>
              <a:ext uri="{FF2B5EF4-FFF2-40B4-BE49-F238E27FC236}">
                <a16:creationId xmlns:a16="http://schemas.microsoft.com/office/drawing/2014/main" id="{FB3C755B-BE5A-46A7-9141-883EC31E3F4C}"/>
              </a:ext>
            </a:extLst>
          </p:cNvPr>
          <p:cNvSpPr txBox="1"/>
          <p:nvPr/>
        </p:nvSpPr>
        <p:spPr>
          <a:xfrm>
            <a:off x="130015" y="1400567"/>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国密算法</a:t>
            </a:r>
          </a:p>
        </p:txBody>
      </p:sp>
      <p:sp>
        <p:nvSpPr>
          <p:cNvPr id="20" name="文本框 19">
            <a:extLst>
              <a:ext uri="{FF2B5EF4-FFF2-40B4-BE49-F238E27FC236}">
                <a16:creationId xmlns:a16="http://schemas.microsoft.com/office/drawing/2014/main" id="{0093F795-BD7E-44E2-8CB2-C9F9945FEB6F}"/>
              </a:ext>
            </a:extLst>
          </p:cNvPr>
          <p:cNvSpPr txBox="1"/>
          <p:nvPr/>
        </p:nvSpPr>
        <p:spPr>
          <a:xfrm>
            <a:off x="130015" y="2547841"/>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现存问题</a:t>
            </a:r>
          </a:p>
        </p:txBody>
      </p:sp>
      <p:sp>
        <p:nvSpPr>
          <p:cNvPr id="21" name="文本框 20">
            <a:extLst>
              <a:ext uri="{FF2B5EF4-FFF2-40B4-BE49-F238E27FC236}">
                <a16:creationId xmlns:a16="http://schemas.microsoft.com/office/drawing/2014/main" id="{C71F3AC0-C4AB-4D60-9BBA-39E09F45CF9D}"/>
              </a:ext>
            </a:extLst>
          </p:cNvPr>
          <p:cNvSpPr txBox="1"/>
          <p:nvPr/>
        </p:nvSpPr>
        <p:spPr>
          <a:xfrm>
            <a:off x="130015" y="3725039"/>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实现方案</a:t>
            </a:r>
          </a:p>
        </p:txBody>
      </p:sp>
      <p:sp>
        <p:nvSpPr>
          <p:cNvPr id="22" name="文本框 21">
            <a:extLst>
              <a:ext uri="{FF2B5EF4-FFF2-40B4-BE49-F238E27FC236}">
                <a16:creationId xmlns:a16="http://schemas.microsoft.com/office/drawing/2014/main" id="{A7ED78CD-8303-4C8D-AAB4-A541A23F6A08}"/>
              </a:ext>
            </a:extLst>
          </p:cNvPr>
          <p:cNvSpPr txBox="1"/>
          <p:nvPr/>
        </p:nvSpPr>
        <p:spPr>
          <a:xfrm>
            <a:off x="130015" y="4872313"/>
            <a:ext cx="1598515"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阶段成果</a:t>
            </a:r>
          </a:p>
        </p:txBody>
      </p:sp>
      <p:sp>
        <p:nvSpPr>
          <p:cNvPr id="23" name="任意形状 1">
            <a:extLst>
              <a:ext uri="{FF2B5EF4-FFF2-40B4-BE49-F238E27FC236}">
                <a16:creationId xmlns:a16="http://schemas.microsoft.com/office/drawing/2014/main" id="{773A244E-4804-4B35-87DF-142E30A53E77}"/>
              </a:ext>
            </a:extLst>
          </p:cNvPr>
          <p:cNvSpPr/>
          <p:nvPr/>
        </p:nvSpPr>
        <p:spPr>
          <a:xfrm>
            <a:off x="-710407" y="1291771"/>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24" name="任意形状 2">
            <a:extLst>
              <a:ext uri="{FF2B5EF4-FFF2-40B4-BE49-F238E27FC236}">
                <a16:creationId xmlns:a16="http://schemas.microsoft.com/office/drawing/2014/main" id="{4CE61DCD-7E80-4AF6-9066-2C2F5FD736B3}"/>
              </a:ext>
            </a:extLst>
          </p:cNvPr>
          <p:cNvSpPr/>
          <p:nvPr/>
        </p:nvSpPr>
        <p:spPr>
          <a:xfrm>
            <a:off x="-710407" y="2457805"/>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25" name="任意形状 3">
            <a:extLst>
              <a:ext uri="{FF2B5EF4-FFF2-40B4-BE49-F238E27FC236}">
                <a16:creationId xmlns:a16="http://schemas.microsoft.com/office/drawing/2014/main" id="{29DE4C76-1487-4CA8-9515-76E092307AFA}"/>
              </a:ext>
            </a:extLst>
          </p:cNvPr>
          <p:cNvSpPr/>
          <p:nvPr/>
        </p:nvSpPr>
        <p:spPr>
          <a:xfrm>
            <a:off x="-710407" y="3623840"/>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26" name="任意形状 4">
            <a:extLst>
              <a:ext uri="{FF2B5EF4-FFF2-40B4-BE49-F238E27FC236}">
                <a16:creationId xmlns:a16="http://schemas.microsoft.com/office/drawing/2014/main" id="{857F990F-9D8B-49E7-88B2-49216CAFBFE8}"/>
              </a:ext>
            </a:extLst>
          </p:cNvPr>
          <p:cNvSpPr/>
          <p:nvPr/>
        </p:nvSpPr>
        <p:spPr>
          <a:xfrm>
            <a:off x="-710407" y="4789873"/>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27" name="文本框 26">
            <a:extLst>
              <a:ext uri="{FF2B5EF4-FFF2-40B4-BE49-F238E27FC236}">
                <a16:creationId xmlns:a16="http://schemas.microsoft.com/office/drawing/2014/main" id="{C4045E5E-112F-4874-AABF-90144ACD1BF4}"/>
              </a:ext>
            </a:extLst>
          </p:cNvPr>
          <p:cNvSpPr txBox="1"/>
          <p:nvPr/>
        </p:nvSpPr>
        <p:spPr>
          <a:xfrm>
            <a:off x="130015" y="1400567"/>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国密算法</a:t>
            </a:r>
          </a:p>
        </p:txBody>
      </p:sp>
      <p:sp>
        <p:nvSpPr>
          <p:cNvPr id="28" name="文本框 27">
            <a:extLst>
              <a:ext uri="{FF2B5EF4-FFF2-40B4-BE49-F238E27FC236}">
                <a16:creationId xmlns:a16="http://schemas.microsoft.com/office/drawing/2014/main" id="{50A431E8-8948-4A3A-BD20-3898B07DA175}"/>
              </a:ext>
            </a:extLst>
          </p:cNvPr>
          <p:cNvSpPr txBox="1"/>
          <p:nvPr/>
        </p:nvSpPr>
        <p:spPr>
          <a:xfrm>
            <a:off x="130015" y="2547841"/>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实现方案</a:t>
            </a:r>
          </a:p>
        </p:txBody>
      </p:sp>
      <p:sp>
        <p:nvSpPr>
          <p:cNvPr id="29" name="文本框 28">
            <a:extLst>
              <a:ext uri="{FF2B5EF4-FFF2-40B4-BE49-F238E27FC236}">
                <a16:creationId xmlns:a16="http://schemas.microsoft.com/office/drawing/2014/main" id="{FBA2A6F8-C28F-42B7-9882-E9FAE0ED393D}"/>
              </a:ext>
            </a:extLst>
          </p:cNvPr>
          <p:cNvSpPr txBox="1"/>
          <p:nvPr/>
        </p:nvSpPr>
        <p:spPr>
          <a:xfrm>
            <a:off x="130015" y="3725039"/>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阶段成果</a:t>
            </a:r>
          </a:p>
        </p:txBody>
      </p:sp>
      <p:sp>
        <p:nvSpPr>
          <p:cNvPr id="30" name="文本框 29">
            <a:extLst>
              <a:ext uri="{FF2B5EF4-FFF2-40B4-BE49-F238E27FC236}">
                <a16:creationId xmlns:a16="http://schemas.microsoft.com/office/drawing/2014/main" id="{39AC96B1-46C0-48BC-87C7-0E88F89856CE}"/>
              </a:ext>
            </a:extLst>
          </p:cNvPr>
          <p:cNvSpPr txBox="1"/>
          <p:nvPr/>
        </p:nvSpPr>
        <p:spPr>
          <a:xfrm>
            <a:off x="130015" y="4872313"/>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下一目标</a:t>
            </a:r>
          </a:p>
        </p:txBody>
      </p:sp>
    </p:spTree>
    <p:extLst>
      <p:ext uri="{BB962C8B-B14F-4D97-AF65-F5344CB8AC3E}">
        <p14:creationId xmlns:p14="http://schemas.microsoft.com/office/powerpoint/2010/main" val="19710488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Effect transition="in" filter="fade">
                                      <p:cBhvr>
                                        <p:cTn id="25" dur="500"/>
                                        <p:tgtEl>
                                          <p:spTgt spid="6">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xEl>
                                              <p:pRg st="6" end="6"/>
                                            </p:txEl>
                                          </p:spTgt>
                                        </p:tgtEl>
                                        <p:attrNameLst>
                                          <p:attrName>style.visibility</p:attrName>
                                        </p:attrNameLst>
                                      </p:cBhvr>
                                      <p:to>
                                        <p:strVal val="visible"/>
                                      </p:to>
                                    </p:set>
                                    <p:animEffect transition="in" filter="fade">
                                      <p:cBhvr>
                                        <p:cTn id="30" dur="500"/>
                                        <p:tgtEl>
                                          <p:spTgt spid="6">
                                            <p:txEl>
                                              <p:pRg st="6" end="6"/>
                                            </p:txEl>
                                          </p:spTgt>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6">
                                            <p:txEl>
                                              <p:pRg st="7" end="7"/>
                                            </p:txEl>
                                          </p:spTgt>
                                        </p:tgtEl>
                                        <p:attrNameLst>
                                          <p:attrName>style.visibility</p:attrName>
                                        </p:attrNameLst>
                                      </p:cBhvr>
                                      <p:to>
                                        <p:strVal val="visible"/>
                                      </p:to>
                                    </p:set>
                                    <p:animEffect transition="in" filter="fade">
                                      <p:cBhvr>
                                        <p:cTn id="34" dur="500"/>
                                        <p:tgtEl>
                                          <p:spTgt spid="6">
                                            <p:txEl>
                                              <p:pRg st="7" end="7"/>
                                            </p:txEl>
                                          </p:spTgt>
                                        </p:tgtEl>
                                      </p:cBhvr>
                                    </p:animEffect>
                                  </p:childTnLst>
                                </p:cTn>
                              </p:par>
                            </p:childTnLst>
                          </p:cTn>
                        </p:par>
                        <p:par>
                          <p:cTn id="35" fill="hold">
                            <p:stCondLst>
                              <p:cond delay="1000"/>
                            </p:stCondLst>
                            <p:childTnLst>
                              <p:par>
                                <p:cTn id="36" presetID="10" presetClass="entr" presetSubtype="0" fill="hold"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10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animEffect transition="in" filter="fade">
                                      <p:cBhvr>
                                        <p:cTn id="43" dur="500"/>
                                        <p:tgtEl>
                                          <p:spTgt spid="6">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6">
                                            <p:txEl>
                                              <p:pRg st="9" end="9"/>
                                            </p:txEl>
                                          </p:spTgt>
                                        </p:tgtEl>
                                        <p:attrNameLst>
                                          <p:attrName>style.visibility</p:attrName>
                                        </p:attrNameLst>
                                      </p:cBhvr>
                                      <p:to>
                                        <p:strVal val="visible"/>
                                      </p:to>
                                    </p:set>
                                    <p:animEffect transition="in" filter="fade">
                                      <p:cBhvr>
                                        <p:cTn id="48" dur="500"/>
                                        <p:tgtEl>
                                          <p:spTgt spid="6">
                                            <p:txEl>
                                              <p:pRg st="9" end="9"/>
                                            </p:txEl>
                                          </p:spTgt>
                                        </p:tgtEl>
                                      </p:cBhvr>
                                    </p:animEffect>
                                  </p:childTnLst>
                                </p:cTn>
                              </p:par>
                            </p:childTnLst>
                          </p:cTn>
                        </p:par>
                        <p:par>
                          <p:cTn id="49" fill="hold">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6">
                                            <p:txEl>
                                              <p:pRg st="10" end="10"/>
                                            </p:txEl>
                                          </p:spTgt>
                                        </p:tgtEl>
                                        <p:attrNameLst>
                                          <p:attrName>style.visibility</p:attrName>
                                        </p:attrNameLst>
                                      </p:cBhvr>
                                      <p:to>
                                        <p:strVal val="visible"/>
                                      </p:to>
                                    </p:set>
                                    <p:animEffect transition="in" filter="fade">
                                      <p:cBhvr>
                                        <p:cTn id="52" dur="500"/>
                                        <p:tgtEl>
                                          <p:spTgt spid="6">
                                            <p:txEl>
                                              <p:pRg st="10" end="10"/>
                                            </p:txEl>
                                          </p:spTgt>
                                        </p:tgtEl>
                                      </p:cBhvr>
                                    </p:animEffect>
                                  </p:childTnLst>
                                </p:cTn>
                              </p:par>
                            </p:childTnLst>
                          </p:cTn>
                        </p:par>
                        <p:par>
                          <p:cTn id="53" fill="hold">
                            <p:stCondLst>
                              <p:cond delay="1000"/>
                            </p:stCondLst>
                            <p:childTnLst>
                              <p:par>
                                <p:cTn id="54" presetID="10" presetClass="entr" presetSubtype="0" fill="hold" nodeType="after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10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6">
                                            <p:txEl>
                                              <p:pRg st="11" end="11"/>
                                            </p:txEl>
                                          </p:spTgt>
                                        </p:tgtEl>
                                        <p:attrNameLst>
                                          <p:attrName>style.visibility</p:attrName>
                                        </p:attrNameLst>
                                      </p:cBhvr>
                                      <p:to>
                                        <p:strVal val="visible"/>
                                      </p:to>
                                    </p:set>
                                    <p:animEffect transition="in" filter="fade">
                                      <p:cBhvr>
                                        <p:cTn id="61" dur="500"/>
                                        <p:tgtEl>
                                          <p:spTgt spid="6">
                                            <p:txEl>
                                              <p:pRg st="11" end="11"/>
                                            </p:txEl>
                                          </p:spTgt>
                                        </p:tgtEl>
                                      </p:cBhvr>
                                    </p:animEffect>
                                  </p:childTnLst>
                                </p:cTn>
                              </p:par>
                            </p:childTnLst>
                          </p:cTn>
                        </p:par>
                        <p:par>
                          <p:cTn id="62" fill="hold">
                            <p:stCondLst>
                              <p:cond delay="500"/>
                            </p:stCondLst>
                            <p:childTnLst>
                              <p:par>
                                <p:cTn id="63" presetID="10" presetClass="entr" presetSubtype="0" fill="hold" grpId="0" nodeType="afterEffect">
                                  <p:stCondLst>
                                    <p:cond delay="0"/>
                                  </p:stCondLst>
                                  <p:childTnLst>
                                    <p:set>
                                      <p:cBhvr>
                                        <p:cTn id="64" dur="1" fill="hold">
                                          <p:stCondLst>
                                            <p:cond delay="0"/>
                                          </p:stCondLst>
                                        </p:cTn>
                                        <p:tgtEl>
                                          <p:spTgt spid="6">
                                            <p:txEl>
                                              <p:pRg st="12" end="12"/>
                                            </p:txEl>
                                          </p:spTgt>
                                        </p:tgtEl>
                                        <p:attrNameLst>
                                          <p:attrName>style.visibility</p:attrName>
                                        </p:attrNameLst>
                                      </p:cBhvr>
                                      <p:to>
                                        <p:strVal val="visible"/>
                                      </p:to>
                                    </p:set>
                                    <p:animEffect transition="in" filter="fade">
                                      <p:cBhvr>
                                        <p:cTn id="65" dur="500"/>
                                        <p:tgtEl>
                                          <p:spTgt spid="6">
                                            <p:txEl>
                                              <p:pRg st="12" end="12"/>
                                            </p:txEl>
                                          </p:spTgt>
                                        </p:tgtEl>
                                      </p:cBhvr>
                                    </p:animEffect>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6">
                                            <p:txEl>
                                              <p:pRg st="13" end="13"/>
                                            </p:txEl>
                                          </p:spTgt>
                                        </p:tgtEl>
                                        <p:attrNameLst>
                                          <p:attrName>style.visibility</p:attrName>
                                        </p:attrNameLst>
                                      </p:cBhvr>
                                      <p:to>
                                        <p:strVal val="visible"/>
                                      </p:to>
                                    </p:set>
                                    <p:animEffect transition="in" filter="fade">
                                      <p:cBhvr>
                                        <p:cTn id="69"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298A513B-6E10-4EA6-B94C-F74974721C9B}"/>
              </a:ext>
            </a:extLst>
          </p:cNvPr>
          <p:cNvSpPr/>
          <p:nvPr/>
        </p:nvSpPr>
        <p:spPr>
          <a:xfrm>
            <a:off x="2743200" y="1429014"/>
            <a:ext cx="8782050" cy="3108543"/>
          </a:xfrm>
          <a:prstGeom prst="rect">
            <a:avLst/>
          </a:prstGeom>
        </p:spPr>
        <p:txBody>
          <a:bodyPr wrap="square">
            <a:spAutoFit/>
          </a:bodyPr>
          <a:lstStyle/>
          <a:p>
            <a:pPr>
              <a:lnSpc>
                <a:spcPct val="100000"/>
              </a:lnSpc>
              <a:buFont typeface="Wingdings" panose="05000000000000000000" pitchFamily="2" charset="2"/>
              <a:buChar char="n"/>
            </a:pPr>
            <a:r>
              <a:rPr lang="zh-CN" altLang="en-US" sz="2800" b="1" dirty="0">
                <a:solidFill>
                  <a:schemeClr val="bg1"/>
                </a:solidFill>
              </a:rPr>
              <a:t>效率不足</a:t>
            </a:r>
            <a:endParaRPr lang="en-US" altLang="zh-CN" sz="2800" b="1" dirty="0">
              <a:solidFill>
                <a:schemeClr val="bg1"/>
              </a:solidFill>
            </a:endParaRPr>
          </a:p>
          <a:p>
            <a:pPr lvl="1"/>
            <a:r>
              <a:rPr lang="zh-CN" altLang="en-US" sz="2800" dirty="0">
                <a:solidFill>
                  <a:schemeClr val="bg1"/>
                </a:solidFill>
              </a:rPr>
              <a:t>缺乏硬件支持</a:t>
            </a:r>
            <a:endParaRPr lang="en-US" altLang="zh-CN" sz="2800" dirty="0">
              <a:solidFill>
                <a:schemeClr val="bg1"/>
              </a:solidFill>
            </a:endParaRPr>
          </a:p>
          <a:p>
            <a:pPr lvl="1"/>
            <a:r>
              <a:rPr lang="zh-CN" altLang="en-US" sz="2800" dirty="0">
                <a:solidFill>
                  <a:schemeClr val="bg1"/>
                </a:solidFill>
              </a:rPr>
              <a:t>设计目标差异</a:t>
            </a:r>
            <a:endParaRPr lang="en-US" altLang="zh-CN" sz="2800" dirty="0">
              <a:solidFill>
                <a:schemeClr val="bg1"/>
              </a:solidFill>
            </a:endParaRPr>
          </a:p>
          <a:p>
            <a:pPr lvl="1"/>
            <a:endParaRPr lang="en-US" altLang="zh-CN" sz="2800" dirty="0">
              <a:solidFill>
                <a:schemeClr val="bg1"/>
              </a:solidFill>
            </a:endParaRPr>
          </a:p>
          <a:p>
            <a:pPr>
              <a:lnSpc>
                <a:spcPct val="100000"/>
              </a:lnSpc>
              <a:buFont typeface="Wingdings" panose="05000000000000000000" pitchFamily="2" charset="2"/>
              <a:buChar char="n"/>
            </a:pPr>
            <a:r>
              <a:rPr lang="zh-CN" altLang="en-US" sz="2800" b="1" dirty="0">
                <a:solidFill>
                  <a:schemeClr val="bg1"/>
                </a:solidFill>
              </a:rPr>
              <a:t>应用平台单一</a:t>
            </a:r>
            <a:endParaRPr lang="en-US" altLang="zh-CN" sz="2800" b="1" dirty="0">
              <a:solidFill>
                <a:schemeClr val="bg1"/>
              </a:solidFill>
            </a:endParaRPr>
          </a:p>
          <a:p>
            <a:pPr lvl="1"/>
            <a:r>
              <a:rPr lang="zh-CN" altLang="en-US" sz="2800" dirty="0">
                <a:solidFill>
                  <a:schemeClr val="bg1"/>
                </a:solidFill>
              </a:rPr>
              <a:t>金融</a:t>
            </a:r>
            <a:endParaRPr lang="en-US" altLang="zh-CN" sz="2800" dirty="0">
              <a:solidFill>
                <a:schemeClr val="bg1"/>
              </a:solidFill>
            </a:endParaRPr>
          </a:p>
          <a:p>
            <a:pPr lvl="1"/>
            <a:r>
              <a:rPr lang="zh-CN" altLang="en-US" sz="2800" dirty="0">
                <a:solidFill>
                  <a:schemeClr val="bg1"/>
                </a:solidFill>
              </a:rPr>
              <a:t>芯片</a:t>
            </a:r>
            <a:endParaRPr lang="en-US" altLang="zh-CN" sz="2800" dirty="0">
              <a:solidFill>
                <a:schemeClr val="bg1"/>
              </a:solidFill>
            </a:endParaRPr>
          </a:p>
        </p:txBody>
      </p:sp>
      <p:sp>
        <p:nvSpPr>
          <p:cNvPr id="11" name="标题 1">
            <a:extLst>
              <a:ext uri="{FF2B5EF4-FFF2-40B4-BE49-F238E27FC236}">
                <a16:creationId xmlns:a16="http://schemas.microsoft.com/office/drawing/2014/main" id="{5AB965CE-DEA9-47C8-B01C-E4CFC3791D09}"/>
              </a:ext>
            </a:extLst>
          </p:cNvPr>
          <p:cNvSpPr txBox="1">
            <a:spLocks/>
          </p:cNvSpPr>
          <p:nvPr/>
        </p:nvSpPr>
        <p:spPr>
          <a:xfrm>
            <a:off x="2743200" y="587324"/>
            <a:ext cx="10515600" cy="1325563"/>
          </a:xfrm>
          <a:prstGeom prst="rect">
            <a:avLst/>
          </a:prstGeom>
        </p:spPr>
        <p:txBody>
          <a:bodyPr/>
          <a:lstStyle>
            <a:lvl1pPr algn="l" defTabSz="914393" rtl="0" eaLnBrk="1" latinLnBrk="0" hangingPunct="1">
              <a:lnSpc>
                <a:spcPct val="90000"/>
              </a:lnSpc>
              <a:spcBef>
                <a:spcPct val="0"/>
              </a:spcBef>
              <a:buNone/>
              <a:defRPr sz="4401" kern="1200">
                <a:solidFill>
                  <a:schemeClr val="tx1"/>
                </a:solidFill>
                <a:latin typeface="+mj-lt"/>
                <a:ea typeface="+mj-ea"/>
                <a:cs typeface="+mj-cs"/>
              </a:defRPr>
            </a:lvl1pPr>
          </a:lstStyle>
          <a:p>
            <a:pPr defTabSz="914370"/>
            <a:r>
              <a:rPr lang="zh-CN" altLang="en-US" sz="3600" dirty="0">
                <a:solidFill>
                  <a:schemeClr val="bg1"/>
                </a:solidFill>
                <a:latin typeface="+mn-lt"/>
                <a:ea typeface="+mn-ea"/>
                <a:cs typeface="+mn-cs"/>
              </a:rPr>
              <a:t>现存问题</a:t>
            </a:r>
          </a:p>
        </p:txBody>
      </p:sp>
      <p:sp>
        <p:nvSpPr>
          <p:cNvPr id="28" name="任意形状 1">
            <a:extLst>
              <a:ext uri="{FF2B5EF4-FFF2-40B4-BE49-F238E27FC236}">
                <a16:creationId xmlns:a16="http://schemas.microsoft.com/office/drawing/2014/main" id="{E7B3561A-EC7D-420C-814D-3A0404E254A9}"/>
              </a:ext>
            </a:extLst>
          </p:cNvPr>
          <p:cNvSpPr/>
          <p:nvPr/>
        </p:nvSpPr>
        <p:spPr>
          <a:xfrm>
            <a:off x="-710407" y="1291771"/>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29" name="任意形状 2">
            <a:extLst>
              <a:ext uri="{FF2B5EF4-FFF2-40B4-BE49-F238E27FC236}">
                <a16:creationId xmlns:a16="http://schemas.microsoft.com/office/drawing/2014/main" id="{CE49A478-D835-40E8-93FF-C241E5A48DE3}"/>
              </a:ext>
            </a:extLst>
          </p:cNvPr>
          <p:cNvSpPr/>
          <p:nvPr/>
        </p:nvSpPr>
        <p:spPr>
          <a:xfrm>
            <a:off x="-710407" y="2457805"/>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30" name="任意形状 3">
            <a:extLst>
              <a:ext uri="{FF2B5EF4-FFF2-40B4-BE49-F238E27FC236}">
                <a16:creationId xmlns:a16="http://schemas.microsoft.com/office/drawing/2014/main" id="{312076EA-65A6-4706-8E33-B4629338DE18}"/>
              </a:ext>
            </a:extLst>
          </p:cNvPr>
          <p:cNvSpPr/>
          <p:nvPr/>
        </p:nvSpPr>
        <p:spPr>
          <a:xfrm>
            <a:off x="-710407" y="3623840"/>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31" name="任意形状 4">
            <a:extLst>
              <a:ext uri="{FF2B5EF4-FFF2-40B4-BE49-F238E27FC236}">
                <a16:creationId xmlns:a16="http://schemas.microsoft.com/office/drawing/2014/main" id="{C8CB8BAC-A69F-4079-928C-57D05377B318}"/>
              </a:ext>
            </a:extLst>
          </p:cNvPr>
          <p:cNvSpPr/>
          <p:nvPr/>
        </p:nvSpPr>
        <p:spPr>
          <a:xfrm>
            <a:off x="-710407" y="4789873"/>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32" name="文本框 31">
            <a:extLst>
              <a:ext uri="{FF2B5EF4-FFF2-40B4-BE49-F238E27FC236}">
                <a16:creationId xmlns:a16="http://schemas.microsoft.com/office/drawing/2014/main" id="{DD71F34E-5A0B-4BBA-B342-B43F4F7E0E81}"/>
              </a:ext>
            </a:extLst>
          </p:cNvPr>
          <p:cNvSpPr txBox="1"/>
          <p:nvPr/>
        </p:nvSpPr>
        <p:spPr>
          <a:xfrm>
            <a:off x="130015" y="1400567"/>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国密算法</a:t>
            </a:r>
          </a:p>
        </p:txBody>
      </p:sp>
      <p:sp>
        <p:nvSpPr>
          <p:cNvPr id="33" name="文本框 32">
            <a:extLst>
              <a:ext uri="{FF2B5EF4-FFF2-40B4-BE49-F238E27FC236}">
                <a16:creationId xmlns:a16="http://schemas.microsoft.com/office/drawing/2014/main" id="{56C3095A-C596-4097-837D-3DD3E18AE557}"/>
              </a:ext>
            </a:extLst>
          </p:cNvPr>
          <p:cNvSpPr txBox="1"/>
          <p:nvPr/>
        </p:nvSpPr>
        <p:spPr>
          <a:xfrm>
            <a:off x="130015" y="2547841"/>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实现方案</a:t>
            </a:r>
          </a:p>
        </p:txBody>
      </p:sp>
      <p:sp>
        <p:nvSpPr>
          <p:cNvPr id="34" name="文本框 33">
            <a:extLst>
              <a:ext uri="{FF2B5EF4-FFF2-40B4-BE49-F238E27FC236}">
                <a16:creationId xmlns:a16="http://schemas.microsoft.com/office/drawing/2014/main" id="{79BC3228-D1C9-4E2E-8C9E-6FFF7E35B938}"/>
              </a:ext>
            </a:extLst>
          </p:cNvPr>
          <p:cNvSpPr txBox="1"/>
          <p:nvPr/>
        </p:nvSpPr>
        <p:spPr>
          <a:xfrm>
            <a:off x="130015" y="3725039"/>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阶段成果</a:t>
            </a:r>
          </a:p>
        </p:txBody>
      </p:sp>
      <p:sp>
        <p:nvSpPr>
          <p:cNvPr id="35" name="文本框 34">
            <a:extLst>
              <a:ext uri="{FF2B5EF4-FFF2-40B4-BE49-F238E27FC236}">
                <a16:creationId xmlns:a16="http://schemas.microsoft.com/office/drawing/2014/main" id="{E0E85D36-8282-4B9B-8B04-1B16A38AF444}"/>
              </a:ext>
            </a:extLst>
          </p:cNvPr>
          <p:cNvSpPr txBox="1"/>
          <p:nvPr/>
        </p:nvSpPr>
        <p:spPr>
          <a:xfrm>
            <a:off x="130015" y="4872313"/>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下一目标</a:t>
            </a:r>
          </a:p>
        </p:txBody>
      </p:sp>
    </p:spTree>
    <p:extLst>
      <p:ext uri="{BB962C8B-B14F-4D97-AF65-F5344CB8AC3E}">
        <p14:creationId xmlns:p14="http://schemas.microsoft.com/office/powerpoint/2010/main" val="3584529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fade">
                                      <p:cBhvr>
                                        <p:cTn id="18" dur="500"/>
                                        <p:tgtEl>
                                          <p:spTgt spid="6">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fade">
                                      <p:cBhvr>
                                        <p:cTn id="21" dur="500"/>
                                        <p:tgtEl>
                                          <p:spTgt spid="6">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xEl>
                                              <p:pRg st="6" end="6"/>
                                            </p:txEl>
                                          </p:spTgt>
                                        </p:tgtEl>
                                        <p:attrNameLst>
                                          <p:attrName>style.visibility</p:attrName>
                                        </p:attrNameLst>
                                      </p:cBhvr>
                                      <p:to>
                                        <p:strVal val="visible"/>
                                      </p:to>
                                    </p:set>
                                    <p:animEffect transition="in" filter="fade">
                                      <p:cBhvr>
                                        <p:cTn id="24"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形状 4"/>
          <p:cNvSpPr/>
          <p:nvPr/>
        </p:nvSpPr>
        <p:spPr>
          <a:xfrm rot="2866791">
            <a:off x="-2949585" y="-215147"/>
            <a:ext cx="9425608" cy="3071899"/>
          </a:xfrm>
          <a:custGeom>
            <a:avLst/>
            <a:gdLst>
              <a:gd name="connsiteX0" fmla="*/ 0 w 3790658"/>
              <a:gd name="connsiteY0" fmla="*/ 0 h 1235413"/>
              <a:gd name="connsiteX1" fmla="*/ 2935084 w 3790658"/>
              <a:gd name="connsiteY1" fmla="*/ 0 h 1235413"/>
              <a:gd name="connsiteX2" fmla="*/ 3136042 w 3790658"/>
              <a:gd name="connsiteY2" fmla="*/ 0 h 1235413"/>
              <a:gd name="connsiteX3" fmla="*/ 3790658 w 3790658"/>
              <a:gd name="connsiteY3" fmla="*/ 0 h 1235413"/>
              <a:gd name="connsiteX4" fmla="*/ 3336999 w 3790658"/>
              <a:gd name="connsiteY4" fmla="*/ 617707 h 1235413"/>
              <a:gd name="connsiteX5" fmla="*/ 3790658 w 3790658"/>
              <a:gd name="connsiteY5" fmla="*/ 1235413 h 1235413"/>
              <a:gd name="connsiteX6" fmla="*/ 3136042 w 3790658"/>
              <a:gd name="connsiteY6" fmla="*/ 1235413 h 1235413"/>
              <a:gd name="connsiteX7" fmla="*/ 2935084 w 3790658"/>
              <a:gd name="connsiteY7" fmla="*/ 1235413 h 1235413"/>
              <a:gd name="connsiteX8" fmla="*/ 0 w 3790658"/>
              <a:gd name="connsiteY8" fmla="*/ 1235413 h 123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0658" h="1235413">
                <a:moveTo>
                  <a:pt x="0" y="0"/>
                </a:moveTo>
                <a:lnTo>
                  <a:pt x="2935084" y="0"/>
                </a:lnTo>
                <a:lnTo>
                  <a:pt x="3136042" y="0"/>
                </a:lnTo>
                <a:lnTo>
                  <a:pt x="3790658" y="0"/>
                </a:lnTo>
                <a:lnTo>
                  <a:pt x="3336999" y="617707"/>
                </a:lnTo>
                <a:lnTo>
                  <a:pt x="3790658" y="1235413"/>
                </a:lnTo>
                <a:lnTo>
                  <a:pt x="3136042" y="1235413"/>
                </a:lnTo>
                <a:lnTo>
                  <a:pt x="2935084" y="1235413"/>
                </a:lnTo>
                <a:lnTo>
                  <a:pt x="0" y="1235413"/>
                </a:ln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6" name="文本框 5"/>
          <p:cNvSpPr txBox="1"/>
          <p:nvPr/>
        </p:nvSpPr>
        <p:spPr>
          <a:xfrm>
            <a:off x="1047294" y="-246742"/>
            <a:ext cx="4015843" cy="4195892"/>
          </a:xfrm>
          <a:prstGeom prst="rect">
            <a:avLst/>
          </a:prstGeom>
          <a:noFill/>
          <a:effectLst>
            <a:outerShdw blurRad="50800" dist="38100" dir="2700000" algn="tl" rotWithShape="0">
              <a:prstClr val="black">
                <a:alpha val="40000"/>
              </a:prstClr>
            </a:outerShdw>
          </a:effectLst>
        </p:spPr>
        <p:txBody>
          <a:bodyPr wrap="none" rtlCol="0">
            <a:spAutoFit/>
          </a:bodyPr>
          <a:lstStyle/>
          <a:p>
            <a:r>
              <a:rPr kumimoji="1" lang="en-US" altLang="zh-CN" sz="26666" b="1" dirty="0">
                <a:solidFill>
                  <a:srgbClr val="FFFFFF"/>
                </a:solidFill>
              </a:rPr>
              <a:t>02</a:t>
            </a:r>
            <a:endParaRPr kumimoji="1" lang="zh-CN" altLang="en-US" sz="26666" b="1" dirty="0">
              <a:solidFill>
                <a:srgbClr val="FFFFFF"/>
              </a:solidFill>
            </a:endParaRPr>
          </a:p>
        </p:txBody>
      </p:sp>
      <p:sp>
        <p:nvSpPr>
          <p:cNvPr id="7" name="文本框 6"/>
          <p:cNvSpPr txBox="1"/>
          <p:nvPr/>
        </p:nvSpPr>
        <p:spPr>
          <a:xfrm>
            <a:off x="6521450" y="1349276"/>
            <a:ext cx="4447044" cy="1226170"/>
          </a:xfrm>
          <a:prstGeom prst="rect">
            <a:avLst/>
          </a:prstGeom>
          <a:noFill/>
        </p:spPr>
        <p:txBody>
          <a:bodyPr wrap="square" rtlCol="0">
            <a:spAutoFit/>
          </a:bodyPr>
          <a:lstStyle/>
          <a:p>
            <a:pPr algn="dist">
              <a:lnSpc>
                <a:spcPct val="110000"/>
              </a:lnSpc>
            </a:pPr>
            <a:r>
              <a:rPr kumimoji="1" lang="zh-CN" altLang="en-US" sz="7200" b="1" dirty="0">
                <a:solidFill>
                  <a:schemeClr val="bg1"/>
                </a:solidFill>
                <a:latin typeface="微软雅黑" panose="020B0503020204020204" pitchFamily="34" charset="-122"/>
                <a:ea typeface="微软雅黑" panose="020B0503020204020204" pitchFamily="34" charset="-122"/>
                <a:cs typeface="Arial"/>
              </a:rPr>
              <a:t>优化方案</a:t>
            </a:r>
          </a:p>
        </p:txBody>
      </p:sp>
      <p:sp>
        <p:nvSpPr>
          <p:cNvPr id="18" name="矩形 17">
            <a:extLst>
              <a:ext uri="{FF2B5EF4-FFF2-40B4-BE49-F238E27FC236}">
                <a16:creationId xmlns:a16="http://schemas.microsoft.com/office/drawing/2014/main" id="{8155E0CE-DDAA-4CA4-A513-6963FDEDBA99}"/>
              </a:ext>
            </a:extLst>
          </p:cNvPr>
          <p:cNvSpPr/>
          <p:nvPr/>
        </p:nvSpPr>
        <p:spPr>
          <a:xfrm rot="1735937">
            <a:off x="8757571" y="-274443"/>
            <a:ext cx="4532062" cy="9520399"/>
          </a:xfrm>
          <a:prstGeom prst="rect">
            <a:avLst/>
          </a:prstGeom>
          <a:solidFill>
            <a:schemeClr val="bg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p>
        </p:txBody>
      </p:sp>
      <p:sp>
        <p:nvSpPr>
          <p:cNvPr id="8" name="矩形 7">
            <a:extLst>
              <a:ext uri="{FF2B5EF4-FFF2-40B4-BE49-F238E27FC236}">
                <a16:creationId xmlns:a16="http://schemas.microsoft.com/office/drawing/2014/main" id="{94CAF3DD-7DC1-466B-BD45-89BFDF5BE363}"/>
              </a:ext>
            </a:extLst>
          </p:cNvPr>
          <p:cNvSpPr/>
          <p:nvPr/>
        </p:nvSpPr>
        <p:spPr>
          <a:xfrm>
            <a:off x="6125980" y="2699726"/>
            <a:ext cx="5872300" cy="1359668"/>
          </a:xfrm>
          <a:prstGeom prst="rect">
            <a:avLst/>
          </a:prstGeom>
        </p:spPr>
        <p:txBody>
          <a:bodyPr wrap="square">
            <a:spAutoFit/>
          </a:bodyPr>
          <a:lstStyle/>
          <a:p>
            <a:pPr algn="r">
              <a:lnSpc>
                <a:spcPts val="3400"/>
              </a:lnSpc>
            </a:pPr>
            <a:r>
              <a:rPr lang="zh-CN" altLang="en-US" sz="2400" dirty="0">
                <a:solidFill>
                  <a:schemeClr val="bg1"/>
                </a:solidFill>
              </a:rPr>
              <a:t>针对由于执行效率不足导致的算法推广途中的障碍，我们设计了从软件和硬件两个层面的算法高性能加速优化方案。</a:t>
            </a:r>
          </a:p>
        </p:txBody>
      </p:sp>
      <p:sp>
        <p:nvSpPr>
          <p:cNvPr id="2" name="矩形 1">
            <a:extLst>
              <a:ext uri="{FF2B5EF4-FFF2-40B4-BE49-F238E27FC236}">
                <a16:creationId xmlns:a16="http://schemas.microsoft.com/office/drawing/2014/main" id="{AC6EB50B-7EAC-40CA-9268-8768BFF157CE}"/>
              </a:ext>
            </a:extLst>
          </p:cNvPr>
          <p:cNvSpPr/>
          <p:nvPr/>
        </p:nvSpPr>
        <p:spPr>
          <a:xfrm>
            <a:off x="5902280" y="4183674"/>
            <a:ext cx="6096000" cy="1795684"/>
          </a:xfrm>
          <a:prstGeom prst="rect">
            <a:avLst/>
          </a:prstGeom>
        </p:spPr>
        <p:txBody>
          <a:bodyPr>
            <a:spAutoFit/>
          </a:bodyPr>
          <a:lstStyle/>
          <a:p>
            <a:pPr algn="r">
              <a:lnSpc>
                <a:spcPts val="3400"/>
              </a:lnSpc>
            </a:pPr>
            <a:r>
              <a:rPr lang="en-US" altLang="zh-CN" sz="2400" dirty="0">
                <a:solidFill>
                  <a:schemeClr val="bg1"/>
                </a:solidFill>
              </a:rPr>
              <a:t>We </a:t>
            </a:r>
            <a:r>
              <a:rPr lang="zh-CN" altLang="en-US" sz="2400" dirty="0">
                <a:solidFill>
                  <a:schemeClr val="bg1"/>
                </a:solidFill>
              </a:rPr>
              <a:t>have designed a high-performance accelerated optimization scheme for the algorithm from two levels of software and hardware.</a:t>
            </a:r>
          </a:p>
        </p:txBody>
      </p:sp>
    </p:spTree>
    <p:extLst>
      <p:ext uri="{BB962C8B-B14F-4D97-AF65-F5344CB8AC3E}">
        <p14:creationId xmlns:p14="http://schemas.microsoft.com/office/powerpoint/2010/main" val="89925411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298A513B-6E10-4EA6-B94C-F74974721C9B}"/>
              </a:ext>
            </a:extLst>
          </p:cNvPr>
          <p:cNvSpPr/>
          <p:nvPr/>
        </p:nvSpPr>
        <p:spPr>
          <a:xfrm>
            <a:off x="2743200" y="1429014"/>
            <a:ext cx="8782050" cy="4770537"/>
          </a:xfrm>
          <a:prstGeom prst="rect">
            <a:avLst/>
          </a:prstGeom>
        </p:spPr>
        <p:txBody>
          <a:bodyPr wrap="square">
            <a:spAutoFit/>
          </a:bodyPr>
          <a:lstStyle/>
          <a:p>
            <a:pPr>
              <a:lnSpc>
                <a:spcPct val="100000"/>
              </a:lnSpc>
              <a:buFont typeface="Wingdings" panose="05000000000000000000" pitchFamily="2" charset="2"/>
              <a:buChar char="n"/>
            </a:pPr>
            <a:r>
              <a:rPr lang="en-US" altLang="zh-CN" sz="2800" b="1" dirty="0">
                <a:solidFill>
                  <a:schemeClr val="bg1"/>
                </a:solidFill>
              </a:rPr>
              <a:t>SM2</a:t>
            </a:r>
            <a:r>
              <a:rPr lang="zh-CN" altLang="en-US" sz="2800" b="1" dirty="0">
                <a:solidFill>
                  <a:schemeClr val="bg1"/>
                </a:solidFill>
              </a:rPr>
              <a:t>：椭圆曲线密码的公钥密码算法标准</a:t>
            </a:r>
          </a:p>
          <a:p>
            <a:r>
              <a:rPr lang="en-US" altLang="zh-CN" sz="2800" b="1" dirty="0">
                <a:solidFill>
                  <a:schemeClr val="bg1"/>
                </a:solidFill>
              </a:rPr>
              <a:t>	</a:t>
            </a:r>
            <a:r>
              <a:rPr lang="en-US" altLang="zh-CN" sz="2400" b="1" dirty="0">
                <a:solidFill>
                  <a:schemeClr val="bg1"/>
                </a:solidFill>
              </a:rPr>
              <a:t>256bit</a:t>
            </a:r>
            <a:r>
              <a:rPr lang="zh-CN" altLang="en-US" sz="2400" b="1" dirty="0">
                <a:solidFill>
                  <a:schemeClr val="bg1"/>
                </a:solidFill>
              </a:rPr>
              <a:t>椭圆曲线域参数 </a:t>
            </a:r>
            <a:r>
              <a:rPr lang="en-US" altLang="zh-CN" sz="2400" b="1" dirty="0">
                <a:solidFill>
                  <a:schemeClr val="bg1"/>
                </a:solidFill>
              </a:rPr>
              <a:t>+ 256bit</a:t>
            </a:r>
            <a:r>
              <a:rPr lang="zh-CN" altLang="en-US" sz="2400" b="1" dirty="0">
                <a:solidFill>
                  <a:schemeClr val="bg1"/>
                </a:solidFill>
              </a:rPr>
              <a:t>密码杂凑</a:t>
            </a:r>
          </a:p>
          <a:p>
            <a:r>
              <a:rPr lang="en-US" altLang="zh-CN" sz="2400" b="1" dirty="0">
                <a:solidFill>
                  <a:schemeClr val="bg1"/>
                </a:solidFill>
              </a:rPr>
              <a:t>	</a:t>
            </a:r>
            <a:r>
              <a:rPr lang="zh-CN" altLang="en-US" sz="2400" b="1" dirty="0">
                <a:solidFill>
                  <a:schemeClr val="bg1"/>
                </a:solidFill>
              </a:rPr>
              <a:t>替换</a:t>
            </a:r>
            <a:r>
              <a:rPr lang="en-US" altLang="zh-CN" sz="2400" b="1" dirty="0">
                <a:solidFill>
                  <a:schemeClr val="bg1"/>
                </a:solidFill>
              </a:rPr>
              <a:t>RSA/Diffie-Hellman</a:t>
            </a:r>
          </a:p>
          <a:p>
            <a:pPr>
              <a:lnSpc>
                <a:spcPct val="100000"/>
              </a:lnSpc>
              <a:buFont typeface="Wingdings" panose="05000000000000000000" pitchFamily="2" charset="2"/>
              <a:buChar char="n"/>
            </a:pPr>
            <a:endParaRPr lang="en-US" altLang="zh-CN" sz="2800" b="1" dirty="0">
              <a:solidFill>
                <a:schemeClr val="bg1"/>
              </a:solidFill>
            </a:endParaRPr>
          </a:p>
          <a:p>
            <a:pPr>
              <a:lnSpc>
                <a:spcPct val="100000"/>
              </a:lnSpc>
              <a:buFont typeface="Wingdings" panose="05000000000000000000" pitchFamily="2" charset="2"/>
              <a:buChar char="n"/>
            </a:pPr>
            <a:r>
              <a:rPr lang="en-US" altLang="zh-CN" sz="2800" b="1" dirty="0">
                <a:solidFill>
                  <a:schemeClr val="bg1"/>
                </a:solidFill>
              </a:rPr>
              <a:t>SM3</a:t>
            </a:r>
            <a:r>
              <a:rPr lang="zh-CN" altLang="en-US" sz="2800" b="1" dirty="0">
                <a:solidFill>
                  <a:schemeClr val="bg1"/>
                </a:solidFill>
              </a:rPr>
              <a:t>：密码哈希算法</a:t>
            </a:r>
          </a:p>
          <a:p>
            <a:r>
              <a:rPr lang="en-US" altLang="zh-CN" sz="2800" b="1" dirty="0">
                <a:solidFill>
                  <a:schemeClr val="bg1"/>
                </a:solidFill>
              </a:rPr>
              <a:t>	</a:t>
            </a:r>
            <a:r>
              <a:rPr lang="en-US" altLang="zh-CN" sz="2400" b="1" dirty="0">
                <a:solidFill>
                  <a:schemeClr val="bg1"/>
                </a:solidFill>
              </a:rPr>
              <a:t>256bit (32 bytes) </a:t>
            </a:r>
            <a:r>
              <a:rPr lang="zh-CN" altLang="en-US" sz="2400" b="1" dirty="0">
                <a:solidFill>
                  <a:schemeClr val="bg1"/>
                </a:solidFill>
              </a:rPr>
              <a:t>输出杂凑值长度</a:t>
            </a:r>
          </a:p>
          <a:p>
            <a:r>
              <a:rPr lang="en-US" altLang="zh-CN" sz="2400" b="1" dirty="0">
                <a:solidFill>
                  <a:schemeClr val="bg1"/>
                </a:solidFill>
              </a:rPr>
              <a:t>	</a:t>
            </a:r>
            <a:r>
              <a:rPr lang="zh-CN" altLang="en-US" sz="2400" b="1" dirty="0">
                <a:solidFill>
                  <a:schemeClr val="bg1"/>
                </a:solidFill>
              </a:rPr>
              <a:t>用以替代</a:t>
            </a:r>
            <a:r>
              <a:rPr lang="en-US" altLang="zh-CN" sz="2400" b="1" dirty="0">
                <a:solidFill>
                  <a:schemeClr val="bg1"/>
                </a:solidFill>
              </a:rPr>
              <a:t>MD5/SHA-1/SHA-256</a:t>
            </a:r>
            <a:r>
              <a:rPr lang="zh-CN" altLang="en-US" sz="2400" b="1" dirty="0">
                <a:solidFill>
                  <a:schemeClr val="bg1"/>
                </a:solidFill>
              </a:rPr>
              <a:t>等国际算法；</a:t>
            </a:r>
          </a:p>
          <a:p>
            <a:pPr>
              <a:lnSpc>
                <a:spcPct val="100000"/>
              </a:lnSpc>
              <a:buFont typeface="Wingdings" panose="05000000000000000000" pitchFamily="2" charset="2"/>
              <a:buChar char="n"/>
            </a:pPr>
            <a:endParaRPr lang="zh-CN" altLang="en-US" sz="2800" b="1" dirty="0">
              <a:solidFill>
                <a:schemeClr val="bg1"/>
              </a:solidFill>
            </a:endParaRPr>
          </a:p>
          <a:p>
            <a:pPr>
              <a:lnSpc>
                <a:spcPct val="100000"/>
              </a:lnSpc>
              <a:buFont typeface="Wingdings" panose="05000000000000000000" pitchFamily="2" charset="2"/>
              <a:buChar char="n"/>
            </a:pPr>
            <a:r>
              <a:rPr lang="en-US" altLang="zh-CN" sz="2800" b="1" dirty="0">
                <a:solidFill>
                  <a:schemeClr val="bg1"/>
                </a:solidFill>
              </a:rPr>
              <a:t>SM4</a:t>
            </a:r>
            <a:r>
              <a:rPr lang="zh-CN" altLang="en-US" sz="2800" b="1" dirty="0">
                <a:solidFill>
                  <a:schemeClr val="bg1"/>
                </a:solidFill>
              </a:rPr>
              <a:t>：分组密码算法</a:t>
            </a:r>
          </a:p>
          <a:p>
            <a:pPr>
              <a:lnSpc>
                <a:spcPct val="100000"/>
              </a:lnSpc>
            </a:pPr>
            <a:r>
              <a:rPr lang="en-US" altLang="zh-CN" sz="2800" b="1" dirty="0">
                <a:solidFill>
                  <a:schemeClr val="bg1"/>
                </a:solidFill>
              </a:rPr>
              <a:t>	</a:t>
            </a:r>
            <a:r>
              <a:rPr lang="en-US" altLang="zh-CN" sz="2400" b="1" dirty="0">
                <a:solidFill>
                  <a:schemeClr val="bg1"/>
                </a:solidFill>
              </a:rPr>
              <a:t>128bit</a:t>
            </a:r>
            <a:r>
              <a:rPr lang="zh-CN" altLang="en-US" sz="2400" b="1" dirty="0">
                <a:solidFill>
                  <a:schemeClr val="bg1"/>
                </a:solidFill>
              </a:rPr>
              <a:t>密钥长度 </a:t>
            </a:r>
            <a:r>
              <a:rPr lang="en-US" altLang="zh-CN" sz="2400" b="1" dirty="0">
                <a:solidFill>
                  <a:schemeClr val="bg1"/>
                </a:solidFill>
              </a:rPr>
              <a:t>+ 128bit</a:t>
            </a:r>
            <a:r>
              <a:rPr lang="zh-CN" altLang="en-US" sz="2400" b="1" dirty="0">
                <a:solidFill>
                  <a:schemeClr val="bg1"/>
                </a:solidFill>
              </a:rPr>
              <a:t>分组长度 </a:t>
            </a:r>
            <a:r>
              <a:rPr lang="en-US" altLang="zh-CN" sz="2400" b="1" dirty="0">
                <a:solidFill>
                  <a:schemeClr val="bg1"/>
                </a:solidFill>
              </a:rPr>
              <a:t>+ 32</a:t>
            </a:r>
            <a:r>
              <a:rPr lang="zh-CN" altLang="en-US" sz="2400" b="1" dirty="0">
                <a:solidFill>
                  <a:schemeClr val="bg1"/>
                </a:solidFill>
              </a:rPr>
              <a:t>轮非线性迭代</a:t>
            </a:r>
          </a:p>
          <a:p>
            <a:pPr>
              <a:lnSpc>
                <a:spcPct val="100000"/>
              </a:lnSpc>
            </a:pPr>
            <a:r>
              <a:rPr lang="en-US" altLang="zh-CN" sz="2400" b="1" dirty="0">
                <a:solidFill>
                  <a:schemeClr val="bg1"/>
                </a:solidFill>
              </a:rPr>
              <a:t>	</a:t>
            </a:r>
            <a:r>
              <a:rPr lang="zh-CN" altLang="en-US" sz="2400" b="1" dirty="0">
                <a:solidFill>
                  <a:schemeClr val="bg1"/>
                </a:solidFill>
              </a:rPr>
              <a:t>用以替代</a:t>
            </a:r>
            <a:r>
              <a:rPr lang="en-US" altLang="zh-CN" sz="2400" b="1" dirty="0">
                <a:solidFill>
                  <a:schemeClr val="bg1"/>
                </a:solidFill>
              </a:rPr>
              <a:t>DES/AES</a:t>
            </a:r>
            <a:r>
              <a:rPr lang="zh-CN" altLang="en-US" sz="2400" b="1" dirty="0">
                <a:solidFill>
                  <a:schemeClr val="bg1"/>
                </a:solidFill>
              </a:rPr>
              <a:t>等国际算法。</a:t>
            </a:r>
          </a:p>
        </p:txBody>
      </p:sp>
      <p:sp>
        <p:nvSpPr>
          <p:cNvPr id="11" name="标题 1">
            <a:extLst>
              <a:ext uri="{FF2B5EF4-FFF2-40B4-BE49-F238E27FC236}">
                <a16:creationId xmlns:a16="http://schemas.microsoft.com/office/drawing/2014/main" id="{5AB965CE-DEA9-47C8-B01C-E4CFC3791D09}"/>
              </a:ext>
            </a:extLst>
          </p:cNvPr>
          <p:cNvSpPr txBox="1">
            <a:spLocks/>
          </p:cNvSpPr>
          <p:nvPr/>
        </p:nvSpPr>
        <p:spPr>
          <a:xfrm>
            <a:off x="2743200" y="587324"/>
            <a:ext cx="10515600" cy="1325563"/>
          </a:xfrm>
          <a:prstGeom prst="rect">
            <a:avLst/>
          </a:prstGeom>
        </p:spPr>
        <p:txBody>
          <a:bodyPr/>
          <a:lstStyle>
            <a:lvl1pPr algn="l" defTabSz="914393" rtl="0" eaLnBrk="1" latinLnBrk="0" hangingPunct="1">
              <a:lnSpc>
                <a:spcPct val="90000"/>
              </a:lnSpc>
              <a:spcBef>
                <a:spcPct val="0"/>
              </a:spcBef>
              <a:buNone/>
              <a:defRPr sz="4401" kern="1200">
                <a:solidFill>
                  <a:schemeClr val="tx1"/>
                </a:solidFill>
                <a:latin typeface="+mj-lt"/>
                <a:ea typeface="+mj-ea"/>
                <a:cs typeface="+mj-cs"/>
              </a:defRPr>
            </a:lvl1pPr>
          </a:lstStyle>
          <a:p>
            <a:pPr defTabSz="914370"/>
            <a:r>
              <a:rPr lang="zh-CN" altLang="en-US" sz="3600" dirty="0">
                <a:solidFill>
                  <a:schemeClr val="bg1"/>
                </a:solidFill>
                <a:latin typeface="+mn-lt"/>
                <a:ea typeface="+mn-ea"/>
                <a:cs typeface="+mn-cs"/>
              </a:rPr>
              <a:t>优化对象</a:t>
            </a:r>
          </a:p>
        </p:txBody>
      </p:sp>
      <p:sp>
        <p:nvSpPr>
          <p:cNvPr id="20" name="任意形状 1">
            <a:extLst>
              <a:ext uri="{FF2B5EF4-FFF2-40B4-BE49-F238E27FC236}">
                <a16:creationId xmlns:a16="http://schemas.microsoft.com/office/drawing/2014/main" id="{DD025BCA-1B30-455E-85C3-9E28C1FACBFB}"/>
              </a:ext>
            </a:extLst>
          </p:cNvPr>
          <p:cNvSpPr/>
          <p:nvPr/>
        </p:nvSpPr>
        <p:spPr>
          <a:xfrm>
            <a:off x="-710407" y="2391072"/>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21" name="任意形状 2">
            <a:extLst>
              <a:ext uri="{FF2B5EF4-FFF2-40B4-BE49-F238E27FC236}">
                <a16:creationId xmlns:a16="http://schemas.microsoft.com/office/drawing/2014/main" id="{C45A193D-171E-43B8-AE33-5CBA0CF943AD}"/>
              </a:ext>
            </a:extLst>
          </p:cNvPr>
          <p:cNvSpPr/>
          <p:nvPr/>
        </p:nvSpPr>
        <p:spPr>
          <a:xfrm>
            <a:off x="-710407" y="1225039"/>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22" name="任意形状 3">
            <a:extLst>
              <a:ext uri="{FF2B5EF4-FFF2-40B4-BE49-F238E27FC236}">
                <a16:creationId xmlns:a16="http://schemas.microsoft.com/office/drawing/2014/main" id="{FF5A5008-6E41-44E0-BACB-C0DA5D2BB3C8}"/>
              </a:ext>
            </a:extLst>
          </p:cNvPr>
          <p:cNvSpPr/>
          <p:nvPr/>
        </p:nvSpPr>
        <p:spPr>
          <a:xfrm>
            <a:off x="-710407" y="3623840"/>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23" name="任意形状 4">
            <a:extLst>
              <a:ext uri="{FF2B5EF4-FFF2-40B4-BE49-F238E27FC236}">
                <a16:creationId xmlns:a16="http://schemas.microsoft.com/office/drawing/2014/main" id="{A884E9B5-DE6A-4202-B74D-3991CB2C3C81}"/>
              </a:ext>
            </a:extLst>
          </p:cNvPr>
          <p:cNvSpPr/>
          <p:nvPr/>
        </p:nvSpPr>
        <p:spPr>
          <a:xfrm>
            <a:off x="-710407" y="4789873"/>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24" name="文本框 23">
            <a:extLst>
              <a:ext uri="{FF2B5EF4-FFF2-40B4-BE49-F238E27FC236}">
                <a16:creationId xmlns:a16="http://schemas.microsoft.com/office/drawing/2014/main" id="{3A98E551-287C-42D7-84C6-FB980EF912D8}"/>
              </a:ext>
            </a:extLst>
          </p:cNvPr>
          <p:cNvSpPr txBox="1"/>
          <p:nvPr/>
        </p:nvSpPr>
        <p:spPr>
          <a:xfrm>
            <a:off x="130015" y="1400567"/>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国密算法</a:t>
            </a:r>
          </a:p>
        </p:txBody>
      </p:sp>
      <p:sp>
        <p:nvSpPr>
          <p:cNvPr id="25" name="文本框 24">
            <a:extLst>
              <a:ext uri="{FF2B5EF4-FFF2-40B4-BE49-F238E27FC236}">
                <a16:creationId xmlns:a16="http://schemas.microsoft.com/office/drawing/2014/main" id="{E2AF1380-2093-4052-8482-580E61941502}"/>
              </a:ext>
            </a:extLst>
          </p:cNvPr>
          <p:cNvSpPr txBox="1"/>
          <p:nvPr/>
        </p:nvSpPr>
        <p:spPr>
          <a:xfrm>
            <a:off x="130015" y="2547841"/>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实现方案</a:t>
            </a:r>
          </a:p>
        </p:txBody>
      </p:sp>
      <p:sp>
        <p:nvSpPr>
          <p:cNvPr id="26" name="文本框 25">
            <a:extLst>
              <a:ext uri="{FF2B5EF4-FFF2-40B4-BE49-F238E27FC236}">
                <a16:creationId xmlns:a16="http://schemas.microsoft.com/office/drawing/2014/main" id="{60253E6E-12AA-4DDB-97E9-87462D23FFEF}"/>
              </a:ext>
            </a:extLst>
          </p:cNvPr>
          <p:cNvSpPr txBox="1"/>
          <p:nvPr/>
        </p:nvSpPr>
        <p:spPr>
          <a:xfrm>
            <a:off x="130015" y="3725039"/>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阶段成果</a:t>
            </a:r>
          </a:p>
        </p:txBody>
      </p:sp>
      <p:sp>
        <p:nvSpPr>
          <p:cNvPr id="27" name="文本框 26">
            <a:extLst>
              <a:ext uri="{FF2B5EF4-FFF2-40B4-BE49-F238E27FC236}">
                <a16:creationId xmlns:a16="http://schemas.microsoft.com/office/drawing/2014/main" id="{7DF8CE7A-2FC2-4CB1-B9E2-A4E74BD9A4CD}"/>
              </a:ext>
            </a:extLst>
          </p:cNvPr>
          <p:cNvSpPr txBox="1"/>
          <p:nvPr/>
        </p:nvSpPr>
        <p:spPr>
          <a:xfrm>
            <a:off x="130015" y="4872313"/>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下一目标</a:t>
            </a:r>
          </a:p>
        </p:txBody>
      </p:sp>
    </p:spTree>
    <p:extLst>
      <p:ext uri="{BB962C8B-B14F-4D97-AF65-F5344CB8AC3E}">
        <p14:creationId xmlns:p14="http://schemas.microsoft.com/office/powerpoint/2010/main" val="898397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298A513B-6E10-4EA6-B94C-F74974721C9B}"/>
              </a:ext>
            </a:extLst>
          </p:cNvPr>
          <p:cNvSpPr/>
          <p:nvPr/>
        </p:nvSpPr>
        <p:spPr>
          <a:xfrm>
            <a:off x="2743200" y="1429014"/>
            <a:ext cx="8782050" cy="1631216"/>
          </a:xfrm>
          <a:prstGeom prst="rect">
            <a:avLst/>
          </a:prstGeom>
        </p:spPr>
        <p:txBody>
          <a:bodyPr wrap="square">
            <a:spAutoFit/>
          </a:bodyPr>
          <a:lstStyle/>
          <a:p>
            <a:pPr>
              <a:lnSpc>
                <a:spcPct val="100000"/>
              </a:lnSpc>
              <a:buFont typeface="Wingdings" panose="05000000000000000000" pitchFamily="2" charset="2"/>
              <a:buChar char="n"/>
            </a:pPr>
            <a:r>
              <a:rPr lang="zh-CN" altLang="en-US" sz="2800" b="1" dirty="0">
                <a:solidFill>
                  <a:schemeClr val="bg1"/>
                </a:solidFill>
              </a:rPr>
              <a:t>内存静态加速</a:t>
            </a:r>
            <a:endParaRPr lang="en-US" altLang="zh-CN" sz="2800" b="1" dirty="0">
              <a:solidFill>
                <a:schemeClr val="bg1"/>
              </a:solidFill>
            </a:endParaRPr>
          </a:p>
          <a:p>
            <a:pPr lvl="1"/>
            <a:r>
              <a:rPr lang="zh-CN" altLang="en-US" sz="2400" b="1" dirty="0">
                <a:solidFill>
                  <a:schemeClr val="bg1"/>
                </a:solidFill>
              </a:rPr>
              <a:t>计算出部分加密过程中使用的常数，并提前在内存中以静态数据的形式进行储存，从而省略在加密过程当中的部分复杂计算。</a:t>
            </a:r>
          </a:p>
        </p:txBody>
      </p:sp>
      <p:sp>
        <p:nvSpPr>
          <p:cNvPr id="11" name="标题 1">
            <a:extLst>
              <a:ext uri="{FF2B5EF4-FFF2-40B4-BE49-F238E27FC236}">
                <a16:creationId xmlns:a16="http://schemas.microsoft.com/office/drawing/2014/main" id="{5AB965CE-DEA9-47C8-B01C-E4CFC3791D09}"/>
              </a:ext>
            </a:extLst>
          </p:cNvPr>
          <p:cNvSpPr txBox="1">
            <a:spLocks/>
          </p:cNvSpPr>
          <p:nvPr/>
        </p:nvSpPr>
        <p:spPr>
          <a:xfrm>
            <a:off x="2743200" y="587324"/>
            <a:ext cx="10515600" cy="1325563"/>
          </a:xfrm>
          <a:prstGeom prst="rect">
            <a:avLst/>
          </a:prstGeom>
        </p:spPr>
        <p:txBody>
          <a:bodyPr/>
          <a:lstStyle>
            <a:lvl1pPr algn="l" defTabSz="914393" rtl="0" eaLnBrk="1" latinLnBrk="0" hangingPunct="1">
              <a:lnSpc>
                <a:spcPct val="90000"/>
              </a:lnSpc>
              <a:spcBef>
                <a:spcPct val="0"/>
              </a:spcBef>
              <a:buNone/>
              <a:defRPr sz="4401" kern="1200">
                <a:solidFill>
                  <a:schemeClr val="tx1"/>
                </a:solidFill>
                <a:latin typeface="+mj-lt"/>
                <a:ea typeface="+mj-ea"/>
                <a:cs typeface="+mj-cs"/>
              </a:defRPr>
            </a:lvl1pPr>
          </a:lstStyle>
          <a:p>
            <a:pPr defTabSz="914370"/>
            <a:r>
              <a:rPr lang="zh-CN" altLang="en-US" sz="3600" dirty="0">
                <a:solidFill>
                  <a:schemeClr val="bg1"/>
                </a:solidFill>
                <a:latin typeface="+mn-lt"/>
                <a:ea typeface="+mn-ea"/>
                <a:cs typeface="+mn-cs"/>
              </a:rPr>
              <a:t>高速实现方案</a:t>
            </a:r>
          </a:p>
        </p:txBody>
      </p:sp>
      <p:sp>
        <p:nvSpPr>
          <p:cNvPr id="12" name="任意形状 1">
            <a:extLst>
              <a:ext uri="{FF2B5EF4-FFF2-40B4-BE49-F238E27FC236}">
                <a16:creationId xmlns:a16="http://schemas.microsoft.com/office/drawing/2014/main" id="{2EA7E23E-3CD9-433B-8287-BA3A1739FDC2}"/>
              </a:ext>
            </a:extLst>
          </p:cNvPr>
          <p:cNvSpPr/>
          <p:nvPr/>
        </p:nvSpPr>
        <p:spPr>
          <a:xfrm>
            <a:off x="-710407" y="2391072"/>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13" name="任意形状 2">
            <a:extLst>
              <a:ext uri="{FF2B5EF4-FFF2-40B4-BE49-F238E27FC236}">
                <a16:creationId xmlns:a16="http://schemas.microsoft.com/office/drawing/2014/main" id="{2A555E74-E402-410D-BE1B-1A458998CEBB}"/>
              </a:ext>
            </a:extLst>
          </p:cNvPr>
          <p:cNvSpPr/>
          <p:nvPr/>
        </p:nvSpPr>
        <p:spPr>
          <a:xfrm>
            <a:off x="-710407" y="1225039"/>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14" name="任意形状 3">
            <a:extLst>
              <a:ext uri="{FF2B5EF4-FFF2-40B4-BE49-F238E27FC236}">
                <a16:creationId xmlns:a16="http://schemas.microsoft.com/office/drawing/2014/main" id="{9504E1CE-5ED4-4468-B02D-FB9FA97CCC13}"/>
              </a:ext>
            </a:extLst>
          </p:cNvPr>
          <p:cNvSpPr/>
          <p:nvPr/>
        </p:nvSpPr>
        <p:spPr>
          <a:xfrm>
            <a:off x="-710407" y="3623840"/>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15" name="任意形状 4">
            <a:extLst>
              <a:ext uri="{FF2B5EF4-FFF2-40B4-BE49-F238E27FC236}">
                <a16:creationId xmlns:a16="http://schemas.microsoft.com/office/drawing/2014/main" id="{EB835B85-DD70-499E-9B5B-7A27355F066F}"/>
              </a:ext>
            </a:extLst>
          </p:cNvPr>
          <p:cNvSpPr/>
          <p:nvPr/>
        </p:nvSpPr>
        <p:spPr>
          <a:xfrm>
            <a:off x="-710407" y="4789873"/>
            <a:ext cx="2858063" cy="754584"/>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16" name="文本框 15">
            <a:extLst>
              <a:ext uri="{FF2B5EF4-FFF2-40B4-BE49-F238E27FC236}">
                <a16:creationId xmlns:a16="http://schemas.microsoft.com/office/drawing/2014/main" id="{C756B538-878C-48B3-8287-C828D84D7135}"/>
              </a:ext>
            </a:extLst>
          </p:cNvPr>
          <p:cNvSpPr txBox="1"/>
          <p:nvPr/>
        </p:nvSpPr>
        <p:spPr>
          <a:xfrm>
            <a:off x="130015" y="1400567"/>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国密算法</a:t>
            </a:r>
          </a:p>
        </p:txBody>
      </p:sp>
      <p:sp>
        <p:nvSpPr>
          <p:cNvPr id="25" name="文本框 24">
            <a:extLst>
              <a:ext uri="{FF2B5EF4-FFF2-40B4-BE49-F238E27FC236}">
                <a16:creationId xmlns:a16="http://schemas.microsoft.com/office/drawing/2014/main" id="{190FA832-00A5-4DE0-A9EF-A1E3A787B3D5}"/>
              </a:ext>
            </a:extLst>
          </p:cNvPr>
          <p:cNvSpPr txBox="1"/>
          <p:nvPr/>
        </p:nvSpPr>
        <p:spPr>
          <a:xfrm>
            <a:off x="130015" y="2547841"/>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实现方案</a:t>
            </a:r>
          </a:p>
        </p:txBody>
      </p:sp>
      <p:sp>
        <p:nvSpPr>
          <p:cNvPr id="26" name="文本框 25">
            <a:extLst>
              <a:ext uri="{FF2B5EF4-FFF2-40B4-BE49-F238E27FC236}">
                <a16:creationId xmlns:a16="http://schemas.microsoft.com/office/drawing/2014/main" id="{0E9B2AAB-7EA0-468F-9FB8-478F81AE4EAE}"/>
              </a:ext>
            </a:extLst>
          </p:cNvPr>
          <p:cNvSpPr txBox="1"/>
          <p:nvPr/>
        </p:nvSpPr>
        <p:spPr>
          <a:xfrm>
            <a:off x="130015" y="3725039"/>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阶段成果</a:t>
            </a:r>
          </a:p>
        </p:txBody>
      </p:sp>
      <p:sp>
        <p:nvSpPr>
          <p:cNvPr id="27" name="文本框 26">
            <a:extLst>
              <a:ext uri="{FF2B5EF4-FFF2-40B4-BE49-F238E27FC236}">
                <a16:creationId xmlns:a16="http://schemas.microsoft.com/office/drawing/2014/main" id="{E0D38BBC-5E0F-4382-88AC-01607E198151}"/>
              </a:ext>
            </a:extLst>
          </p:cNvPr>
          <p:cNvSpPr txBox="1"/>
          <p:nvPr/>
        </p:nvSpPr>
        <p:spPr>
          <a:xfrm>
            <a:off x="130015" y="4872313"/>
            <a:ext cx="1550424" cy="512320"/>
          </a:xfrm>
          <a:prstGeom prst="rect">
            <a:avLst/>
          </a:prstGeom>
          <a:noFill/>
        </p:spPr>
        <p:txBody>
          <a:bodyPr wrap="none" rtlCol="0">
            <a:spAutoFit/>
          </a:bodyPr>
          <a:lstStyle/>
          <a:p>
            <a:pPr>
              <a:lnSpc>
                <a:spcPct val="110000"/>
              </a:lnSpc>
            </a:pPr>
            <a:r>
              <a:rPr kumimoji="1" lang="zh-CN" altLang="en-US" sz="2667" dirty="0">
                <a:solidFill>
                  <a:schemeClr val="bg1"/>
                </a:solidFill>
                <a:latin typeface="微软雅黑" pitchFamily="34" charset="-122"/>
                <a:ea typeface="微软雅黑" pitchFamily="34" charset="-122"/>
                <a:cs typeface="Arial"/>
              </a:rPr>
              <a:t>下一目标</a:t>
            </a:r>
          </a:p>
        </p:txBody>
      </p:sp>
      <p:pic>
        <p:nvPicPr>
          <p:cNvPr id="3" name="图片 2">
            <a:extLst>
              <a:ext uri="{FF2B5EF4-FFF2-40B4-BE49-F238E27FC236}">
                <a16:creationId xmlns:a16="http://schemas.microsoft.com/office/drawing/2014/main" id="{4416CF51-1B84-4FC8-B38D-3AF5670A537B}"/>
              </a:ext>
            </a:extLst>
          </p:cNvPr>
          <p:cNvPicPr>
            <a:picLocks noChangeAspect="1"/>
          </p:cNvPicPr>
          <p:nvPr/>
        </p:nvPicPr>
        <p:blipFill>
          <a:blip r:embed="rId3"/>
          <a:stretch>
            <a:fillRect/>
          </a:stretch>
        </p:blipFill>
        <p:spPr>
          <a:xfrm>
            <a:off x="3605909" y="3445344"/>
            <a:ext cx="6690486" cy="2873572"/>
          </a:xfrm>
          <a:prstGeom prst="rect">
            <a:avLst/>
          </a:prstGeom>
        </p:spPr>
      </p:pic>
    </p:spTree>
    <p:extLst>
      <p:ext uri="{BB962C8B-B14F-4D97-AF65-F5344CB8AC3E}">
        <p14:creationId xmlns:p14="http://schemas.microsoft.com/office/powerpoint/2010/main" val="244358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theme1.xml><?xml version="1.0" encoding="utf-8"?>
<a:theme xmlns:a="http://schemas.openxmlformats.org/drawingml/2006/main" name="Office 主题">
  <a:themeElements>
    <a:clrScheme name="自定义 108">
      <a:dk1>
        <a:srgbClr val="000000"/>
      </a:dk1>
      <a:lt1>
        <a:srgbClr val="FFFFFF"/>
      </a:lt1>
      <a:dk2>
        <a:srgbClr val="000000"/>
      </a:dk2>
      <a:lt2>
        <a:srgbClr val="FFFDFD"/>
      </a:lt2>
      <a:accent1>
        <a:srgbClr val="00AA63"/>
      </a:accent1>
      <a:accent2>
        <a:srgbClr val="00D891"/>
      </a:accent2>
      <a:accent3>
        <a:srgbClr val="2FFBC2"/>
      </a:accent3>
      <a:accent4>
        <a:srgbClr val="515151"/>
      </a:accent4>
      <a:accent5>
        <a:srgbClr val="919191"/>
      </a:accent5>
      <a:accent6>
        <a:srgbClr val="CACACA"/>
      </a:accent6>
      <a:hlink>
        <a:srgbClr val="0563C1"/>
      </a:hlink>
      <a:folHlink>
        <a:srgbClr val="954F72"/>
      </a:folHlink>
    </a:clrScheme>
    <a:fontScheme name="Century Gothic">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617</TotalTime>
  <Words>2126</Words>
  <Application>Microsoft Office PowerPoint</Application>
  <PresentationFormat>自定义</PresentationFormat>
  <Paragraphs>287</Paragraphs>
  <Slides>27</Slides>
  <Notes>27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宋体</vt:lpstr>
      <vt:lpstr>微软雅黑</vt:lpstr>
      <vt:lpstr>微软雅黑</vt:lpstr>
      <vt:lpstr>Arial</vt:lpstr>
      <vt:lpstr>Calibri</vt:lpstr>
      <vt:lpstr>Century Gothic</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蔡 洤朴</cp:lastModifiedBy>
  <cp:revision>128</cp:revision>
  <dcterms:created xsi:type="dcterms:W3CDTF">2015-08-06T03:16:56Z</dcterms:created>
  <dcterms:modified xsi:type="dcterms:W3CDTF">2018-05-17T05:51:01Z</dcterms:modified>
</cp:coreProperties>
</file>