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56" r:id="rId2"/>
    <p:sldId id="271" r:id="rId3"/>
    <p:sldId id="261" r:id="rId4"/>
    <p:sldId id="264" r:id="rId5"/>
    <p:sldId id="265" r:id="rId6"/>
    <p:sldId id="269" r:id="rId7"/>
    <p:sldId id="266" r:id="rId8"/>
    <p:sldId id="267" r:id="rId9"/>
    <p:sldId id="258" r:id="rId10"/>
    <p:sldId id="268" r:id="rId11"/>
    <p:sldId id="259" r:id="rId12"/>
    <p:sldId id="260" r:id="rId13"/>
    <p:sldId id="263" r:id="rId14"/>
    <p:sldId id="270" r:id="rId15"/>
    <p:sldId id="26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06352-92AA-4B60-900F-A91F07E3DD80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57C91-DBC7-47BE-889D-99543ACA0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64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57C91-DBC7-47BE-889D-99543ACA01E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4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848600" cy="1927225"/>
          </a:xfrm>
        </p:spPr>
        <p:txBody>
          <a:bodyPr/>
          <a:lstStyle/>
          <a:p>
            <a:pPr algn="ctr"/>
            <a:r>
              <a:rPr lang="ru-RU" sz="2800" b="1" dirty="0" smtClean="0">
                <a:latin typeface="+mn-lt"/>
              </a:rPr>
              <a:t>Тема</a:t>
            </a:r>
            <a:r>
              <a:rPr lang="en-US" sz="2800" b="1" dirty="0" smtClean="0">
                <a:latin typeface="+mn-lt"/>
              </a:rPr>
              <a:t>: </a:t>
            </a:r>
            <a:r>
              <a:rPr lang="ru-RU" sz="2800" b="1" dirty="0" smtClean="0">
                <a:latin typeface="+mn-lt"/>
              </a:rPr>
              <a:t>СУЗ основные </a:t>
            </a:r>
            <a:r>
              <a:rPr lang="ru-RU" sz="2800" b="1" dirty="0">
                <a:latin typeface="+mn-lt"/>
              </a:rPr>
              <a:t>ресурсы и инструменты </a:t>
            </a:r>
            <a:r>
              <a:rPr lang="ru-RU" sz="2800" b="1" dirty="0" smtClean="0">
                <a:latin typeface="+mn-lt"/>
              </a:rPr>
              <a:t> </a:t>
            </a:r>
            <a:endParaRPr lang="ru-RU" sz="28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422704" cy="1752600"/>
          </a:xfrm>
        </p:spPr>
        <p:txBody>
          <a:bodyPr/>
          <a:lstStyle/>
          <a:p>
            <a:pPr algn="r"/>
            <a:r>
              <a:rPr lang="ru-RU" sz="2400" cap="none" dirty="0" smtClean="0">
                <a:latin typeface="+mn-lt"/>
              </a:rPr>
              <a:t>Выполнил</a:t>
            </a:r>
            <a:r>
              <a:rPr lang="en-US" sz="2400" cap="none" dirty="0" smtClean="0">
                <a:latin typeface="+mn-lt"/>
              </a:rPr>
              <a:t>:</a:t>
            </a:r>
            <a:r>
              <a:rPr lang="ru-RU" sz="2400" cap="none" dirty="0" smtClean="0">
                <a:latin typeface="+mn-lt"/>
              </a:rPr>
              <a:t> студент ИФСТ 1з Семенов М.А.</a:t>
            </a:r>
          </a:p>
          <a:p>
            <a:pPr algn="r"/>
            <a:endParaRPr lang="ru-RU" sz="2400" cap="none" dirty="0" smtClean="0">
              <a:latin typeface="+mn-lt"/>
            </a:endParaRPr>
          </a:p>
          <a:p>
            <a:pPr algn="r"/>
            <a:r>
              <a:rPr lang="ru-RU" sz="2400" cap="none" dirty="0" smtClean="0">
                <a:latin typeface="+mn-lt"/>
              </a:rPr>
              <a:t>Проверил</a:t>
            </a:r>
            <a:r>
              <a:rPr lang="en-US" sz="2400" cap="none" dirty="0" smtClean="0">
                <a:latin typeface="+mn-lt"/>
              </a:rPr>
              <a:t>: </a:t>
            </a:r>
            <a:r>
              <a:rPr lang="ru-RU" sz="2400" cap="none" dirty="0" smtClean="0">
                <a:latin typeface="+mn-lt"/>
              </a:rPr>
              <a:t>профессор </a:t>
            </a:r>
            <a:r>
              <a:rPr lang="ru-RU" sz="2400" cap="none" dirty="0" err="1" smtClean="0">
                <a:latin typeface="+mn-lt"/>
              </a:rPr>
              <a:t>Виштак</a:t>
            </a:r>
            <a:r>
              <a:rPr lang="ru-RU" sz="2400" cap="none" dirty="0" smtClean="0">
                <a:latin typeface="+mn-lt"/>
              </a:rPr>
              <a:t> О.В</a:t>
            </a:r>
            <a:r>
              <a:rPr lang="ru-RU" cap="none" dirty="0" smtClean="0">
                <a:latin typeface="+mn-lt"/>
              </a:rPr>
              <a:t>.</a:t>
            </a:r>
            <a:endParaRPr lang="ru-RU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763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91264" cy="936104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Этапы внедрения Системы управления знаниями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0" dirty="0"/>
              <a:t>Этап 1 Анализ сложившейся практики работы</a:t>
            </a:r>
          </a:p>
          <a:p>
            <a:r>
              <a:rPr lang="ru-RU" sz="2400" b="0" dirty="0"/>
              <a:t>Этап 2 Разработка и обоснование проекта</a:t>
            </a:r>
          </a:p>
          <a:p>
            <a:r>
              <a:rPr lang="ru-RU" sz="2400" b="0" dirty="0"/>
              <a:t>Этап 3 Аудит знаний</a:t>
            </a:r>
          </a:p>
          <a:p>
            <a:r>
              <a:rPr lang="ru-RU" sz="2400" b="0" dirty="0"/>
              <a:t>Этап 4 Внедрение СУЗ</a:t>
            </a:r>
          </a:p>
          <a:p>
            <a:r>
              <a:rPr lang="ru-RU" sz="2400" b="0" dirty="0"/>
              <a:t>Этап 5 Общение и обучение</a:t>
            </a:r>
          </a:p>
          <a:p>
            <a:r>
              <a:rPr lang="ru-RU" sz="2400" b="0" dirty="0"/>
              <a:t>Этап 6 Анализ </a:t>
            </a:r>
            <a:r>
              <a:rPr lang="ru-RU" sz="2400" b="0" dirty="0" smtClean="0"/>
              <a:t>проекта</a:t>
            </a:r>
            <a:endParaRPr lang="ru-RU" sz="2400" b="0" dirty="0"/>
          </a:p>
        </p:txBody>
      </p:sp>
    </p:spTree>
    <p:extLst>
      <p:ext uri="{BB962C8B-B14F-4D97-AF65-F5344CB8AC3E}">
        <p14:creationId xmlns:p14="http://schemas.microsoft.com/office/powerpoint/2010/main" val="19147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11604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Система управления знаниями в жизненном цикле знаний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846955"/>
            <a:ext cx="1728192" cy="717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опыт и знания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03848" y="1630931"/>
            <a:ext cx="1872208" cy="789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Руководство и методологии МАГАТЭ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652120" y="1955500"/>
            <a:ext cx="2215108" cy="717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Международные лучшие практики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52120" y="2996952"/>
            <a:ext cx="194421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Внутренние знания и опыт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3105" y="3140968"/>
            <a:ext cx="1676541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НИР, НИОКР</a:t>
            </a:r>
          </a:p>
        </p:txBody>
      </p:sp>
      <p:sp>
        <p:nvSpPr>
          <p:cNvPr id="9" name="Овал 8"/>
          <p:cNvSpPr/>
          <p:nvPr/>
        </p:nvSpPr>
        <p:spPr>
          <a:xfrm>
            <a:off x="3779912" y="2971800"/>
            <a:ext cx="1224136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СУЗ</a:t>
            </a:r>
            <a:endParaRPr lang="ru-RU" dirty="0"/>
          </a:p>
        </p:txBody>
      </p:sp>
      <p:sp>
        <p:nvSpPr>
          <p:cNvPr id="10" name="Блок-схема: память с прямым доступом 9"/>
          <p:cNvSpPr/>
          <p:nvPr/>
        </p:nvSpPr>
        <p:spPr>
          <a:xfrm rot="16200000">
            <a:off x="2441476" y="4861148"/>
            <a:ext cx="914400" cy="685800"/>
          </a:xfrm>
          <a:prstGeom prst="flowChartMagneticDru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память с прямым доступом 10"/>
          <p:cNvSpPr/>
          <p:nvPr/>
        </p:nvSpPr>
        <p:spPr>
          <a:xfrm rot="16200000">
            <a:off x="963588" y="4861148"/>
            <a:ext cx="914400" cy="685800"/>
          </a:xfrm>
          <a:prstGeom prst="flowChartMagneticDru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память с прямым доступом 11"/>
          <p:cNvSpPr/>
          <p:nvPr/>
        </p:nvSpPr>
        <p:spPr>
          <a:xfrm rot="16200000">
            <a:off x="3771900" y="4861148"/>
            <a:ext cx="914400" cy="685800"/>
          </a:xfrm>
          <a:prstGeom prst="flowChartMagneticDru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память с прямым доступом 12"/>
          <p:cNvSpPr/>
          <p:nvPr/>
        </p:nvSpPr>
        <p:spPr>
          <a:xfrm rot="16200000">
            <a:off x="4924028" y="4861148"/>
            <a:ext cx="914400" cy="685800"/>
          </a:xfrm>
          <a:prstGeom prst="flowChartMagneticDru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память с прямым доступом 13"/>
          <p:cNvSpPr/>
          <p:nvPr/>
        </p:nvSpPr>
        <p:spPr>
          <a:xfrm rot="16200000">
            <a:off x="6436196" y="4861148"/>
            <a:ext cx="914400" cy="685800"/>
          </a:xfrm>
          <a:prstGeom prst="flowChartMagneticDru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кругленная соединительная линия 19"/>
          <p:cNvCxnSpPr>
            <a:stCxn id="4" idx="3"/>
          </p:cNvCxnSpPr>
          <p:nvPr/>
        </p:nvCxnSpPr>
        <p:spPr>
          <a:xfrm>
            <a:off x="2411760" y="2205930"/>
            <a:ext cx="1495028" cy="93503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Скругленная соединительная линия 21"/>
          <p:cNvCxnSpPr>
            <a:stCxn id="8" idx="3"/>
            <a:endCxn id="9" idx="2"/>
          </p:cNvCxnSpPr>
          <p:nvPr/>
        </p:nvCxnSpPr>
        <p:spPr>
          <a:xfrm>
            <a:off x="2279646" y="3429000"/>
            <a:ext cx="1500266" cy="1270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9" idx="6"/>
            <a:endCxn id="7" idx="1"/>
          </p:cNvCxnSpPr>
          <p:nvPr/>
        </p:nvCxnSpPr>
        <p:spPr>
          <a:xfrm flipV="1">
            <a:off x="5004048" y="3320988"/>
            <a:ext cx="648072" cy="108012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Скругленная соединительная линия 36"/>
          <p:cNvCxnSpPr>
            <a:stCxn id="9" idx="0"/>
            <a:endCxn id="5" idx="2"/>
          </p:cNvCxnSpPr>
          <p:nvPr/>
        </p:nvCxnSpPr>
        <p:spPr>
          <a:xfrm rot="16200000" flipV="1">
            <a:off x="3990510" y="2570330"/>
            <a:ext cx="550912" cy="25202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Скругленная соединительная линия 44"/>
          <p:cNvCxnSpPr>
            <a:stCxn id="9" idx="7"/>
            <a:endCxn id="6" idx="1"/>
          </p:cNvCxnSpPr>
          <p:nvPr/>
        </p:nvCxnSpPr>
        <p:spPr>
          <a:xfrm rot="5400000" flipH="1" flipV="1">
            <a:off x="4842830" y="2296422"/>
            <a:ext cx="791236" cy="827343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11" idx="2"/>
            <a:endCxn id="10" idx="0"/>
          </p:cNvCxnSpPr>
          <p:nvPr/>
        </p:nvCxnSpPr>
        <p:spPr>
          <a:xfrm>
            <a:off x="1763688" y="520404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0" idx="2"/>
            <a:endCxn id="12" idx="0"/>
          </p:cNvCxnSpPr>
          <p:nvPr/>
        </p:nvCxnSpPr>
        <p:spPr>
          <a:xfrm>
            <a:off x="3241576" y="5204048"/>
            <a:ext cx="644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12" idx="2"/>
            <a:endCxn id="13" idx="0"/>
          </p:cNvCxnSpPr>
          <p:nvPr/>
        </p:nvCxnSpPr>
        <p:spPr>
          <a:xfrm>
            <a:off x="4572000" y="5204048"/>
            <a:ext cx="4663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3" idx="2"/>
            <a:endCxn id="14" idx="0"/>
          </p:cNvCxnSpPr>
          <p:nvPr/>
        </p:nvCxnSpPr>
        <p:spPr>
          <a:xfrm>
            <a:off x="5724128" y="5204048"/>
            <a:ext cx="8263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Скругленная соединительная линия 60"/>
          <p:cNvCxnSpPr>
            <a:stCxn id="11" idx="4"/>
          </p:cNvCxnSpPr>
          <p:nvPr/>
        </p:nvCxnSpPr>
        <p:spPr>
          <a:xfrm rot="5400000" flipH="1" flipV="1">
            <a:off x="2049438" y="3016374"/>
            <a:ext cx="1101825" cy="2359124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Скругленная соединительная линия 63"/>
          <p:cNvCxnSpPr>
            <a:stCxn id="10" idx="4"/>
            <a:endCxn id="9" idx="3"/>
          </p:cNvCxnSpPr>
          <p:nvPr/>
        </p:nvCxnSpPr>
        <p:spPr>
          <a:xfrm rot="5400000" flipH="1" flipV="1">
            <a:off x="2931650" y="3719316"/>
            <a:ext cx="994559" cy="1060507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Скругленная соединительная линия 66"/>
          <p:cNvCxnSpPr>
            <a:stCxn id="12" idx="4"/>
            <a:endCxn id="9" idx="4"/>
          </p:cNvCxnSpPr>
          <p:nvPr/>
        </p:nvCxnSpPr>
        <p:spPr>
          <a:xfrm rot="5400000" flipH="1" flipV="1">
            <a:off x="3880216" y="4235084"/>
            <a:ext cx="860648" cy="16288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Скругленная соединительная линия 72"/>
          <p:cNvCxnSpPr>
            <a:stCxn id="13" idx="4"/>
            <a:endCxn id="9" idx="5"/>
          </p:cNvCxnSpPr>
          <p:nvPr/>
        </p:nvCxnSpPr>
        <p:spPr>
          <a:xfrm rot="16200000" flipV="1">
            <a:off x="4605724" y="3971343"/>
            <a:ext cx="994559" cy="556451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Скругленная соединительная линия 75"/>
          <p:cNvCxnSpPr>
            <a:stCxn id="14" idx="4"/>
          </p:cNvCxnSpPr>
          <p:nvPr/>
        </p:nvCxnSpPr>
        <p:spPr>
          <a:xfrm rot="16200000" flipV="1">
            <a:off x="5433814" y="3287266"/>
            <a:ext cx="1029816" cy="1889348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03105" y="5661248"/>
            <a:ext cx="157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Подготовка </a:t>
            </a:r>
          </a:p>
          <a:p>
            <a:pPr algn="ctr"/>
            <a:r>
              <a:rPr lang="ru-RU" sz="1400" dirty="0" smtClean="0"/>
              <a:t>инфраструктуры</a:t>
            </a:r>
            <a:endParaRPr lang="ru-RU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2083868" y="5687503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П</a:t>
            </a:r>
            <a:r>
              <a:rPr lang="ru-RU" sz="1400" dirty="0" smtClean="0"/>
              <a:t>роектирование</a:t>
            </a:r>
            <a:endParaRPr lang="ru-RU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3710231" y="5723443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Сооружение</a:t>
            </a:r>
            <a:endParaRPr lang="ru-RU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4949694" y="5713511"/>
            <a:ext cx="1350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Эксплуатация</a:t>
            </a:r>
            <a:endParaRPr lang="ru-RU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6409091" y="5713511"/>
            <a:ext cx="1312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Вывод из</a:t>
            </a:r>
          </a:p>
          <a:p>
            <a:pPr algn="ctr"/>
            <a:r>
              <a:rPr lang="ru-RU" sz="1400" dirty="0" smtClean="0"/>
              <a:t>эксплуатация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4475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00018"/>
          </a:xfrm>
        </p:spPr>
        <p:txBody>
          <a:bodyPr>
            <a:normAutofit/>
          </a:bodyPr>
          <a:lstStyle/>
          <a:p>
            <a:r>
              <a:rPr lang="ru-RU" sz="2800" dirty="0"/>
              <a:t>МАГАТЭ и СУЗ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4857403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/>
              <a:t>Резолюция </a:t>
            </a:r>
            <a:r>
              <a:rPr lang="ru-RU" dirty="0" err="1"/>
              <a:t>Генконференции</a:t>
            </a:r>
            <a:r>
              <a:rPr lang="ru-RU" dirty="0"/>
              <a:t> МАГАТЭ </a:t>
            </a:r>
            <a:r>
              <a:rPr lang="ru-RU" b="0" dirty="0"/>
              <a:t>о развитии активности в отношении ядерных знаний, обеспечивающих сохранение, приумножение и передачу таких знаний и эффективное и безопасное использование ядерной энергии на их основе (2004 – 2020) </a:t>
            </a:r>
            <a:endParaRPr lang="ru-RU" b="0" dirty="0" smtClean="0"/>
          </a:p>
          <a:p>
            <a:pPr algn="just"/>
            <a:r>
              <a:rPr lang="ru-RU" dirty="0" smtClean="0"/>
              <a:t>Методология </a:t>
            </a:r>
            <a:r>
              <a:rPr lang="ru-RU" dirty="0"/>
              <a:t>МАГАТЭ </a:t>
            </a:r>
            <a:r>
              <a:rPr lang="ru-RU" b="0" dirty="0"/>
              <a:t>сегодня – 19 </a:t>
            </a:r>
            <a:r>
              <a:rPr lang="ru-RU" b="0" dirty="0" smtClean="0"/>
              <a:t>публикаций</a:t>
            </a:r>
          </a:p>
          <a:p>
            <a:pPr algn="just"/>
            <a:r>
              <a:rPr lang="ru-RU" b="0" dirty="0" smtClean="0"/>
              <a:t>Программа </a:t>
            </a:r>
            <a:r>
              <a:rPr lang="ru-RU" dirty="0" err="1"/>
              <a:t>Knowledge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Assist</a:t>
            </a:r>
            <a:r>
              <a:rPr lang="ru-RU" dirty="0"/>
              <a:t> </a:t>
            </a:r>
            <a:r>
              <a:rPr lang="ru-RU" dirty="0" err="1"/>
              <a:t>Visit</a:t>
            </a:r>
            <a:r>
              <a:rPr lang="ru-RU" dirty="0"/>
              <a:t> </a:t>
            </a:r>
            <a:r>
              <a:rPr lang="ru-RU" b="0" dirty="0" smtClean="0"/>
              <a:t>для </a:t>
            </a:r>
            <a:r>
              <a:rPr lang="ru-RU" b="0" dirty="0"/>
              <a:t>организаций, связанных прямо или косвенно с использованием ядерной энергии (регуляторы, операторы АЭС, проектанты, инжиниринг, наука, и даже образование, если оно ядерное</a:t>
            </a:r>
            <a:r>
              <a:rPr lang="ru-RU" b="0" dirty="0" smtClean="0"/>
              <a:t>)</a:t>
            </a:r>
          </a:p>
          <a:p>
            <a:pPr algn="just"/>
            <a:r>
              <a:rPr lang="ru-RU" b="0" dirty="0" smtClean="0"/>
              <a:t> </a:t>
            </a:r>
            <a:r>
              <a:rPr lang="ru-RU" b="0" dirty="0"/>
              <a:t>KMAV в РФ проводились 4 раза (в том числе на ЛАЭС и в АСЭ</a:t>
            </a:r>
            <a:r>
              <a:rPr lang="ru-RU" b="0" dirty="0" smtClean="0"/>
              <a:t>)</a:t>
            </a:r>
          </a:p>
          <a:p>
            <a:pPr algn="just"/>
            <a:r>
              <a:rPr lang="ru-RU" b="0" dirty="0" smtClean="0"/>
              <a:t>СУЗ </a:t>
            </a:r>
            <a:r>
              <a:rPr lang="ru-RU" b="0" dirty="0"/>
              <a:t>как элемент культуры безопасности - в рамках миссий </a:t>
            </a:r>
            <a:r>
              <a:rPr lang="ru-RU" dirty="0"/>
              <a:t>OSART</a:t>
            </a:r>
            <a:r>
              <a:rPr lang="ru-RU" b="0" dirty="0"/>
              <a:t> (</a:t>
            </a:r>
            <a:r>
              <a:rPr lang="ru-RU" b="0" dirty="0" err="1"/>
              <a:t>Operational</a:t>
            </a:r>
            <a:r>
              <a:rPr lang="ru-RU" b="0" dirty="0"/>
              <a:t> </a:t>
            </a:r>
            <a:r>
              <a:rPr lang="ru-RU" b="0" dirty="0" err="1"/>
              <a:t>Safety</a:t>
            </a:r>
            <a:r>
              <a:rPr lang="ru-RU" b="0" dirty="0"/>
              <a:t> </a:t>
            </a:r>
            <a:r>
              <a:rPr lang="ru-RU" b="0" dirty="0" err="1"/>
              <a:t>Review</a:t>
            </a:r>
            <a:r>
              <a:rPr lang="ru-RU" b="0" dirty="0"/>
              <a:t> </a:t>
            </a:r>
            <a:r>
              <a:rPr lang="ru-RU" b="0" dirty="0" err="1"/>
              <a:t>Team</a:t>
            </a:r>
            <a:r>
              <a:rPr lang="ru-RU" b="0" dirty="0"/>
              <a:t>) и </a:t>
            </a:r>
            <a:r>
              <a:rPr lang="ru-RU" dirty="0"/>
              <a:t>SALTO</a:t>
            </a:r>
            <a:r>
              <a:rPr lang="ru-RU" b="0" dirty="0"/>
              <a:t> (</a:t>
            </a:r>
            <a:r>
              <a:rPr lang="ru-RU" b="0" dirty="0" err="1"/>
              <a:t>Safety</a:t>
            </a:r>
            <a:r>
              <a:rPr lang="ru-RU" b="0" dirty="0"/>
              <a:t> </a:t>
            </a:r>
            <a:r>
              <a:rPr lang="ru-RU" b="0" dirty="0" err="1"/>
              <a:t>Aspects</a:t>
            </a:r>
            <a:r>
              <a:rPr lang="ru-RU" b="0" dirty="0"/>
              <a:t> </a:t>
            </a:r>
            <a:r>
              <a:rPr lang="ru-RU" b="0" dirty="0" err="1"/>
              <a:t>of</a:t>
            </a:r>
            <a:r>
              <a:rPr lang="ru-RU" b="0" dirty="0"/>
              <a:t> </a:t>
            </a:r>
            <a:r>
              <a:rPr lang="ru-RU" b="0" dirty="0" err="1"/>
              <a:t>Long</a:t>
            </a:r>
            <a:r>
              <a:rPr lang="ru-RU" b="0" dirty="0"/>
              <a:t> </a:t>
            </a:r>
            <a:r>
              <a:rPr lang="ru-RU" b="0" dirty="0" err="1"/>
              <a:t>Term</a:t>
            </a:r>
            <a:r>
              <a:rPr lang="ru-RU" b="0" dirty="0"/>
              <a:t> </a:t>
            </a:r>
            <a:r>
              <a:rPr lang="ru-RU" b="0" dirty="0" err="1"/>
              <a:t>Operation</a:t>
            </a:r>
            <a:r>
              <a:rPr lang="ru-RU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28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НИР, </a:t>
            </a:r>
            <a:r>
              <a:rPr lang="ru-RU" dirty="0" smtClean="0"/>
              <a:t>НИОКР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НИР</a:t>
            </a:r>
            <a:r>
              <a:rPr lang="ru-RU" b="0" dirty="0"/>
              <a:t> представляет собой научно-исследовательскую работу. Это документ, описывающий проведенные эксперименты и исследования. Полученные сведения всесторонне анализируются. Итогом проведения НИР является отчет, разработанный по государственному стандарту 7.32.2001. Прикладным результатом НИР выступает техническое задание (сокращенно - ТЗ</a:t>
            </a:r>
            <a:r>
              <a:rPr lang="ru-RU" b="0" dirty="0" smtClean="0"/>
              <a:t>).</a:t>
            </a:r>
          </a:p>
          <a:p>
            <a:pPr algn="just"/>
            <a:endParaRPr lang="ru-RU" b="0" dirty="0" smtClean="0"/>
          </a:p>
          <a:p>
            <a:pPr algn="just"/>
            <a:r>
              <a:rPr lang="ru-RU" dirty="0"/>
              <a:t>НИОКР</a:t>
            </a:r>
            <a:r>
              <a:rPr lang="ru-RU" b="0" dirty="0"/>
              <a:t> представляет собой научно-исследовательские, а также опытно-конструкторские работы. Данный термин объединяет выполнение перечисленных задач для получения новых научных достижений или выпуска на рынок принципиально новых товаров.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01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683994"/>
          </a:xfrm>
        </p:spPr>
        <p:txBody>
          <a:bodyPr/>
          <a:lstStyle/>
          <a:p>
            <a:pPr algn="ctr"/>
            <a:r>
              <a:rPr lang="ru-RU" sz="2800" b="1" dirty="0" smtClean="0"/>
              <a:t>Выводы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485740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sz="2800" b="0" dirty="0"/>
              <a:t>Интерес к системам СУЗ растет по следующим причинам: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b="0" dirty="0"/>
              <a:t>Работники предприятия тратят слишком много времени на поиск необходимой информации.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b="0" dirty="0"/>
              <a:t>Опыт ведущих и наиболее квалифицированных сотрудников используется только ими самими.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b="0" dirty="0"/>
              <a:t>Ценная информация захоронена в огромном количестве документов и данных, доступ к которым затруднен.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b="0" dirty="0"/>
              <a:t>Дорогостоящие ошибки повторяются из-за недостаточной информированности и игнорирования предыдущего опыта</a:t>
            </a:r>
          </a:p>
          <a:p>
            <a:pPr algn="just"/>
            <a:r>
              <a:rPr lang="ru-RU" sz="2800" b="0" dirty="0"/>
              <a:t>Важность создания СУЗ обусловлена также тем, что знание, которое не описано и не тиражировано, в конечном счете становится устаревшим и бесполезным. Напротив, знание, которое распространяется, приобретается и обменивается, генерирует новое знание.</a:t>
            </a:r>
          </a:p>
          <a:p>
            <a:pPr algn="just"/>
            <a:r>
              <a:rPr lang="en-US" sz="2400" b="0" dirty="0" smtClean="0"/>
              <a:t> </a:t>
            </a:r>
            <a:endParaRPr lang="ru-RU" sz="2400" b="0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0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268760"/>
            <a:ext cx="8280920" cy="3456384"/>
          </a:xfrm>
        </p:spPr>
        <p:txBody>
          <a:bodyPr>
            <a:noAutofit/>
          </a:bodyPr>
          <a:lstStyle/>
          <a:p>
            <a:pPr algn="ctr"/>
            <a:r>
              <a:rPr lang="ru-RU" sz="6600" dirty="0" smtClean="0"/>
              <a:t>Спасибо за внимание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89247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116042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Цель работы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b="0" dirty="0" smtClean="0"/>
              <a:t>Цель</a:t>
            </a:r>
            <a:r>
              <a:rPr lang="en-US" sz="2400" b="0" dirty="0" smtClean="0"/>
              <a:t>:</a:t>
            </a:r>
            <a:r>
              <a:rPr lang="ru-RU" sz="2400" b="0" dirty="0" smtClean="0"/>
              <a:t> проанализировать систему управлениями знании.</a:t>
            </a:r>
            <a:endParaRPr lang="en-US" sz="2400" b="0" dirty="0" smtClean="0"/>
          </a:p>
          <a:p>
            <a:pPr algn="just"/>
            <a:r>
              <a:rPr lang="ru-RU" sz="2400" b="0" dirty="0" smtClean="0"/>
              <a:t>Задачи</a:t>
            </a:r>
            <a:r>
              <a:rPr lang="en-US" sz="2400" b="0" dirty="0" smtClean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0" dirty="0" smtClean="0"/>
              <a:t>определить </a:t>
            </a:r>
            <a:r>
              <a:rPr lang="ru-RU" sz="2400" b="0" dirty="0"/>
              <a:t>преимущества </a:t>
            </a:r>
            <a:r>
              <a:rPr lang="ru-RU" sz="2400" b="0" dirty="0" smtClean="0"/>
              <a:t>СУЗ</a:t>
            </a:r>
            <a:r>
              <a:rPr lang="en-US" sz="2400" b="0" dirty="0"/>
              <a:t>;</a:t>
            </a:r>
            <a:endParaRPr lang="en-US" sz="2400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0" dirty="0" smtClean="0"/>
              <a:t>определить задачи которые </a:t>
            </a:r>
            <a:r>
              <a:rPr lang="ru-RU" sz="2400" b="0" dirty="0"/>
              <a:t>решает </a:t>
            </a:r>
            <a:r>
              <a:rPr lang="ru-RU" sz="2400" b="0" dirty="0" smtClean="0"/>
              <a:t>СУЗ</a:t>
            </a:r>
            <a:r>
              <a:rPr lang="en-US" sz="2400" b="0" dirty="0" smtClean="0"/>
              <a:t>;</a:t>
            </a:r>
            <a:endParaRPr lang="ru-RU" sz="2400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0" dirty="0"/>
              <a:t>определить </a:t>
            </a:r>
            <a:r>
              <a:rPr lang="ru-RU" sz="2400" b="0" dirty="0" smtClean="0"/>
              <a:t>этапы </a:t>
            </a:r>
            <a:r>
              <a:rPr lang="ru-RU" sz="2400" b="0" dirty="0"/>
              <a:t>внедрения Системы управления знаниями</a:t>
            </a:r>
            <a:endParaRPr lang="en-US" sz="2400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b="0" dirty="0"/>
          </a:p>
          <a:p>
            <a:pPr algn="just"/>
            <a:endParaRPr lang="ru-RU" sz="2400" b="0" dirty="0"/>
          </a:p>
        </p:txBody>
      </p:sp>
    </p:spTree>
    <p:extLst>
      <p:ext uri="{BB962C8B-B14F-4D97-AF65-F5344CB8AC3E}">
        <p14:creationId xmlns:p14="http://schemas.microsoft.com/office/powerpoint/2010/main" val="3712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Содержание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Суз - Система управления </a:t>
            </a:r>
            <a:r>
              <a:rPr lang="ru-RU" b="0" dirty="0" smtClean="0"/>
              <a:t>знаниями</a:t>
            </a:r>
            <a:r>
              <a:rPr lang="en-US" b="0" dirty="0" smtClean="0"/>
              <a:t>;</a:t>
            </a:r>
            <a:endParaRPr lang="ru-RU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 smtClean="0"/>
              <a:t>Задачи СУЗ</a:t>
            </a:r>
            <a:r>
              <a:rPr lang="en-US" b="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Преимущества СУЗ</a:t>
            </a:r>
            <a:r>
              <a:rPr lang="en-US" b="0" dirty="0"/>
              <a:t>;</a:t>
            </a:r>
            <a:endParaRPr lang="ru-RU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 smtClean="0"/>
              <a:t>Этапы </a:t>
            </a:r>
            <a:r>
              <a:rPr lang="ru-RU" b="0" dirty="0"/>
              <a:t>развития </a:t>
            </a:r>
            <a:r>
              <a:rPr lang="ru-RU" b="0" dirty="0" smtClean="0"/>
              <a:t>СУЗ</a:t>
            </a:r>
            <a:r>
              <a:rPr lang="en-US" b="0" dirty="0"/>
              <a:t>;</a:t>
            </a:r>
            <a:endParaRPr lang="ru-RU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Этапы внедрения СУЗ</a:t>
            </a:r>
            <a:r>
              <a:rPr lang="en-US" b="0" dirty="0" smtClean="0"/>
              <a:t>;</a:t>
            </a:r>
            <a:endParaRPr lang="ru-RU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СУЗ </a:t>
            </a:r>
            <a:r>
              <a:rPr lang="ru-RU" b="0" dirty="0" smtClean="0"/>
              <a:t>в </a:t>
            </a:r>
            <a:r>
              <a:rPr lang="ru-RU" b="0" dirty="0"/>
              <a:t>жизненном цикле </a:t>
            </a:r>
            <a:r>
              <a:rPr lang="ru-RU" b="0" dirty="0" smtClean="0"/>
              <a:t>знаний</a:t>
            </a:r>
            <a:r>
              <a:rPr lang="en-US" b="0" dirty="0" smtClean="0"/>
              <a:t>;</a:t>
            </a:r>
            <a:r>
              <a:rPr lang="ru-RU" b="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МАГАТЭ и </a:t>
            </a:r>
            <a:r>
              <a:rPr lang="ru-RU" b="0" dirty="0" smtClean="0"/>
              <a:t>СУЗ</a:t>
            </a:r>
            <a:r>
              <a:rPr lang="en-US" b="0" dirty="0" smtClean="0"/>
              <a:t>;</a:t>
            </a:r>
            <a:r>
              <a:rPr lang="ru-RU" b="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НИР, </a:t>
            </a:r>
            <a:r>
              <a:rPr lang="ru-RU" b="0" dirty="0" smtClean="0"/>
              <a:t>НИОКР</a:t>
            </a:r>
            <a:r>
              <a:rPr lang="en-US" b="0" dirty="0" smtClean="0"/>
              <a:t>;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31524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Суз - </a:t>
            </a:r>
            <a:r>
              <a:rPr lang="ru-RU" sz="2800" dirty="0"/>
              <a:t>Система управления знаниями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32856"/>
            <a:ext cx="7620000" cy="4373563"/>
          </a:xfrm>
        </p:spPr>
        <p:txBody>
          <a:bodyPr>
            <a:normAutofit/>
          </a:bodyPr>
          <a:lstStyle/>
          <a:p>
            <a:pPr algn="just"/>
            <a:r>
              <a:rPr lang="ru-RU" sz="2500" dirty="0" smtClean="0"/>
              <a:t>Система </a:t>
            </a:r>
            <a:r>
              <a:rPr lang="ru-RU" sz="2500" dirty="0"/>
              <a:t>управления знаниями</a:t>
            </a:r>
            <a:r>
              <a:rPr lang="ru-RU" sz="2500" b="0" dirty="0"/>
              <a:t> (</a:t>
            </a:r>
            <a:r>
              <a:rPr lang="ru-RU" sz="2500" dirty="0"/>
              <a:t>СУЗ</a:t>
            </a:r>
            <a:r>
              <a:rPr lang="ru-RU" sz="2500" b="0" dirty="0"/>
              <a:t>) – это институт, решающий комплекс вопросов, связанных с поиском, накоплением, структуризацией, применением, использованием, сохранением, распространением и развитием знаний, которыми обладает </a:t>
            </a:r>
            <a:r>
              <a:rPr lang="ru-RU" sz="2500" b="0" dirty="0" smtClean="0"/>
              <a:t>организация.</a:t>
            </a:r>
          </a:p>
          <a:p>
            <a:r>
              <a:rPr lang="ru-RU" sz="2400" dirty="0"/>
              <a:t>Управление знаниями</a:t>
            </a:r>
            <a:r>
              <a:rPr lang="ru-RU" sz="2400" b="0" dirty="0"/>
              <a:t> — </a:t>
            </a:r>
            <a:r>
              <a:rPr lang="ru-RU" sz="2400" dirty="0"/>
              <a:t>это система</a:t>
            </a:r>
            <a:r>
              <a:rPr lang="ru-RU" sz="2400" b="0" dirty="0"/>
              <a:t>, которая предполагает интегрированный подход к поиску, сбору, оценке, восстановлению и распространению всех информационных активов предприятия.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407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116042"/>
          </a:xfrm>
        </p:spPr>
        <p:txBody>
          <a:bodyPr>
            <a:normAutofit/>
          </a:bodyPr>
          <a:lstStyle/>
          <a:p>
            <a:r>
              <a:rPr lang="ru-RU" sz="2800" dirty="0"/>
              <a:t>Суз - Система управления знаниями</a:t>
            </a:r>
          </a:p>
        </p:txBody>
      </p:sp>
      <p:pic>
        <p:nvPicPr>
          <p:cNvPr id="1026" name="Picture 2" descr="https://hr-academy.ru/img/own_images/Lessons_T_D/7142113a835dc5de55ae5f39ded3b5c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5"/>
            <a:ext cx="7200800" cy="379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6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Преимущества Системы управления </a:t>
            </a:r>
            <a:r>
              <a:rPr lang="ru-RU" sz="2800" b="1" dirty="0" smtClean="0"/>
              <a:t>знаниями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b="0" dirty="0"/>
              <a:t>Внедрив СУЗ компания приобретёт следующие преимущества</a:t>
            </a:r>
            <a:r>
              <a:rPr lang="ru-RU" sz="2400" b="0" dirty="0" smtClean="0"/>
              <a:t>: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Значительно </a:t>
            </a:r>
            <a:r>
              <a:rPr lang="ru-RU" sz="2400" dirty="0"/>
              <a:t>повысит эффективность </a:t>
            </a:r>
            <a:r>
              <a:rPr lang="ru-RU" sz="2400" dirty="0" smtClean="0"/>
              <a:t>производства</a:t>
            </a:r>
            <a:r>
              <a:rPr lang="en-US" sz="2400" dirty="0" smtClean="0"/>
              <a:t>;</a:t>
            </a:r>
            <a:r>
              <a:rPr lang="en-US" sz="2400" b="0" dirty="0" smtClean="0"/>
              <a:t> </a:t>
            </a:r>
            <a:endParaRPr lang="ru-RU" sz="24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Сократить статьи </a:t>
            </a:r>
            <a:r>
              <a:rPr lang="ru-RU" sz="2400" dirty="0" smtClean="0"/>
              <a:t>расходов</a:t>
            </a:r>
            <a:r>
              <a:rPr lang="en-US" sz="2400" dirty="0" smtClean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Ликвидировать зависимость знаний от владеющих ими </a:t>
            </a:r>
            <a:r>
              <a:rPr lang="ru-RU" sz="2400" dirty="0" smtClean="0"/>
              <a:t>людей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838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643192" cy="975638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Задачи системы управления знаниями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7620000" cy="4373563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ru-RU" sz="2400" b="0" dirty="0" smtClean="0"/>
              <a:t>Организация </a:t>
            </a:r>
            <a:r>
              <a:rPr lang="ru-RU" sz="2400" b="0" dirty="0"/>
              <a:t>и обеспечение процесса генерации новых знаний внутри организации. </a:t>
            </a:r>
            <a:endParaRPr lang="ru-RU" sz="2400" b="0" dirty="0" smtClean="0"/>
          </a:p>
          <a:p>
            <a:pPr algn="just"/>
            <a:r>
              <a:rPr lang="ru-RU" sz="2400" b="0" dirty="0" smtClean="0"/>
              <a:t>2</a:t>
            </a:r>
            <a:r>
              <a:rPr lang="ru-RU" sz="2400" b="0" dirty="0"/>
              <a:t>. Поиск новых знаний, а также мониторинг эволюции существующих знаний. </a:t>
            </a:r>
          </a:p>
          <a:p>
            <a:pPr algn="just"/>
            <a:r>
              <a:rPr lang="ru-RU" sz="2400" b="0" dirty="0" smtClean="0"/>
              <a:t>3</a:t>
            </a:r>
            <a:r>
              <a:rPr lang="ru-RU" sz="2400" b="0" dirty="0"/>
              <a:t>. Идентификация, систематизация и хранение текущих знаний организации. </a:t>
            </a:r>
            <a:endParaRPr lang="ru-RU" sz="2400" b="0" dirty="0" smtClean="0"/>
          </a:p>
          <a:p>
            <a:pPr algn="just"/>
            <a:r>
              <a:rPr lang="ru-RU" sz="2400" b="0" dirty="0" smtClean="0"/>
              <a:t>4</a:t>
            </a:r>
            <a:r>
              <a:rPr lang="ru-RU" sz="2400" b="0" dirty="0"/>
              <a:t>. Целенаправленное распространение знаний внутри организации</a:t>
            </a:r>
            <a:r>
              <a:rPr lang="ru-RU" sz="2400" b="0" dirty="0" smtClean="0"/>
              <a:t>.</a:t>
            </a:r>
          </a:p>
          <a:p>
            <a:pPr algn="just"/>
            <a:r>
              <a:rPr lang="ru-RU" sz="2400" b="0" dirty="0" smtClean="0"/>
              <a:t> </a:t>
            </a:r>
            <a:r>
              <a:rPr lang="ru-RU" sz="2400" b="0" dirty="0"/>
              <a:t>5. Создание инфраструктуры, обеспечивающую работу системы (генерация, хранение и распространение). </a:t>
            </a:r>
            <a:endParaRPr lang="ru-RU" sz="2400" b="0" dirty="0" smtClean="0"/>
          </a:p>
          <a:p>
            <a:pPr algn="just"/>
            <a:r>
              <a:rPr lang="ru-RU" sz="2400" b="0" dirty="0" smtClean="0"/>
              <a:t>6</a:t>
            </a:r>
            <a:r>
              <a:rPr lang="ru-RU" sz="2400" b="0" dirty="0"/>
              <a:t>. Утилизация знаний</a:t>
            </a:r>
            <a:r>
              <a:rPr lang="ru-RU" sz="2400" b="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041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643192" cy="975638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Жизненный цикл знаний</a:t>
            </a:r>
            <a:endParaRPr lang="ru-RU" sz="2800" dirty="0"/>
          </a:p>
        </p:txBody>
      </p:sp>
      <p:pic>
        <p:nvPicPr>
          <p:cNvPr id="2050" name="Picture 2" descr="Жизненный цикл знаний Романенко Евгений, ГУ-ВШЭ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" t="18190" r="3514" b="10363"/>
          <a:stretch/>
        </p:blipFill>
        <p:spPr bwMode="auto">
          <a:xfrm>
            <a:off x="827584" y="1613140"/>
            <a:ext cx="6694650" cy="367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4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Этапы развития СУЗ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 </a:t>
            </a:r>
            <a:r>
              <a:rPr lang="ru-RU" sz="2400" b="0" dirty="0"/>
              <a:t>Разработка и утверждения концепции СУЗ и программы её реализации </a:t>
            </a:r>
            <a:endParaRPr lang="ru-RU" sz="2400" b="0" dirty="0" smtClean="0"/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ru-RU" sz="2400" b="0" dirty="0"/>
              <a:t>Проведения аудита знаний и </a:t>
            </a:r>
            <a:r>
              <a:rPr lang="ru-RU" sz="2400" b="0" dirty="0" smtClean="0"/>
              <a:t>компетенций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b="0" dirty="0"/>
              <a:t>Внедрение инструментов СУЗ </a:t>
            </a:r>
            <a:r>
              <a:rPr lang="ru-RU" sz="2400" b="0" dirty="0" err="1" smtClean="0"/>
              <a:t>Росатома</a:t>
            </a:r>
            <a:endParaRPr lang="ru-RU" sz="2400" b="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b="0" dirty="0"/>
              <a:t>Тиражирования инструментов СУЗ в других подразделениях</a:t>
            </a:r>
            <a:r>
              <a:rPr lang="en-US" sz="2400" b="0" dirty="0"/>
              <a:t>/ </a:t>
            </a:r>
            <a:r>
              <a:rPr lang="ru-RU" sz="2400" b="0" dirty="0"/>
              <a:t>организациях 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ru-RU" sz="2400" b="0" dirty="0" smtClean="0"/>
              <a:t>Развитие инструментов СУЗ</a:t>
            </a:r>
            <a:endParaRPr lang="ru-RU" sz="24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7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</TotalTime>
  <Words>522</Words>
  <Application>Microsoft Office PowerPoint</Application>
  <PresentationFormat>Экран (4:3)</PresentationFormat>
  <Paragraphs>83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Главная</vt:lpstr>
      <vt:lpstr>Тема: СУЗ основные ресурсы и инструменты  </vt:lpstr>
      <vt:lpstr>Цель работы</vt:lpstr>
      <vt:lpstr>Содержание</vt:lpstr>
      <vt:lpstr>Суз - Система управления знаниями</vt:lpstr>
      <vt:lpstr>Суз - Система управления знаниями</vt:lpstr>
      <vt:lpstr>Преимущества Системы управления знаниями</vt:lpstr>
      <vt:lpstr>Задачи системы управления знаниями </vt:lpstr>
      <vt:lpstr>Жизненный цикл знаний</vt:lpstr>
      <vt:lpstr>Этапы развития СУЗ</vt:lpstr>
      <vt:lpstr>Этапы внедрения Системы управления знаниями</vt:lpstr>
      <vt:lpstr>Система управления знаниями в жизненном цикле знаний </vt:lpstr>
      <vt:lpstr>МАГАТЭ и СУЗ </vt:lpstr>
      <vt:lpstr>НИР, НИОКР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usermainhall-7</dc:creator>
  <cp:lastModifiedBy>usermainhall-7</cp:lastModifiedBy>
  <cp:revision>89</cp:revision>
  <dcterms:created xsi:type="dcterms:W3CDTF">2021-06-15T08:29:00Z</dcterms:created>
  <dcterms:modified xsi:type="dcterms:W3CDTF">2021-06-15T10:30:47Z</dcterms:modified>
</cp:coreProperties>
</file>