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7AF6DAA-056B-439D-856D-FF2046AF5721}" type="datetimeFigureOut">
              <a:rPr lang="en-CM" smtClean="0"/>
              <a:t>12/02/2023</a:t>
            </a:fld>
            <a:endParaRPr lang="en-CM"/>
          </a:p>
        </p:txBody>
      </p:sp>
      <p:sp>
        <p:nvSpPr>
          <p:cNvPr id="5" name="Footer Placeholder 4"/>
          <p:cNvSpPr>
            <a:spLocks noGrp="1"/>
          </p:cNvSpPr>
          <p:nvPr>
            <p:ph type="ftr" sz="quarter" idx="11"/>
          </p:nvPr>
        </p:nvSpPr>
        <p:spPr>
          <a:xfrm>
            <a:off x="1876424" y="5410201"/>
            <a:ext cx="5124886" cy="365125"/>
          </a:xfrm>
        </p:spPr>
        <p:txBody>
          <a:bodyPr/>
          <a:lstStyle/>
          <a:p>
            <a:endParaRPr lang="en-CM"/>
          </a:p>
        </p:txBody>
      </p:sp>
      <p:sp>
        <p:nvSpPr>
          <p:cNvPr id="6" name="Slide Number Placeholder 5"/>
          <p:cNvSpPr>
            <a:spLocks noGrp="1"/>
          </p:cNvSpPr>
          <p:nvPr>
            <p:ph type="sldNum" sz="quarter" idx="12"/>
          </p:nvPr>
        </p:nvSpPr>
        <p:spPr>
          <a:xfrm>
            <a:off x="9896911" y="5410199"/>
            <a:ext cx="771089" cy="365125"/>
          </a:xfrm>
        </p:spPr>
        <p:txBody>
          <a:bodyPr/>
          <a:lstStyle/>
          <a:p>
            <a:fld id="{4EB6F48B-E78C-4B73-A794-DFCA1826D3AA}" type="slidenum">
              <a:rPr lang="en-CM" smtClean="0"/>
              <a:t>‹#›</a:t>
            </a:fld>
            <a:endParaRPr lang="en-CM"/>
          </a:p>
        </p:txBody>
      </p:sp>
    </p:spTree>
    <p:extLst>
      <p:ext uri="{BB962C8B-B14F-4D97-AF65-F5344CB8AC3E}">
        <p14:creationId xmlns:p14="http://schemas.microsoft.com/office/powerpoint/2010/main" val="750170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AF6DAA-056B-439D-856D-FF2046AF5721}" type="datetimeFigureOut">
              <a:rPr lang="en-CM" smtClean="0"/>
              <a:t>12/02/2023</a:t>
            </a:fld>
            <a:endParaRPr lang="en-CM"/>
          </a:p>
        </p:txBody>
      </p:sp>
      <p:sp>
        <p:nvSpPr>
          <p:cNvPr id="6" name="Footer Placeholder 5"/>
          <p:cNvSpPr>
            <a:spLocks noGrp="1"/>
          </p:cNvSpPr>
          <p:nvPr>
            <p:ph type="ftr" sz="quarter" idx="11"/>
          </p:nvPr>
        </p:nvSpPr>
        <p:spPr/>
        <p:txBody>
          <a:bodyPr/>
          <a:lstStyle/>
          <a:p>
            <a:endParaRPr lang="en-CM"/>
          </a:p>
        </p:txBody>
      </p:sp>
      <p:sp>
        <p:nvSpPr>
          <p:cNvPr id="7" name="Slide Number Placeholder 6"/>
          <p:cNvSpPr>
            <a:spLocks noGrp="1"/>
          </p:cNvSpPr>
          <p:nvPr>
            <p:ph type="sldNum" sz="quarter" idx="12"/>
          </p:nvPr>
        </p:nvSpPr>
        <p:spPr/>
        <p:txBody>
          <a:bodyPr/>
          <a:lstStyle/>
          <a:p>
            <a:fld id="{4EB6F48B-E78C-4B73-A794-DFCA1826D3AA}" type="slidenum">
              <a:rPr lang="en-CM" smtClean="0"/>
              <a:t>‹#›</a:t>
            </a:fld>
            <a:endParaRPr lang="en-CM"/>
          </a:p>
        </p:txBody>
      </p:sp>
    </p:spTree>
    <p:extLst>
      <p:ext uri="{BB962C8B-B14F-4D97-AF65-F5344CB8AC3E}">
        <p14:creationId xmlns:p14="http://schemas.microsoft.com/office/powerpoint/2010/main" val="509702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AF6DAA-056B-439D-856D-FF2046AF5721}" type="datetimeFigureOut">
              <a:rPr lang="en-CM" smtClean="0"/>
              <a:t>12/02/2023</a:t>
            </a:fld>
            <a:endParaRPr lang="en-CM"/>
          </a:p>
        </p:txBody>
      </p:sp>
      <p:sp>
        <p:nvSpPr>
          <p:cNvPr id="6" name="Footer Placeholder 5"/>
          <p:cNvSpPr>
            <a:spLocks noGrp="1"/>
          </p:cNvSpPr>
          <p:nvPr>
            <p:ph type="ftr" sz="quarter" idx="11"/>
          </p:nvPr>
        </p:nvSpPr>
        <p:spPr/>
        <p:txBody>
          <a:bodyPr/>
          <a:lstStyle/>
          <a:p>
            <a:endParaRPr lang="en-CM"/>
          </a:p>
        </p:txBody>
      </p:sp>
      <p:sp>
        <p:nvSpPr>
          <p:cNvPr id="7" name="Slide Number Placeholder 6"/>
          <p:cNvSpPr>
            <a:spLocks noGrp="1"/>
          </p:cNvSpPr>
          <p:nvPr>
            <p:ph type="sldNum" sz="quarter" idx="12"/>
          </p:nvPr>
        </p:nvSpPr>
        <p:spPr/>
        <p:txBody>
          <a:bodyPr/>
          <a:lstStyle/>
          <a:p>
            <a:fld id="{4EB6F48B-E78C-4B73-A794-DFCA1826D3AA}" type="slidenum">
              <a:rPr lang="en-CM" smtClean="0"/>
              <a:t>‹#›</a:t>
            </a:fld>
            <a:endParaRPr lang="en-CM"/>
          </a:p>
        </p:txBody>
      </p:sp>
    </p:spTree>
    <p:extLst>
      <p:ext uri="{BB962C8B-B14F-4D97-AF65-F5344CB8AC3E}">
        <p14:creationId xmlns:p14="http://schemas.microsoft.com/office/powerpoint/2010/main" val="1675914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AF6DAA-056B-439D-856D-FF2046AF5721}" type="datetimeFigureOut">
              <a:rPr lang="en-CM" smtClean="0"/>
              <a:t>12/02/2023</a:t>
            </a:fld>
            <a:endParaRPr lang="en-CM"/>
          </a:p>
        </p:txBody>
      </p:sp>
      <p:sp>
        <p:nvSpPr>
          <p:cNvPr id="6" name="Footer Placeholder 5"/>
          <p:cNvSpPr>
            <a:spLocks noGrp="1"/>
          </p:cNvSpPr>
          <p:nvPr>
            <p:ph type="ftr" sz="quarter" idx="11"/>
          </p:nvPr>
        </p:nvSpPr>
        <p:spPr/>
        <p:txBody>
          <a:bodyPr/>
          <a:lstStyle/>
          <a:p>
            <a:endParaRPr lang="en-CM"/>
          </a:p>
        </p:txBody>
      </p:sp>
      <p:sp>
        <p:nvSpPr>
          <p:cNvPr id="7" name="Slide Number Placeholder 6"/>
          <p:cNvSpPr>
            <a:spLocks noGrp="1"/>
          </p:cNvSpPr>
          <p:nvPr>
            <p:ph type="sldNum" sz="quarter" idx="12"/>
          </p:nvPr>
        </p:nvSpPr>
        <p:spPr/>
        <p:txBody>
          <a:bodyPr/>
          <a:lstStyle/>
          <a:p>
            <a:fld id="{4EB6F48B-E78C-4B73-A794-DFCA1826D3AA}" type="slidenum">
              <a:rPr lang="en-CM" smtClean="0"/>
              <a:t>‹#›</a:t>
            </a:fld>
            <a:endParaRPr lang="en-CM"/>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73648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AF6DAA-056B-439D-856D-FF2046AF5721}" type="datetimeFigureOut">
              <a:rPr lang="en-CM" smtClean="0"/>
              <a:t>12/02/2023</a:t>
            </a:fld>
            <a:endParaRPr lang="en-CM"/>
          </a:p>
        </p:txBody>
      </p:sp>
      <p:sp>
        <p:nvSpPr>
          <p:cNvPr id="6" name="Footer Placeholder 5"/>
          <p:cNvSpPr>
            <a:spLocks noGrp="1"/>
          </p:cNvSpPr>
          <p:nvPr>
            <p:ph type="ftr" sz="quarter" idx="11"/>
          </p:nvPr>
        </p:nvSpPr>
        <p:spPr/>
        <p:txBody>
          <a:bodyPr/>
          <a:lstStyle/>
          <a:p>
            <a:endParaRPr lang="en-CM"/>
          </a:p>
        </p:txBody>
      </p:sp>
      <p:sp>
        <p:nvSpPr>
          <p:cNvPr id="7" name="Slide Number Placeholder 6"/>
          <p:cNvSpPr>
            <a:spLocks noGrp="1"/>
          </p:cNvSpPr>
          <p:nvPr>
            <p:ph type="sldNum" sz="quarter" idx="12"/>
          </p:nvPr>
        </p:nvSpPr>
        <p:spPr/>
        <p:txBody>
          <a:bodyPr/>
          <a:lstStyle/>
          <a:p>
            <a:fld id="{4EB6F48B-E78C-4B73-A794-DFCA1826D3AA}" type="slidenum">
              <a:rPr lang="en-CM" smtClean="0"/>
              <a:t>‹#›</a:t>
            </a:fld>
            <a:endParaRPr lang="en-CM"/>
          </a:p>
        </p:txBody>
      </p:sp>
    </p:spTree>
    <p:extLst>
      <p:ext uri="{BB962C8B-B14F-4D97-AF65-F5344CB8AC3E}">
        <p14:creationId xmlns:p14="http://schemas.microsoft.com/office/powerpoint/2010/main" val="3865010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7AF6DAA-056B-439D-856D-FF2046AF5721}" type="datetimeFigureOut">
              <a:rPr lang="en-CM" smtClean="0"/>
              <a:t>12/02/2023</a:t>
            </a:fld>
            <a:endParaRPr lang="en-CM"/>
          </a:p>
        </p:txBody>
      </p:sp>
      <p:sp>
        <p:nvSpPr>
          <p:cNvPr id="4" name="Footer Placeholder 3"/>
          <p:cNvSpPr>
            <a:spLocks noGrp="1"/>
          </p:cNvSpPr>
          <p:nvPr>
            <p:ph type="ftr" sz="quarter" idx="11"/>
          </p:nvPr>
        </p:nvSpPr>
        <p:spPr/>
        <p:txBody>
          <a:bodyPr/>
          <a:lstStyle/>
          <a:p>
            <a:endParaRPr lang="en-CM"/>
          </a:p>
        </p:txBody>
      </p:sp>
      <p:sp>
        <p:nvSpPr>
          <p:cNvPr id="5" name="Slide Number Placeholder 4"/>
          <p:cNvSpPr>
            <a:spLocks noGrp="1"/>
          </p:cNvSpPr>
          <p:nvPr>
            <p:ph type="sldNum" sz="quarter" idx="12"/>
          </p:nvPr>
        </p:nvSpPr>
        <p:spPr/>
        <p:txBody>
          <a:bodyPr/>
          <a:lstStyle/>
          <a:p>
            <a:fld id="{4EB6F48B-E78C-4B73-A794-DFCA1826D3AA}" type="slidenum">
              <a:rPr lang="en-CM" smtClean="0"/>
              <a:t>‹#›</a:t>
            </a:fld>
            <a:endParaRPr lang="en-CM"/>
          </a:p>
        </p:txBody>
      </p:sp>
    </p:spTree>
    <p:extLst>
      <p:ext uri="{BB962C8B-B14F-4D97-AF65-F5344CB8AC3E}">
        <p14:creationId xmlns:p14="http://schemas.microsoft.com/office/powerpoint/2010/main" val="952494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7AF6DAA-056B-439D-856D-FF2046AF5721}" type="datetimeFigureOut">
              <a:rPr lang="en-CM" smtClean="0"/>
              <a:t>12/02/2023</a:t>
            </a:fld>
            <a:endParaRPr lang="en-CM"/>
          </a:p>
        </p:txBody>
      </p:sp>
      <p:sp>
        <p:nvSpPr>
          <p:cNvPr id="4" name="Footer Placeholder 3"/>
          <p:cNvSpPr>
            <a:spLocks noGrp="1"/>
          </p:cNvSpPr>
          <p:nvPr>
            <p:ph type="ftr" sz="quarter" idx="11"/>
          </p:nvPr>
        </p:nvSpPr>
        <p:spPr/>
        <p:txBody>
          <a:bodyPr/>
          <a:lstStyle/>
          <a:p>
            <a:endParaRPr lang="en-CM"/>
          </a:p>
        </p:txBody>
      </p:sp>
      <p:sp>
        <p:nvSpPr>
          <p:cNvPr id="5" name="Slide Number Placeholder 4"/>
          <p:cNvSpPr>
            <a:spLocks noGrp="1"/>
          </p:cNvSpPr>
          <p:nvPr>
            <p:ph type="sldNum" sz="quarter" idx="12"/>
          </p:nvPr>
        </p:nvSpPr>
        <p:spPr/>
        <p:txBody>
          <a:bodyPr/>
          <a:lstStyle/>
          <a:p>
            <a:fld id="{4EB6F48B-E78C-4B73-A794-DFCA1826D3AA}" type="slidenum">
              <a:rPr lang="en-CM" smtClean="0"/>
              <a:t>‹#›</a:t>
            </a:fld>
            <a:endParaRPr lang="en-CM"/>
          </a:p>
        </p:txBody>
      </p:sp>
    </p:spTree>
    <p:extLst>
      <p:ext uri="{BB962C8B-B14F-4D97-AF65-F5344CB8AC3E}">
        <p14:creationId xmlns:p14="http://schemas.microsoft.com/office/powerpoint/2010/main" val="3555242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AF6DAA-056B-439D-856D-FF2046AF5721}" type="datetimeFigureOut">
              <a:rPr lang="en-CM" smtClean="0"/>
              <a:t>12/02/2023</a:t>
            </a:fld>
            <a:endParaRPr lang="en-CM"/>
          </a:p>
        </p:txBody>
      </p:sp>
      <p:sp>
        <p:nvSpPr>
          <p:cNvPr id="5" name="Footer Placeholder 4"/>
          <p:cNvSpPr>
            <a:spLocks noGrp="1"/>
          </p:cNvSpPr>
          <p:nvPr>
            <p:ph type="ftr" sz="quarter" idx="11"/>
          </p:nvPr>
        </p:nvSpPr>
        <p:spPr/>
        <p:txBody>
          <a:bodyPr/>
          <a:lstStyle/>
          <a:p>
            <a:endParaRPr lang="en-CM"/>
          </a:p>
        </p:txBody>
      </p:sp>
      <p:sp>
        <p:nvSpPr>
          <p:cNvPr id="6" name="Slide Number Placeholder 5"/>
          <p:cNvSpPr>
            <a:spLocks noGrp="1"/>
          </p:cNvSpPr>
          <p:nvPr>
            <p:ph type="sldNum" sz="quarter" idx="12"/>
          </p:nvPr>
        </p:nvSpPr>
        <p:spPr/>
        <p:txBody>
          <a:bodyPr/>
          <a:lstStyle/>
          <a:p>
            <a:fld id="{4EB6F48B-E78C-4B73-A794-DFCA1826D3AA}" type="slidenum">
              <a:rPr lang="en-CM" smtClean="0"/>
              <a:t>‹#›</a:t>
            </a:fld>
            <a:endParaRPr lang="en-CM"/>
          </a:p>
        </p:txBody>
      </p:sp>
    </p:spTree>
    <p:extLst>
      <p:ext uri="{BB962C8B-B14F-4D97-AF65-F5344CB8AC3E}">
        <p14:creationId xmlns:p14="http://schemas.microsoft.com/office/powerpoint/2010/main" val="872695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AF6DAA-056B-439D-856D-FF2046AF5721}" type="datetimeFigureOut">
              <a:rPr lang="en-CM" smtClean="0"/>
              <a:t>12/02/2023</a:t>
            </a:fld>
            <a:endParaRPr lang="en-CM"/>
          </a:p>
        </p:txBody>
      </p:sp>
      <p:sp>
        <p:nvSpPr>
          <p:cNvPr id="5" name="Footer Placeholder 4"/>
          <p:cNvSpPr>
            <a:spLocks noGrp="1"/>
          </p:cNvSpPr>
          <p:nvPr>
            <p:ph type="ftr" sz="quarter" idx="11"/>
          </p:nvPr>
        </p:nvSpPr>
        <p:spPr/>
        <p:txBody>
          <a:bodyPr/>
          <a:lstStyle/>
          <a:p>
            <a:endParaRPr lang="en-CM"/>
          </a:p>
        </p:txBody>
      </p:sp>
      <p:sp>
        <p:nvSpPr>
          <p:cNvPr id="6" name="Slide Number Placeholder 5"/>
          <p:cNvSpPr>
            <a:spLocks noGrp="1"/>
          </p:cNvSpPr>
          <p:nvPr>
            <p:ph type="sldNum" sz="quarter" idx="12"/>
          </p:nvPr>
        </p:nvSpPr>
        <p:spPr/>
        <p:txBody>
          <a:bodyPr/>
          <a:lstStyle/>
          <a:p>
            <a:fld id="{4EB6F48B-E78C-4B73-A794-DFCA1826D3AA}" type="slidenum">
              <a:rPr lang="en-CM" smtClean="0"/>
              <a:t>‹#›</a:t>
            </a:fld>
            <a:endParaRPr lang="en-CM"/>
          </a:p>
        </p:txBody>
      </p:sp>
    </p:spTree>
    <p:extLst>
      <p:ext uri="{BB962C8B-B14F-4D97-AF65-F5344CB8AC3E}">
        <p14:creationId xmlns:p14="http://schemas.microsoft.com/office/powerpoint/2010/main" val="267588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AF6DAA-056B-439D-856D-FF2046AF5721}" type="datetimeFigureOut">
              <a:rPr lang="en-CM" smtClean="0"/>
              <a:t>12/02/2023</a:t>
            </a:fld>
            <a:endParaRPr lang="en-CM"/>
          </a:p>
        </p:txBody>
      </p:sp>
      <p:sp>
        <p:nvSpPr>
          <p:cNvPr id="5" name="Footer Placeholder 4"/>
          <p:cNvSpPr>
            <a:spLocks noGrp="1"/>
          </p:cNvSpPr>
          <p:nvPr>
            <p:ph type="ftr" sz="quarter" idx="11"/>
          </p:nvPr>
        </p:nvSpPr>
        <p:spPr/>
        <p:txBody>
          <a:bodyPr/>
          <a:lstStyle/>
          <a:p>
            <a:endParaRPr lang="en-CM"/>
          </a:p>
        </p:txBody>
      </p:sp>
      <p:sp>
        <p:nvSpPr>
          <p:cNvPr id="6" name="Slide Number Placeholder 5"/>
          <p:cNvSpPr>
            <a:spLocks noGrp="1"/>
          </p:cNvSpPr>
          <p:nvPr>
            <p:ph type="sldNum" sz="quarter" idx="12"/>
          </p:nvPr>
        </p:nvSpPr>
        <p:spPr/>
        <p:txBody>
          <a:bodyPr/>
          <a:lstStyle/>
          <a:p>
            <a:fld id="{4EB6F48B-E78C-4B73-A794-DFCA1826D3AA}" type="slidenum">
              <a:rPr lang="en-CM" smtClean="0"/>
              <a:t>‹#›</a:t>
            </a:fld>
            <a:endParaRPr lang="en-CM"/>
          </a:p>
        </p:txBody>
      </p:sp>
    </p:spTree>
    <p:extLst>
      <p:ext uri="{BB962C8B-B14F-4D97-AF65-F5344CB8AC3E}">
        <p14:creationId xmlns:p14="http://schemas.microsoft.com/office/powerpoint/2010/main" val="3759893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7AF6DAA-056B-439D-856D-FF2046AF5721}" type="datetimeFigureOut">
              <a:rPr lang="en-CM" smtClean="0"/>
              <a:t>12/02/2023</a:t>
            </a:fld>
            <a:endParaRPr lang="en-CM"/>
          </a:p>
        </p:txBody>
      </p:sp>
      <p:sp>
        <p:nvSpPr>
          <p:cNvPr id="5" name="Footer Placeholder 4"/>
          <p:cNvSpPr>
            <a:spLocks noGrp="1"/>
          </p:cNvSpPr>
          <p:nvPr>
            <p:ph type="ftr" sz="quarter" idx="11"/>
          </p:nvPr>
        </p:nvSpPr>
        <p:spPr/>
        <p:txBody>
          <a:bodyPr/>
          <a:lstStyle/>
          <a:p>
            <a:endParaRPr lang="en-CM"/>
          </a:p>
        </p:txBody>
      </p:sp>
      <p:sp>
        <p:nvSpPr>
          <p:cNvPr id="6" name="Slide Number Placeholder 5"/>
          <p:cNvSpPr>
            <a:spLocks noGrp="1"/>
          </p:cNvSpPr>
          <p:nvPr>
            <p:ph type="sldNum" sz="quarter" idx="12"/>
          </p:nvPr>
        </p:nvSpPr>
        <p:spPr/>
        <p:txBody>
          <a:bodyPr/>
          <a:lstStyle/>
          <a:p>
            <a:fld id="{4EB6F48B-E78C-4B73-A794-DFCA1826D3AA}" type="slidenum">
              <a:rPr lang="en-CM" smtClean="0"/>
              <a:t>‹#›</a:t>
            </a:fld>
            <a:endParaRPr lang="en-CM"/>
          </a:p>
        </p:txBody>
      </p:sp>
    </p:spTree>
    <p:extLst>
      <p:ext uri="{BB962C8B-B14F-4D97-AF65-F5344CB8AC3E}">
        <p14:creationId xmlns:p14="http://schemas.microsoft.com/office/powerpoint/2010/main" val="100569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AF6DAA-056B-439D-856D-FF2046AF5721}" type="datetimeFigureOut">
              <a:rPr lang="en-CM" smtClean="0"/>
              <a:t>12/02/2023</a:t>
            </a:fld>
            <a:endParaRPr lang="en-CM"/>
          </a:p>
        </p:txBody>
      </p:sp>
      <p:sp>
        <p:nvSpPr>
          <p:cNvPr id="6" name="Footer Placeholder 5"/>
          <p:cNvSpPr>
            <a:spLocks noGrp="1"/>
          </p:cNvSpPr>
          <p:nvPr>
            <p:ph type="ftr" sz="quarter" idx="11"/>
          </p:nvPr>
        </p:nvSpPr>
        <p:spPr/>
        <p:txBody>
          <a:bodyPr/>
          <a:lstStyle/>
          <a:p>
            <a:endParaRPr lang="en-CM"/>
          </a:p>
        </p:txBody>
      </p:sp>
      <p:sp>
        <p:nvSpPr>
          <p:cNvPr id="7" name="Slide Number Placeholder 6"/>
          <p:cNvSpPr>
            <a:spLocks noGrp="1"/>
          </p:cNvSpPr>
          <p:nvPr>
            <p:ph type="sldNum" sz="quarter" idx="12"/>
          </p:nvPr>
        </p:nvSpPr>
        <p:spPr/>
        <p:txBody>
          <a:bodyPr/>
          <a:lstStyle/>
          <a:p>
            <a:fld id="{4EB6F48B-E78C-4B73-A794-DFCA1826D3AA}" type="slidenum">
              <a:rPr lang="en-CM" smtClean="0"/>
              <a:t>‹#›</a:t>
            </a:fld>
            <a:endParaRPr lang="en-CM"/>
          </a:p>
        </p:txBody>
      </p:sp>
    </p:spTree>
    <p:extLst>
      <p:ext uri="{BB962C8B-B14F-4D97-AF65-F5344CB8AC3E}">
        <p14:creationId xmlns:p14="http://schemas.microsoft.com/office/powerpoint/2010/main" val="3813290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AF6DAA-056B-439D-856D-FF2046AF5721}" type="datetimeFigureOut">
              <a:rPr lang="en-CM" smtClean="0"/>
              <a:t>12/02/2023</a:t>
            </a:fld>
            <a:endParaRPr lang="en-CM"/>
          </a:p>
        </p:txBody>
      </p:sp>
      <p:sp>
        <p:nvSpPr>
          <p:cNvPr id="8" name="Footer Placeholder 7"/>
          <p:cNvSpPr>
            <a:spLocks noGrp="1"/>
          </p:cNvSpPr>
          <p:nvPr>
            <p:ph type="ftr" sz="quarter" idx="11"/>
          </p:nvPr>
        </p:nvSpPr>
        <p:spPr/>
        <p:txBody>
          <a:bodyPr/>
          <a:lstStyle/>
          <a:p>
            <a:endParaRPr lang="en-CM"/>
          </a:p>
        </p:txBody>
      </p:sp>
      <p:sp>
        <p:nvSpPr>
          <p:cNvPr id="9" name="Slide Number Placeholder 8"/>
          <p:cNvSpPr>
            <a:spLocks noGrp="1"/>
          </p:cNvSpPr>
          <p:nvPr>
            <p:ph type="sldNum" sz="quarter" idx="12"/>
          </p:nvPr>
        </p:nvSpPr>
        <p:spPr/>
        <p:txBody>
          <a:bodyPr/>
          <a:lstStyle/>
          <a:p>
            <a:fld id="{4EB6F48B-E78C-4B73-A794-DFCA1826D3AA}" type="slidenum">
              <a:rPr lang="en-CM" smtClean="0"/>
              <a:t>‹#›</a:t>
            </a:fld>
            <a:endParaRPr lang="en-CM"/>
          </a:p>
        </p:txBody>
      </p:sp>
    </p:spTree>
    <p:extLst>
      <p:ext uri="{BB962C8B-B14F-4D97-AF65-F5344CB8AC3E}">
        <p14:creationId xmlns:p14="http://schemas.microsoft.com/office/powerpoint/2010/main" val="2646913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AF6DAA-056B-439D-856D-FF2046AF5721}" type="datetimeFigureOut">
              <a:rPr lang="en-CM" smtClean="0"/>
              <a:t>12/02/2023</a:t>
            </a:fld>
            <a:endParaRPr lang="en-CM"/>
          </a:p>
        </p:txBody>
      </p:sp>
      <p:sp>
        <p:nvSpPr>
          <p:cNvPr id="4" name="Footer Placeholder 3"/>
          <p:cNvSpPr>
            <a:spLocks noGrp="1"/>
          </p:cNvSpPr>
          <p:nvPr>
            <p:ph type="ftr" sz="quarter" idx="11"/>
          </p:nvPr>
        </p:nvSpPr>
        <p:spPr/>
        <p:txBody>
          <a:bodyPr/>
          <a:lstStyle/>
          <a:p>
            <a:endParaRPr lang="en-CM"/>
          </a:p>
        </p:txBody>
      </p:sp>
      <p:sp>
        <p:nvSpPr>
          <p:cNvPr id="5" name="Slide Number Placeholder 4"/>
          <p:cNvSpPr>
            <a:spLocks noGrp="1"/>
          </p:cNvSpPr>
          <p:nvPr>
            <p:ph type="sldNum" sz="quarter" idx="12"/>
          </p:nvPr>
        </p:nvSpPr>
        <p:spPr/>
        <p:txBody>
          <a:bodyPr/>
          <a:lstStyle/>
          <a:p>
            <a:fld id="{4EB6F48B-E78C-4B73-A794-DFCA1826D3AA}" type="slidenum">
              <a:rPr lang="en-CM" smtClean="0"/>
              <a:t>‹#›</a:t>
            </a:fld>
            <a:endParaRPr lang="en-CM"/>
          </a:p>
        </p:txBody>
      </p:sp>
    </p:spTree>
    <p:extLst>
      <p:ext uri="{BB962C8B-B14F-4D97-AF65-F5344CB8AC3E}">
        <p14:creationId xmlns:p14="http://schemas.microsoft.com/office/powerpoint/2010/main" val="3745852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AF6DAA-056B-439D-856D-FF2046AF5721}" type="datetimeFigureOut">
              <a:rPr lang="en-CM" smtClean="0"/>
              <a:t>12/02/2023</a:t>
            </a:fld>
            <a:endParaRPr lang="en-CM"/>
          </a:p>
        </p:txBody>
      </p:sp>
      <p:sp>
        <p:nvSpPr>
          <p:cNvPr id="3" name="Footer Placeholder 2"/>
          <p:cNvSpPr>
            <a:spLocks noGrp="1"/>
          </p:cNvSpPr>
          <p:nvPr>
            <p:ph type="ftr" sz="quarter" idx="11"/>
          </p:nvPr>
        </p:nvSpPr>
        <p:spPr/>
        <p:txBody>
          <a:bodyPr/>
          <a:lstStyle/>
          <a:p>
            <a:endParaRPr lang="en-CM"/>
          </a:p>
        </p:txBody>
      </p:sp>
      <p:sp>
        <p:nvSpPr>
          <p:cNvPr id="4" name="Slide Number Placeholder 3"/>
          <p:cNvSpPr>
            <a:spLocks noGrp="1"/>
          </p:cNvSpPr>
          <p:nvPr>
            <p:ph type="sldNum" sz="quarter" idx="12"/>
          </p:nvPr>
        </p:nvSpPr>
        <p:spPr/>
        <p:txBody>
          <a:bodyPr/>
          <a:lstStyle/>
          <a:p>
            <a:fld id="{4EB6F48B-E78C-4B73-A794-DFCA1826D3AA}" type="slidenum">
              <a:rPr lang="en-CM" smtClean="0"/>
              <a:t>‹#›</a:t>
            </a:fld>
            <a:endParaRPr lang="en-CM"/>
          </a:p>
        </p:txBody>
      </p:sp>
    </p:spTree>
    <p:extLst>
      <p:ext uri="{BB962C8B-B14F-4D97-AF65-F5344CB8AC3E}">
        <p14:creationId xmlns:p14="http://schemas.microsoft.com/office/powerpoint/2010/main" val="4208329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AF6DAA-056B-439D-856D-FF2046AF5721}" type="datetimeFigureOut">
              <a:rPr lang="en-CM" smtClean="0"/>
              <a:t>12/02/2023</a:t>
            </a:fld>
            <a:endParaRPr lang="en-CM"/>
          </a:p>
        </p:txBody>
      </p:sp>
      <p:sp>
        <p:nvSpPr>
          <p:cNvPr id="6" name="Footer Placeholder 5"/>
          <p:cNvSpPr>
            <a:spLocks noGrp="1"/>
          </p:cNvSpPr>
          <p:nvPr>
            <p:ph type="ftr" sz="quarter" idx="11"/>
          </p:nvPr>
        </p:nvSpPr>
        <p:spPr/>
        <p:txBody>
          <a:bodyPr/>
          <a:lstStyle/>
          <a:p>
            <a:endParaRPr lang="en-CM"/>
          </a:p>
        </p:txBody>
      </p:sp>
      <p:sp>
        <p:nvSpPr>
          <p:cNvPr id="7" name="Slide Number Placeholder 6"/>
          <p:cNvSpPr>
            <a:spLocks noGrp="1"/>
          </p:cNvSpPr>
          <p:nvPr>
            <p:ph type="sldNum" sz="quarter" idx="12"/>
          </p:nvPr>
        </p:nvSpPr>
        <p:spPr/>
        <p:txBody>
          <a:bodyPr/>
          <a:lstStyle/>
          <a:p>
            <a:fld id="{4EB6F48B-E78C-4B73-A794-DFCA1826D3AA}" type="slidenum">
              <a:rPr lang="en-CM" smtClean="0"/>
              <a:t>‹#›</a:t>
            </a:fld>
            <a:endParaRPr lang="en-CM"/>
          </a:p>
        </p:txBody>
      </p:sp>
    </p:spTree>
    <p:extLst>
      <p:ext uri="{BB962C8B-B14F-4D97-AF65-F5344CB8AC3E}">
        <p14:creationId xmlns:p14="http://schemas.microsoft.com/office/powerpoint/2010/main" val="2867768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AF6DAA-056B-439D-856D-FF2046AF5721}" type="datetimeFigureOut">
              <a:rPr lang="en-CM" smtClean="0"/>
              <a:t>12/02/2023</a:t>
            </a:fld>
            <a:endParaRPr lang="en-CM"/>
          </a:p>
        </p:txBody>
      </p:sp>
      <p:sp>
        <p:nvSpPr>
          <p:cNvPr id="6" name="Footer Placeholder 5"/>
          <p:cNvSpPr>
            <a:spLocks noGrp="1"/>
          </p:cNvSpPr>
          <p:nvPr>
            <p:ph type="ftr" sz="quarter" idx="11"/>
          </p:nvPr>
        </p:nvSpPr>
        <p:spPr/>
        <p:txBody>
          <a:bodyPr/>
          <a:lstStyle/>
          <a:p>
            <a:endParaRPr lang="en-CM"/>
          </a:p>
        </p:txBody>
      </p:sp>
      <p:sp>
        <p:nvSpPr>
          <p:cNvPr id="7" name="Slide Number Placeholder 6"/>
          <p:cNvSpPr>
            <a:spLocks noGrp="1"/>
          </p:cNvSpPr>
          <p:nvPr>
            <p:ph type="sldNum" sz="quarter" idx="12"/>
          </p:nvPr>
        </p:nvSpPr>
        <p:spPr/>
        <p:txBody>
          <a:bodyPr/>
          <a:lstStyle/>
          <a:p>
            <a:fld id="{4EB6F48B-E78C-4B73-A794-DFCA1826D3AA}" type="slidenum">
              <a:rPr lang="en-CM" smtClean="0"/>
              <a:t>‹#›</a:t>
            </a:fld>
            <a:endParaRPr lang="en-CM"/>
          </a:p>
        </p:txBody>
      </p:sp>
    </p:spTree>
    <p:extLst>
      <p:ext uri="{BB962C8B-B14F-4D97-AF65-F5344CB8AC3E}">
        <p14:creationId xmlns:p14="http://schemas.microsoft.com/office/powerpoint/2010/main" val="3320905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AF6DAA-056B-439D-856D-FF2046AF5721}" type="datetimeFigureOut">
              <a:rPr lang="en-CM" smtClean="0"/>
              <a:t>12/02/2023</a:t>
            </a:fld>
            <a:endParaRPr lang="en-CM"/>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CM"/>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B6F48B-E78C-4B73-A794-DFCA1826D3AA}" type="slidenum">
              <a:rPr lang="en-CM" smtClean="0"/>
              <a:t>‹#›</a:t>
            </a:fld>
            <a:endParaRPr lang="en-CM"/>
          </a:p>
        </p:txBody>
      </p:sp>
    </p:spTree>
    <p:extLst>
      <p:ext uri="{BB962C8B-B14F-4D97-AF65-F5344CB8AC3E}">
        <p14:creationId xmlns:p14="http://schemas.microsoft.com/office/powerpoint/2010/main" val="181937040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B8C0AD-B5C3-46D3-903E-9C4F4429B7CF}"/>
              </a:ext>
            </a:extLst>
          </p:cNvPr>
          <p:cNvSpPr>
            <a:spLocks noGrp="1"/>
          </p:cNvSpPr>
          <p:nvPr>
            <p:ph type="ctrTitle"/>
          </p:nvPr>
        </p:nvSpPr>
        <p:spPr/>
        <p:txBody>
          <a:bodyPr>
            <a:normAutofit/>
          </a:bodyPr>
          <a:lstStyle/>
          <a:p>
            <a:r>
              <a:rPr lang="en-US" b="1" u="sng" dirty="0">
                <a:latin typeface="Algerian" panose="04020705040A02060702" pitchFamily="82" charset="0"/>
              </a:rPr>
              <a:t>DIVIDE AND CONQUER ALGORITHM</a:t>
            </a:r>
            <a:br>
              <a:rPr lang="en-CM" dirty="0">
                <a:latin typeface="Algerian" panose="04020705040A02060702" pitchFamily="82" charset="0"/>
              </a:rPr>
            </a:br>
            <a:endParaRPr lang="en-CM" dirty="0">
              <a:latin typeface="Algerian" panose="04020705040A02060702" pitchFamily="82" charset="0"/>
            </a:endParaRPr>
          </a:p>
        </p:txBody>
      </p:sp>
    </p:spTree>
    <p:extLst>
      <p:ext uri="{BB962C8B-B14F-4D97-AF65-F5344CB8AC3E}">
        <p14:creationId xmlns:p14="http://schemas.microsoft.com/office/powerpoint/2010/main" val="3276023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4212275-A9BE-4D5D-864E-F7C669E1BD01}"/>
              </a:ext>
            </a:extLst>
          </p:cNvPr>
          <p:cNvSpPr>
            <a:spLocks noGrp="1"/>
          </p:cNvSpPr>
          <p:nvPr>
            <p:ph idx="1"/>
          </p:nvPr>
        </p:nvSpPr>
        <p:spPr>
          <a:xfrm>
            <a:off x="1143000" y="411480"/>
            <a:ext cx="9905999" cy="3541714"/>
          </a:xfrm>
        </p:spPr>
        <p:txBody>
          <a:bodyPr/>
          <a:lstStyle/>
          <a:p>
            <a:pPr marL="0" lvl="0" indent="0">
              <a:buNone/>
            </a:pPr>
            <a:endParaRPr lang="en-CM" dirty="0">
              <a:latin typeface="Baskerville Old Face" panose="02020602080505020303" pitchFamily="18" charset="0"/>
            </a:endParaRPr>
          </a:p>
          <a:p>
            <a:r>
              <a:rPr lang="en-US" dirty="0">
                <a:latin typeface="Baskerville Old Face" panose="02020602080505020303" pitchFamily="18" charset="0"/>
              </a:rPr>
              <a:t>Continue this process until the subarrays have only one element, which means the array is now sorted</a:t>
            </a:r>
          </a:p>
          <a:p>
            <a:endParaRPr lang="en-CM" dirty="0"/>
          </a:p>
        </p:txBody>
      </p:sp>
      <p:pic>
        <p:nvPicPr>
          <p:cNvPr id="4" name="Image 3">
            <a:extLst>
              <a:ext uri="{FF2B5EF4-FFF2-40B4-BE49-F238E27FC236}">
                <a16:creationId xmlns:a16="http://schemas.microsoft.com/office/drawing/2014/main" id="{35EB4E04-9DCE-46A5-A07B-278564E51964}"/>
              </a:ext>
            </a:extLst>
          </p:cNvPr>
          <p:cNvPicPr>
            <a:picLocks noChangeAspect="1"/>
          </p:cNvPicPr>
          <p:nvPr/>
        </p:nvPicPr>
        <p:blipFill rotWithShape="1">
          <a:blip r:embed="rId2">
            <a:extLst>
              <a:ext uri="{28A0092B-C50C-407E-A947-70E740481C1C}">
                <a14:useLocalDpi xmlns:a14="http://schemas.microsoft.com/office/drawing/2010/main" val="0"/>
              </a:ext>
            </a:extLst>
          </a:blip>
          <a:srcRect l="11778" t="31736" r="13111" b="34896"/>
          <a:stretch/>
        </p:blipFill>
        <p:spPr>
          <a:xfrm>
            <a:off x="3459480" y="2316480"/>
            <a:ext cx="5479140" cy="3968433"/>
          </a:xfrm>
          <a:prstGeom prst="rect">
            <a:avLst/>
          </a:prstGeom>
        </p:spPr>
      </p:pic>
    </p:spTree>
    <p:extLst>
      <p:ext uri="{BB962C8B-B14F-4D97-AF65-F5344CB8AC3E}">
        <p14:creationId xmlns:p14="http://schemas.microsoft.com/office/powerpoint/2010/main" val="2534688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5618416-F0A5-4869-A3BB-62BB21418618}"/>
              </a:ext>
            </a:extLst>
          </p:cNvPr>
          <p:cNvSpPr>
            <a:spLocks noGrp="1"/>
          </p:cNvSpPr>
          <p:nvPr>
            <p:ph idx="1"/>
          </p:nvPr>
        </p:nvSpPr>
        <p:spPr/>
        <p:txBody>
          <a:bodyPr>
            <a:normAutofit lnSpcReduction="10000"/>
          </a:bodyPr>
          <a:lstStyle/>
          <a:p>
            <a:r>
              <a:rPr lang="en-US" u="sng" dirty="0">
                <a:solidFill>
                  <a:srgbClr val="FF0000"/>
                </a:solidFill>
                <a:latin typeface="Algerian" panose="04020705040A02060702" pitchFamily="82" charset="0"/>
              </a:rPr>
              <a:t>Worst case</a:t>
            </a:r>
            <a:r>
              <a:rPr lang="en-US" u="sng" dirty="0">
                <a:solidFill>
                  <a:srgbClr val="FF0000"/>
                </a:solidFill>
              </a:rPr>
              <a:t>: </a:t>
            </a:r>
            <a:r>
              <a:rPr lang="en-US" dirty="0">
                <a:latin typeface="Baskerville Old Face" panose="02020602080505020303" pitchFamily="18" charset="0"/>
              </a:rPr>
              <a:t>The worst-case scenario occurs when the array is already sorted in ascending order so we have to waste time going through the algorithm again and setting pivot. This can lead to a runtime complexity of O(n^2)</a:t>
            </a:r>
            <a:endParaRPr lang="en-CM" dirty="0">
              <a:latin typeface="Baskerville Old Face" panose="02020602080505020303" pitchFamily="18" charset="0"/>
            </a:endParaRPr>
          </a:p>
          <a:p>
            <a:r>
              <a:rPr lang="en-US" u="sng" dirty="0">
                <a:solidFill>
                  <a:srgbClr val="FF0000"/>
                </a:solidFill>
                <a:latin typeface="Algerian" panose="04020705040A02060702" pitchFamily="82" charset="0"/>
              </a:rPr>
              <a:t>Best case:</a:t>
            </a:r>
            <a:r>
              <a:rPr lang="en-US" dirty="0">
                <a:solidFill>
                  <a:srgbClr val="FF0000"/>
                </a:solidFill>
                <a:latin typeface="Algerian" panose="04020705040A02060702" pitchFamily="82" charset="0"/>
              </a:rPr>
              <a:t> </a:t>
            </a:r>
            <a:r>
              <a:rPr lang="en-US" dirty="0">
                <a:latin typeface="Baskerville Old Face" panose="02020602080505020303" pitchFamily="18" charset="0"/>
              </a:rPr>
              <a:t>The best-case scenario occurs when the pivot element divides the array into two sub-arrays of equal or nearly equal size. In this case the runtime complexity is O (n log n). Which is the same as the average case complexity.</a:t>
            </a:r>
            <a:endParaRPr lang="en-CM" dirty="0">
              <a:latin typeface="Baskerville Old Face" panose="02020602080505020303" pitchFamily="18" charset="0"/>
            </a:endParaRPr>
          </a:p>
          <a:p>
            <a:endParaRPr lang="en-CM" dirty="0"/>
          </a:p>
        </p:txBody>
      </p:sp>
    </p:spTree>
    <p:extLst>
      <p:ext uri="{BB962C8B-B14F-4D97-AF65-F5344CB8AC3E}">
        <p14:creationId xmlns:p14="http://schemas.microsoft.com/office/powerpoint/2010/main" val="2973677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BEAC13-DC41-4986-B997-D8E3356EC24B}"/>
              </a:ext>
            </a:extLst>
          </p:cNvPr>
          <p:cNvSpPr>
            <a:spLocks noGrp="1"/>
          </p:cNvSpPr>
          <p:nvPr>
            <p:ph type="title"/>
          </p:nvPr>
        </p:nvSpPr>
        <p:spPr>
          <a:xfrm>
            <a:off x="838200" y="500062"/>
            <a:ext cx="10515600" cy="1325563"/>
          </a:xfrm>
        </p:spPr>
        <p:txBody>
          <a:bodyPr>
            <a:normAutofit fontScale="90000"/>
          </a:bodyPr>
          <a:lstStyle/>
          <a:p>
            <a:r>
              <a:rPr lang="en-US" b="1" u="sng" dirty="0">
                <a:solidFill>
                  <a:srgbClr val="FF0000"/>
                </a:solidFill>
                <a:latin typeface="Algerian" panose="04020705040A02060702" pitchFamily="82" charset="0"/>
              </a:rPr>
              <a:t>Advantages and limitations of divide and conquer algorithm</a:t>
            </a:r>
            <a:br>
              <a:rPr lang="en-CM" dirty="0">
                <a:latin typeface="Algerian" panose="04020705040A02060702" pitchFamily="82" charset="0"/>
              </a:rPr>
            </a:br>
            <a:endParaRPr lang="en-CM" dirty="0">
              <a:latin typeface="Algerian" panose="04020705040A02060702" pitchFamily="82" charset="0"/>
            </a:endParaRPr>
          </a:p>
        </p:txBody>
      </p:sp>
      <p:sp>
        <p:nvSpPr>
          <p:cNvPr id="3" name="Espace réservé du contenu 2">
            <a:extLst>
              <a:ext uri="{FF2B5EF4-FFF2-40B4-BE49-F238E27FC236}">
                <a16:creationId xmlns:a16="http://schemas.microsoft.com/office/drawing/2014/main" id="{BF03DB43-5C13-41ED-A10F-288FDBE2DED8}"/>
              </a:ext>
            </a:extLst>
          </p:cNvPr>
          <p:cNvSpPr>
            <a:spLocks noGrp="1"/>
          </p:cNvSpPr>
          <p:nvPr>
            <p:ph idx="1"/>
          </p:nvPr>
        </p:nvSpPr>
        <p:spPr/>
        <p:txBody>
          <a:bodyPr>
            <a:normAutofit/>
          </a:bodyPr>
          <a:lstStyle/>
          <a:p>
            <a:pPr marL="0" indent="0">
              <a:buNone/>
            </a:pPr>
            <a:r>
              <a:rPr lang="en-US" b="1" u="sng" dirty="0">
                <a:solidFill>
                  <a:srgbClr val="FF0000"/>
                </a:solidFill>
                <a:latin typeface="Algerian" panose="04020705040A02060702" pitchFamily="82" charset="0"/>
              </a:rPr>
              <a:t>Advantages of divide and conquer algorithm</a:t>
            </a:r>
            <a:endParaRPr lang="en-CM" dirty="0">
              <a:solidFill>
                <a:srgbClr val="FF0000"/>
              </a:solidFill>
              <a:latin typeface="Algerian" panose="04020705040A02060702" pitchFamily="82" charset="0"/>
            </a:endParaRPr>
          </a:p>
          <a:p>
            <a:pPr marL="0" indent="0">
              <a:buNone/>
            </a:pPr>
            <a:endParaRPr lang="en-CM" dirty="0">
              <a:latin typeface="Baskerville Old Face" panose="02020602080505020303" pitchFamily="18" charset="0"/>
            </a:endParaRPr>
          </a:p>
          <a:p>
            <a:r>
              <a:rPr lang="en-US" dirty="0">
                <a:latin typeface="Baskerville Old Face" panose="02020602080505020303" pitchFamily="18" charset="0"/>
              </a:rPr>
              <a:t>Efficiency: Divide and conquer algorithms often lead to efficient solutions by reducing the problem size. The subproblems can be solved concurrently or in a recursive manner, reducing the overall time complexity of the algorithm.</a:t>
            </a:r>
            <a:endParaRPr lang="en-CM" dirty="0">
              <a:latin typeface="Baskerville Old Face" panose="02020602080505020303" pitchFamily="18" charset="0"/>
            </a:endParaRPr>
          </a:p>
          <a:p>
            <a:endParaRPr lang="en-CM" dirty="0"/>
          </a:p>
        </p:txBody>
      </p:sp>
    </p:spTree>
    <p:extLst>
      <p:ext uri="{BB962C8B-B14F-4D97-AF65-F5344CB8AC3E}">
        <p14:creationId xmlns:p14="http://schemas.microsoft.com/office/powerpoint/2010/main" val="2831800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A0EBBD6-7916-4067-841C-97FABDC5FAFD}"/>
              </a:ext>
            </a:extLst>
          </p:cNvPr>
          <p:cNvSpPr>
            <a:spLocks noGrp="1"/>
          </p:cNvSpPr>
          <p:nvPr>
            <p:ph idx="1"/>
          </p:nvPr>
        </p:nvSpPr>
        <p:spPr/>
        <p:txBody>
          <a:bodyPr/>
          <a:lstStyle/>
          <a:p>
            <a:pPr marL="0" lvl="0" indent="0">
              <a:buNone/>
            </a:pPr>
            <a:r>
              <a:rPr lang="en-US" dirty="0">
                <a:latin typeface="Baskerville Old Face" panose="02020602080505020303" pitchFamily="18" charset="0"/>
              </a:rPr>
              <a:t>.</a:t>
            </a:r>
            <a:endParaRPr lang="en-CM" dirty="0">
              <a:latin typeface="Baskerville Old Face" panose="02020602080505020303" pitchFamily="18" charset="0"/>
            </a:endParaRPr>
          </a:p>
          <a:p>
            <a:r>
              <a:rPr lang="en-US" dirty="0">
                <a:latin typeface="Baskerville Old Face" panose="02020602080505020303" pitchFamily="18" charset="0"/>
              </a:rPr>
              <a:t>Scalability: Divide and conquer algorithm are easily scalable. As the problem size increases, the algorithm can be divided into more subproblems, which can be solved independently. This makes it suitable for solving large-scale problems efficiently.</a:t>
            </a:r>
            <a:endParaRPr lang="en-CM" dirty="0">
              <a:latin typeface="Baskerville Old Face" panose="02020602080505020303" pitchFamily="18" charset="0"/>
            </a:endParaRPr>
          </a:p>
          <a:p>
            <a:endParaRPr lang="en-CM" dirty="0"/>
          </a:p>
        </p:txBody>
      </p:sp>
    </p:spTree>
    <p:extLst>
      <p:ext uri="{BB962C8B-B14F-4D97-AF65-F5344CB8AC3E}">
        <p14:creationId xmlns:p14="http://schemas.microsoft.com/office/powerpoint/2010/main" val="1198887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094148C-2DA0-4C23-B790-FF13A9E973D5}"/>
              </a:ext>
            </a:extLst>
          </p:cNvPr>
          <p:cNvSpPr>
            <a:spLocks noGrp="1"/>
          </p:cNvSpPr>
          <p:nvPr>
            <p:ph idx="1"/>
          </p:nvPr>
        </p:nvSpPr>
        <p:spPr/>
        <p:txBody>
          <a:bodyPr/>
          <a:lstStyle/>
          <a:p>
            <a:r>
              <a:rPr lang="en-US" dirty="0">
                <a:latin typeface="Baskerville Old Face" panose="02020602080505020303" pitchFamily="18" charset="0"/>
              </a:rPr>
              <a:t>Algorithmic design: Divide and conquer algorithm promotes modular design and can be easily implemented using recursion or iteration. It allows for clear separation of concerns, making the algorithm more maintainable and easier to understand.</a:t>
            </a:r>
            <a:endParaRPr lang="en-CM" dirty="0">
              <a:latin typeface="Baskerville Old Face" panose="02020602080505020303" pitchFamily="18" charset="0"/>
            </a:endParaRPr>
          </a:p>
          <a:p>
            <a:endParaRPr lang="en-CM" dirty="0"/>
          </a:p>
        </p:txBody>
      </p:sp>
    </p:spTree>
    <p:extLst>
      <p:ext uri="{BB962C8B-B14F-4D97-AF65-F5344CB8AC3E}">
        <p14:creationId xmlns:p14="http://schemas.microsoft.com/office/powerpoint/2010/main" val="2183701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C390B43-45D0-4B7A-B78B-234B2E5764B2}"/>
              </a:ext>
            </a:extLst>
          </p:cNvPr>
          <p:cNvSpPr>
            <a:spLocks noGrp="1"/>
          </p:cNvSpPr>
          <p:nvPr>
            <p:ph idx="1"/>
          </p:nvPr>
        </p:nvSpPr>
        <p:spPr/>
        <p:txBody>
          <a:bodyPr/>
          <a:lstStyle/>
          <a:p>
            <a:r>
              <a:rPr lang="en-US" dirty="0">
                <a:latin typeface="Baskerville Old Face" panose="02020602080505020303" pitchFamily="18" charset="0"/>
              </a:rPr>
              <a:t>Parallelization: The independent nature of subproblems in divide and conquer algorithms allows for parallel execution. This makes it possible to harness the power of multiple processors or distributed computing systems, improving overall performance.</a:t>
            </a:r>
            <a:endParaRPr lang="en-CM" dirty="0">
              <a:latin typeface="Baskerville Old Face" panose="02020602080505020303" pitchFamily="18" charset="0"/>
            </a:endParaRPr>
          </a:p>
          <a:p>
            <a:endParaRPr lang="en-CM" dirty="0"/>
          </a:p>
        </p:txBody>
      </p:sp>
    </p:spTree>
    <p:extLst>
      <p:ext uri="{BB962C8B-B14F-4D97-AF65-F5344CB8AC3E}">
        <p14:creationId xmlns:p14="http://schemas.microsoft.com/office/powerpoint/2010/main" val="2495412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42F6BDD-C788-46D7-BFFB-7535634B35D1}"/>
              </a:ext>
            </a:extLst>
          </p:cNvPr>
          <p:cNvSpPr>
            <a:spLocks noGrp="1"/>
          </p:cNvSpPr>
          <p:nvPr>
            <p:ph idx="1"/>
          </p:nvPr>
        </p:nvSpPr>
        <p:spPr/>
        <p:txBody>
          <a:bodyPr/>
          <a:lstStyle/>
          <a:p>
            <a:r>
              <a:rPr lang="en-US" dirty="0">
                <a:latin typeface="Baskerville Old Face" panose="02020602080505020303" pitchFamily="18" charset="0"/>
              </a:rPr>
              <a:t>Optimized solutions: Divide and conquer often lead to optimized solutions because they allow for the application of specific techniques applicable to subproblems. For example, sorting subarrays independently.</a:t>
            </a:r>
            <a:endParaRPr lang="en-CM" dirty="0">
              <a:latin typeface="Baskerville Old Face" panose="02020602080505020303" pitchFamily="18" charset="0"/>
            </a:endParaRPr>
          </a:p>
          <a:p>
            <a:endParaRPr lang="en-CM" dirty="0"/>
          </a:p>
        </p:txBody>
      </p:sp>
    </p:spTree>
    <p:extLst>
      <p:ext uri="{BB962C8B-B14F-4D97-AF65-F5344CB8AC3E}">
        <p14:creationId xmlns:p14="http://schemas.microsoft.com/office/powerpoint/2010/main" val="90992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250312-CAE1-419D-89AF-44BB59C091D9}"/>
              </a:ext>
            </a:extLst>
          </p:cNvPr>
          <p:cNvSpPr>
            <a:spLocks noGrp="1"/>
          </p:cNvSpPr>
          <p:nvPr>
            <p:ph type="title"/>
          </p:nvPr>
        </p:nvSpPr>
        <p:spPr/>
        <p:txBody>
          <a:bodyPr>
            <a:normAutofit fontScale="90000"/>
          </a:bodyPr>
          <a:lstStyle/>
          <a:p>
            <a:r>
              <a:rPr lang="en-US" b="1" u="sng" dirty="0"/>
              <a:t>Limitations of divide and conquer algorithm</a:t>
            </a:r>
            <a:br>
              <a:rPr lang="en-CM" dirty="0"/>
            </a:br>
            <a:endParaRPr lang="en-CM" dirty="0"/>
          </a:p>
        </p:txBody>
      </p:sp>
      <p:sp>
        <p:nvSpPr>
          <p:cNvPr id="3" name="Espace réservé du contenu 2">
            <a:extLst>
              <a:ext uri="{FF2B5EF4-FFF2-40B4-BE49-F238E27FC236}">
                <a16:creationId xmlns:a16="http://schemas.microsoft.com/office/drawing/2014/main" id="{169D6C5E-F43E-4467-836C-042C2E5AA001}"/>
              </a:ext>
            </a:extLst>
          </p:cNvPr>
          <p:cNvSpPr>
            <a:spLocks noGrp="1"/>
          </p:cNvSpPr>
          <p:nvPr>
            <p:ph idx="1"/>
          </p:nvPr>
        </p:nvSpPr>
        <p:spPr/>
        <p:txBody>
          <a:bodyPr/>
          <a:lstStyle/>
          <a:p>
            <a:r>
              <a:rPr lang="en-US" dirty="0">
                <a:latin typeface="Baskerville Old Face" panose="02020602080505020303" pitchFamily="18" charset="0"/>
              </a:rPr>
              <a:t>Overhead: The use of divide and conquer algorithms may introduce additional overhead due to the recursive calls or the need to merge subproblem’s solutions. This overhead can impact the overall performance, especially for small problem sizes.</a:t>
            </a:r>
            <a:endParaRPr lang="en-CM" dirty="0">
              <a:latin typeface="Baskerville Old Face" panose="02020602080505020303" pitchFamily="18" charset="0"/>
            </a:endParaRPr>
          </a:p>
          <a:p>
            <a:endParaRPr lang="en-CM" dirty="0"/>
          </a:p>
        </p:txBody>
      </p:sp>
    </p:spTree>
    <p:extLst>
      <p:ext uri="{BB962C8B-B14F-4D97-AF65-F5344CB8AC3E}">
        <p14:creationId xmlns:p14="http://schemas.microsoft.com/office/powerpoint/2010/main" val="701138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6B9BC75-51D7-4DF1-8D39-867B985F8335}"/>
              </a:ext>
            </a:extLst>
          </p:cNvPr>
          <p:cNvSpPr>
            <a:spLocks noGrp="1"/>
          </p:cNvSpPr>
          <p:nvPr>
            <p:ph idx="1"/>
          </p:nvPr>
        </p:nvSpPr>
        <p:spPr/>
        <p:txBody>
          <a:bodyPr/>
          <a:lstStyle/>
          <a:p>
            <a:r>
              <a:rPr lang="en-US" dirty="0">
                <a:latin typeface="Baskerville Old Face" panose="02020602080505020303" pitchFamily="18" charset="0"/>
              </a:rPr>
              <a:t>Memory requirement: Divide and conquer may require additional memory to store intermediate results or subproblems solutions. This can be a concern when dealing with large problem sizes, as it may increase the memory consumption of the algorithm</a:t>
            </a:r>
            <a:endParaRPr lang="en-CM" dirty="0">
              <a:latin typeface="Baskerville Old Face" panose="02020602080505020303" pitchFamily="18" charset="0"/>
            </a:endParaRPr>
          </a:p>
          <a:p>
            <a:endParaRPr lang="en-CM" dirty="0"/>
          </a:p>
        </p:txBody>
      </p:sp>
    </p:spTree>
    <p:extLst>
      <p:ext uri="{BB962C8B-B14F-4D97-AF65-F5344CB8AC3E}">
        <p14:creationId xmlns:p14="http://schemas.microsoft.com/office/powerpoint/2010/main" val="2770887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90FFD80-2D71-40BD-9BD5-7CB9C71A9449}"/>
              </a:ext>
            </a:extLst>
          </p:cNvPr>
          <p:cNvSpPr>
            <a:spLocks noGrp="1"/>
          </p:cNvSpPr>
          <p:nvPr>
            <p:ph idx="1"/>
          </p:nvPr>
        </p:nvSpPr>
        <p:spPr/>
        <p:txBody>
          <a:bodyPr/>
          <a:lstStyle/>
          <a:p>
            <a:r>
              <a:rPr lang="en-US" dirty="0">
                <a:latin typeface="Baskerville Old Face" panose="02020602080505020303" pitchFamily="18" charset="0"/>
              </a:rPr>
              <a:t>Complexity: The complexity of dividing the problem and merging the solutions can add complexity to the implementation and debugging process. The algorithm usually requires careful analysis and understanding of the problem to accurately split it into subproblems and combine the result. </a:t>
            </a:r>
            <a:endParaRPr lang="en-CM" dirty="0">
              <a:latin typeface="Baskerville Old Face" panose="02020602080505020303" pitchFamily="18" charset="0"/>
            </a:endParaRPr>
          </a:p>
        </p:txBody>
      </p:sp>
    </p:spTree>
    <p:extLst>
      <p:ext uri="{BB962C8B-B14F-4D97-AF65-F5344CB8AC3E}">
        <p14:creationId xmlns:p14="http://schemas.microsoft.com/office/powerpoint/2010/main" val="3583709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2">
            <a:extLst>
              <a:ext uri="{FF2B5EF4-FFF2-40B4-BE49-F238E27FC236}">
                <a16:creationId xmlns:a16="http://schemas.microsoft.com/office/drawing/2014/main" id="{20FF5813-9801-47D8-BF0C-19481FF8B37D}"/>
              </a:ext>
            </a:extLst>
          </p:cNvPr>
          <p:cNvSpPr>
            <a:spLocks noGrp="1"/>
          </p:cNvSpPr>
          <p:nvPr>
            <p:ph type="title"/>
          </p:nvPr>
        </p:nvSpPr>
        <p:spPr/>
        <p:txBody>
          <a:bodyPr/>
          <a:lstStyle/>
          <a:p>
            <a:pPr algn="ctr"/>
            <a:r>
              <a:rPr lang="en-US" b="1" u="sng" dirty="0">
                <a:latin typeface="Algerian" panose="04020705040A02060702" pitchFamily="82" charset="0"/>
              </a:rPr>
              <a:t>Introduction</a:t>
            </a:r>
            <a:endParaRPr lang="en-CM" dirty="0">
              <a:latin typeface="Algerian" panose="04020705040A02060702" pitchFamily="82" charset="0"/>
            </a:endParaRPr>
          </a:p>
          <a:p>
            <a:pPr algn="ctr"/>
            <a:endParaRPr lang="en-CM" dirty="0"/>
          </a:p>
        </p:txBody>
      </p:sp>
      <p:sp>
        <p:nvSpPr>
          <p:cNvPr id="3" name="Espace réservé du contenu 2">
            <a:extLst>
              <a:ext uri="{FF2B5EF4-FFF2-40B4-BE49-F238E27FC236}">
                <a16:creationId xmlns:a16="http://schemas.microsoft.com/office/drawing/2014/main" id="{0FC6E167-F600-441F-8FF9-7E1B84B8726C}"/>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dirty="0"/>
          </a:p>
          <a:p>
            <a:r>
              <a:rPr lang="en-US" dirty="0">
                <a:latin typeface="Baskerville Old Face" panose="02020602080505020303" pitchFamily="18" charset="0"/>
              </a:rPr>
              <a:t>The solutions to the sub-problems are then combined to give a solution to the original problem.</a:t>
            </a:r>
            <a:endParaRPr lang="en-CM" dirty="0">
              <a:latin typeface="Baskerville Old Face" panose="02020602080505020303" pitchFamily="18" charset="0"/>
            </a:endParaRPr>
          </a:p>
          <a:p>
            <a:endParaRPr lang="en-CM" dirty="0"/>
          </a:p>
        </p:txBody>
      </p:sp>
      <p:sp>
        <p:nvSpPr>
          <p:cNvPr id="5" name="Rectangle 4">
            <a:extLst>
              <a:ext uri="{FF2B5EF4-FFF2-40B4-BE49-F238E27FC236}">
                <a16:creationId xmlns:a16="http://schemas.microsoft.com/office/drawing/2014/main" id="{1E01349A-FAFB-4D04-A298-D95AFD4BA8EF}"/>
              </a:ext>
            </a:extLst>
          </p:cNvPr>
          <p:cNvSpPr/>
          <p:nvPr/>
        </p:nvSpPr>
        <p:spPr>
          <a:xfrm>
            <a:off x="1085849" y="1969795"/>
            <a:ext cx="10515599" cy="2511265"/>
          </a:xfrm>
          <a:prstGeom prst="rect">
            <a:avLst/>
          </a:prstGeom>
        </p:spPr>
        <p:txBody>
          <a:bodyPr wrap="square">
            <a:spAutoFit/>
          </a:bodyPr>
          <a:lstStyle/>
          <a:p>
            <a:pPr>
              <a:lnSpc>
                <a:spcPct val="107000"/>
              </a:lnSpc>
              <a:spcAft>
                <a:spcPts val="800"/>
              </a:spcAft>
            </a:pPr>
            <a:r>
              <a:rPr lang="en-US" sz="3600" b="1" dirty="0">
                <a:solidFill>
                  <a:srgbClr val="FF0000"/>
                </a:solidFill>
                <a:latin typeface="Algerian" panose="04020705040A02060702" pitchFamily="82" charset="0"/>
                <a:ea typeface="Calibri" panose="020F0502020204030204" pitchFamily="34" charset="0"/>
                <a:cs typeface="Times New Roman" panose="02020603050405020304" pitchFamily="18" charset="0"/>
              </a:rPr>
              <a:t>WHAT IS DIVIDE AND CONQUER ALGORITHM?</a:t>
            </a:r>
            <a:endParaRPr lang="en-CM" sz="3600" b="1" dirty="0">
              <a:latin typeface="Algerian" panose="04020705040A02060702" pitchFamily="82" charset="0"/>
              <a:ea typeface="Calibri" panose="020F0502020204030204" pitchFamily="34" charset="0"/>
              <a:cs typeface="Times New Roman" panose="02020603050405020304" pitchFamily="18" charset="0"/>
            </a:endParaRPr>
          </a:p>
          <a:p>
            <a:r>
              <a:rPr lang="en-US" sz="2800"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Divide and conquer algorithm is a problem-solving strategy that recursively breaks down a problem into two or more sub-problems of the same or related type, until these become simple enough to be solved directly</a:t>
            </a:r>
            <a:r>
              <a:rPr lang="en-US" sz="2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en-CM" sz="2800" dirty="0"/>
          </a:p>
        </p:txBody>
      </p:sp>
    </p:spTree>
    <p:extLst>
      <p:ext uri="{BB962C8B-B14F-4D97-AF65-F5344CB8AC3E}">
        <p14:creationId xmlns:p14="http://schemas.microsoft.com/office/powerpoint/2010/main" val="195632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AF515F-C0BE-4BE7-BE7B-7FE0E2BFA1F9}"/>
              </a:ext>
            </a:extLst>
          </p:cNvPr>
          <p:cNvSpPr>
            <a:spLocks noGrp="1"/>
          </p:cNvSpPr>
          <p:nvPr>
            <p:ph type="title"/>
          </p:nvPr>
        </p:nvSpPr>
        <p:spPr>
          <a:xfrm>
            <a:off x="952500" y="336127"/>
            <a:ext cx="10515600" cy="1325563"/>
          </a:xfrm>
        </p:spPr>
        <p:txBody>
          <a:bodyPr>
            <a:normAutofit fontScale="90000"/>
          </a:bodyPr>
          <a:lstStyle/>
          <a:p>
            <a:r>
              <a:rPr lang="en-US" b="1" u="sng" dirty="0">
                <a:latin typeface="Algerian" panose="04020705040A02060702" pitchFamily="82" charset="0"/>
              </a:rPr>
              <a:t>How do solve a problem using divide and conquer algorithm</a:t>
            </a:r>
            <a:r>
              <a:rPr lang="en-US" b="1" dirty="0">
                <a:latin typeface="Algerian" panose="04020705040A02060702" pitchFamily="82" charset="0"/>
              </a:rPr>
              <a:t>?</a:t>
            </a:r>
            <a:br>
              <a:rPr lang="en-CM" dirty="0">
                <a:latin typeface="Algerian" panose="04020705040A02060702" pitchFamily="82" charset="0"/>
              </a:rPr>
            </a:br>
            <a:endParaRPr lang="en-CM" dirty="0">
              <a:latin typeface="Algerian" panose="04020705040A02060702" pitchFamily="82" charset="0"/>
            </a:endParaRPr>
          </a:p>
        </p:txBody>
      </p:sp>
      <p:sp>
        <p:nvSpPr>
          <p:cNvPr id="3" name="Espace réservé du contenu 2">
            <a:extLst>
              <a:ext uri="{FF2B5EF4-FFF2-40B4-BE49-F238E27FC236}">
                <a16:creationId xmlns:a16="http://schemas.microsoft.com/office/drawing/2014/main" id="{6AB33B0D-288F-4376-8C62-A84F758332C1}"/>
              </a:ext>
            </a:extLst>
          </p:cNvPr>
          <p:cNvSpPr>
            <a:spLocks noGrp="1"/>
          </p:cNvSpPr>
          <p:nvPr>
            <p:ph idx="1"/>
          </p:nvPr>
        </p:nvSpPr>
        <p:spPr>
          <a:xfrm>
            <a:off x="838200" y="1447800"/>
            <a:ext cx="10515600" cy="4729163"/>
          </a:xfrm>
        </p:spPr>
        <p:txBody>
          <a:bodyPr/>
          <a:lstStyle/>
          <a:p>
            <a:r>
              <a:rPr lang="en-US" dirty="0">
                <a:latin typeface="Baskerville Old Face" panose="02020602080505020303" pitchFamily="18" charset="0"/>
              </a:rPr>
              <a:t>Solving a problem using divide and conquer algorithm involves three main steps which include</a:t>
            </a:r>
            <a:r>
              <a:rPr lang="en-US" dirty="0"/>
              <a:t>;</a:t>
            </a:r>
            <a:endParaRPr lang="en-CM" dirty="0"/>
          </a:p>
          <a:p>
            <a:endParaRPr lang="en-CM" dirty="0"/>
          </a:p>
        </p:txBody>
      </p:sp>
      <p:sp>
        <p:nvSpPr>
          <p:cNvPr id="4" name="Rectangle 3">
            <a:extLst>
              <a:ext uri="{FF2B5EF4-FFF2-40B4-BE49-F238E27FC236}">
                <a16:creationId xmlns:a16="http://schemas.microsoft.com/office/drawing/2014/main" id="{C5D7AEDD-7FC1-40E8-94DD-07265F908A56}"/>
              </a:ext>
            </a:extLst>
          </p:cNvPr>
          <p:cNvSpPr/>
          <p:nvPr/>
        </p:nvSpPr>
        <p:spPr>
          <a:xfrm>
            <a:off x="933450" y="2500316"/>
            <a:ext cx="8210550" cy="2838021"/>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US" sz="2800" u="sng" dirty="0">
                <a:solidFill>
                  <a:srgbClr val="FF0000"/>
                </a:solidFill>
                <a:latin typeface="Calibri" panose="020F0502020204030204" pitchFamily="34" charset="0"/>
                <a:ea typeface="Calibri" panose="020F0502020204030204" pitchFamily="34" charset="0"/>
                <a:cs typeface="Times New Roman" panose="02020603050405020304" pitchFamily="18" charset="0"/>
              </a:rPr>
              <a:t>Divide: </a:t>
            </a:r>
            <a:r>
              <a:rPr lang="en-US" sz="2800" u="sng"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T</a:t>
            </a:r>
            <a:r>
              <a:rPr lang="en-US" sz="2800"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he problem is divided into two or more smaller sub-problems</a:t>
            </a:r>
            <a:endParaRPr lang="en-CM" sz="2800" dirty="0">
              <a:effectLst/>
              <a:latin typeface="Baskerville Old Face" panose="02020602080505020303" pitchFamily="18"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u="sng" dirty="0">
                <a:solidFill>
                  <a:srgbClr val="FF0000"/>
                </a:solidFill>
                <a:latin typeface="Calibri" panose="020F0502020204030204" pitchFamily="34" charset="0"/>
                <a:ea typeface="Calibri" panose="020F0502020204030204" pitchFamily="34" charset="0"/>
                <a:cs typeface="Times New Roman" panose="02020603050405020304" pitchFamily="18" charset="0"/>
              </a:rPr>
              <a:t>Conquer:</a:t>
            </a:r>
            <a:r>
              <a:rPr lang="en-US" sz="2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800"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The sub-problems are conquered by solving them recursively</a:t>
            </a:r>
            <a:endParaRPr lang="en-CM" sz="2800" dirty="0">
              <a:effectLst/>
              <a:latin typeface="Baskerville Old Face" panose="020206020805050203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800" u="sng" dirty="0">
                <a:solidFill>
                  <a:srgbClr val="FF0000"/>
                </a:solidFill>
                <a:latin typeface="Calibri" panose="020F0502020204030204" pitchFamily="34" charset="0"/>
                <a:ea typeface="Calibri" panose="020F0502020204030204" pitchFamily="34" charset="0"/>
                <a:cs typeface="Times New Roman" panose="02020603050405020304" pitchFamily="18" charset="0"/>
              </a:rPr>
              <a:t>Combine:</a:t>
            </a:r>
            <a:r>
              <a:rPr lang="en-US" sz="2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800" dirty="0">
                <a:solidFill>
                  <a:srgbClr val="000000"/>
                </a:solidFill>
                <a:latin typeface="Baskerville Old Face" panose="02020602080505020303" pitchFamily="18" charset="0"/>
                <a:ea typeface="Calibri" panose="020F0502020204030204" pitchFamily="34" charset="0"/>
                <a:cs typeface="Times New Roman" panose="02020603050405020304" pitchFamily="18" charset="0"/>
              </a:rPr>
              <a:t>The solutions to the sub-problems are combine into the solutions for the original problem</a:t>
            </a:r>
            <a:endParaRPr lang="en-CM" sz="2800" dirty="0">
              <a:effectLst/>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0542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E201CAA-E179-4F1E-8434-4CE89AC13CA6}"/>
              </a:ext>
            </a:extLst>
          </p:cNvPr>
          <p:cNvSpPr>
            <a:spLocks noGrp="1"/>
          </p:cNvSpPr>
          <p:nvPr>
            <p:ph idx="1"/>
          </p:nvPr>
        </p:nvSpPr>
        <p:spPr>
          <a:xfrm>
            <a:off x="838200" y="749300"/>
            <a:ext cx="10515600" cy="4351338"/>
          </a:xfrm>
        </p:spPr>
        <p:txBody>
          <a:bodyPr/>
          <a:lstStyle/>
          <a:p>
            <a:r>
              <a:rPr lang="en-US" dirty="0">
                <a:latin typeface="Baskerville Old Face" panose="02020602080505020303" pitchFamily="18" charset="0"/>
              </a:rPr>
              <a:t>The diagram below will explain to us more detailly how the divide and conquer function</a:t>
            </a:r>
            <a:endParaRPr lang="en-CM" dirty="0">
              <a:latin typeface="Baskerville Old Face" panose="02020602080505020303" pitchFamily="18" charset="0"/>
            </a:endParaRPr>
          </a:p>
        </p:txBody>
      </p:sp>
      <p:pic>
        <p:nvPicPr>
          <p:cNvPr id="5" name="Image 4">
            <a:extLst>
              <a:ext uri="{FF2B5EF4-FFF2-40B4-BE49-F238E27FC236}">
                <a16:creationId xmlns:a16="http://schemas.microsoft.com/office/drawing/2014/main" id="{B79FC0D3-3217-4459-84D7-8E6B9E354EF1}"/>
              </a:ext>
            </a:extLst>
          </p:cNvPr>
          <p:cNvPicPr>
            <a:picLocks noChangeAspect="1"/>
          </p:cNvPicPr>
          <p:nvPr/>
        </p:nvPicPr>
        <p:blipFill rotWithShape="1">
          <a:blip r:embed="rId2">
            <a:extLst>
              <a:ext uri="{28A0092B-C50C-407E-A947-70E740481C1C}">
                <a14:useLocalDpi xmlns:a14="http://schemas.microsoft.com/office/drawing/2010/main" val="0"/>
              </a:ext>
            </a:extLst>
          </a:blip>
          <a:srcRect t="20139" b="51250"/>
          <a:stretch/>
        </p:blipFill>
        <p:spPr>
          <a:xfrm>
            <a:off x="488722" y="1704975"/>
            <a:ext cx="10653722" cy="4895850"/>
          </a:xfrm>
          <a:prstGeom prst="rect">
            <a:avLst/>
          </a:prstGeom>
        </p:spPr>
      </p:pic>
    </p:spTree>
    <p:extLst>
      <p:ext uri="{BB962C8B-B14F-4D97-AF65-F5344CB8AC3E}">
        <p14:creationId xmlns:p14="http://schemas.microsoft.com/office/powerpoint/2010/main" val="3053502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120C66-8A1A-42B1-B31E-1A8D0F939B97}"/>
              </a:ext>
            </a:extLst>
          </p:cNvPr>
          <p:cNvSpPr>
            <a:spLocks noGrp="1"/>
          </p:cNvSpPr>
          <p:nvPr>
            <p:ph type="title"/>
          </p:nvPr>
        </p:nvSpPr>
        <p:spPr>
          <a:xfrm>
            <a:off x="1057275" y="298450"/>
            <a:ext cx="10515600" cy="1325563"/>
          </a:xfrm>
        </p:spPr>
        <p:txBody>
          <a:bodyPr>
            <a:normAutofit fontScale="90000"/>
          </a:bodyPr>
          <a:lstStyle/>
          <a:p>
            <a:r>
              <a:rPr lang="en-US" sz="4000" b="1" u="sng" dirty="0">
                <a:solidFill>
                  <a:srgbClr val="FF0000"/>
                </a:solidFill>
                <a:latin typeface="Algerian" panose="04020705040A02060702" pitchFamily="82" charset="0"/>
              </a:rPr>
              <a:t>Type of algorithms which applies the principle of divide and conquer algorithm</a:t>
            </a:r>
            <a:br>
              <a:rPr lang="en-CM" dirty="0"/>
            </a:br>
            <a:endParaRPr lang="en-CM" dirty="0"/>
          </a:p>
        </p:txBody>
      </p:sp>
      <p:sp>
        <p:nvSpPr>
          <p:cNvPr id="3" name="Espace réservé du contenu 2">
            <a:extLst>
              <a:ext uri="{FF2B5EF4-FFF2-40B4-BE49-F238E27FC236}">
                <a16:creationId xmlns:a16="http://schemas.microsoft.com/office/drawing/2014/main" id="{5F7003D6-1814-494F-8572-B55E6CE51848}"/>
              </a:ext>
            </a:extLst>
          </p:cNvPr>
          <p:cNvSpPr>
            <a:spLocks noGrp="1"/>
          </p:cNvSpPr>
          <p:nvPr>
            <p:ph idx="1"/>
          </p:nvPr>
        </p:nvSpPr>
        <p:spPr/>
        <p:txBody>
          <a:bodyPr>
            <a:normAutofit fontScale="92500"/>
          </a:bodyPr>
          <a:lstStyle/>
          <a:p>
            <a:pPr lvl="0"/>
            <a:r>
              <a:rPr lang="en-US" u="sng" dirty="0">
                <a:solidFill>
                  <a:srgbClr val="FF0000"/>
                </a:solidFill>
                <a:latin typeface="Algerian" panose="04020705040A02060702" pitchFamily="82" charset="0"/>
              </a:rPr>
              <a:t>Binary search algorithm</a:t>
            </a:r>
            <a:r>
              <a:rPr lang="en-US" u="sng" dirty="0">
                <a:solidFill>
                  <a:srgbClr val="FF0000"/>
                </a:solidFill>
              </a:rPr>
              <a:t>: </a:t>
            </a:r>
            <a:r>
              <a:rPr lang="en-US" dirty="0">
                <a:latin typeface="Baskerville Old Face" panose="02020602080505020303" pitchFamily="18" charset="0"/>
              </a:rPr>
              <a:t>This algorithm is used to sort an array of data by dividing the array into half until the value is found or determined to not be present</a:t>
            </a:r>
            <a:r>
              <a:rPr lang="en-US" dirty="0"/>
              <a:t>.</a:t>
            </a:r>
            <a:endParaRPr lang="en-CM" dirty="0"/>
          </a:p>
          <a:p>
            <a:pPr lvl="0"/>
            <a:r>
              <a:rPr lang="en-US" u="sng" dirty="0">
                <a:solidFill>
                  <a:srgbClr val="FF0000"/>
                </a:solidFill>
                <a:latin typeface="Algerian" panose="04020705040A02060702" pitchFamily="82" charset="0"/>
              </a:rPr>
              <a:t>Merge sort algorithm</a:t>
            </a:r>
            <a:r>
              <a:rPr lang="en-US" u="sng" dirty="0">
                <a:solidFill>
                  <a:srgbClr val="FF0000"/>
                </a:solidFill>
              </a:rPr>
              <a:t>: </a:t>
            </a:r>
            <a:r>
              <a:rPr lang="en-US" dirty="0">
                <a:latin typeface="Baskerville Old Face" panose="02020602080505020303" pitchFamily="18" charset="0"/>
              </a:rPr>
              <a:t>This algorithm is used to sort an array of data by dividing the array into smaller sub-arrays, sorting each array independently and then combining the sorted sub-arrays.</a:t>
            </a:r>
            <a:endParaRPr lang="en-CM" dirty="0">
              <a:latin typeface="Baskerville Old Face" panose="02020602080505020303" pitchFamily="18" charset="0"/>
            </a:endParaRPr>
          </a:p>
          <a:p>
            <a:r>
              <a:rPr lang="en-US" u="sng" dirty="0">
                <a:solidFill>
                  <a:srgbClr val="FF0000"/>
                </a:solidFill>
                <a:latin typeface="Algerian" panose="04020705040A02060702" pitchFamily="82" charset="0"/>
              </a:rPr>
              <a:t>Quick sort algorithm</a:t>
            </a:r>
            <a:r>
              <a:rPr lang="en-US" u="sng" dirty="0">
                <a:solidFill>
                  <a:srgbClr val="FF0000"/>
                </a:solidFill>
              </a:rPr>
              <a:t>: </a:t>
            </a:r>
            <a:r>
              <a:rPr lang="en-US" dirty="0">
                <a:latin typeface="Baskerville Old Face" panose="02020602080505020303" pitchFamily="18" charset="0"/>
              </a:rPr>
              <a:t>This algorithm is used to sort an array of data by selecting a pivot element, dividing the array into two sub-arrays based on the pivot element and then recursively sorting each sub-array</a:t>
            </a:r>
            <a:endParaRPr lang="en-CM" dirty="0">
              <a:latin typeface="Baskerville Old Face" panose="02020602080505020303" pitchFamily="18" charset="0"/>
            </a:endParaRPr>
          </a:p>
        </p:txBody>
      </p:sp>
    </p:spTree>
    <p:extLst>
      <p:ext uri="{BB962C8B-B14F-4D97-AF65-F5344CB8AC3E}">
        <p14:creationId xmlns:p14="http://schemas.microsoft.com/office/powerpoint/2010/main" val="344646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C967367-6251-4642-AA6B-C20AC95F25FE}"/>
              </a:ext>
            </a:extLst>
          </p:cNvPr>
          <p:cNvSpPr>
            <a:spLocks noGrp="1"/>
          </p:cNvSpPr>
          <p:nvPr>
            <p:ph idx="1"/>
          </p:nvPr>
        </p:nvSpPr>
        <p:spPr/>
        <p:txBody>
          <a:bodyPr/>
          <a:lstStyle/>
          <a:p>
            <a:pPr lvl="0"/>
            <a:r>
              <a:rPr lang="en-US" u="sng" dirty="0">
                <a:solidFill>
                  <a:srgbClr val="FF0000"/>
                </a:solidFill>
                <a:latin typeface="Algerian" panose="04020705040A02060702" pitchFamily="82" charset="0"/>
              </a:rPr>
              <a:t>Strassen’s algorithm</a:t>
            </a:r>
            <a:r>
              <a:rPr lang="en-US" u="sng" dirty="0">
                <a:solidFill>
                  <a:srgbClr val="FF0000"/>
                </a:solidFill>
              </a:rPr>
              <a:t>: </a:t>
            </a:r>
            <a:r>
              <a:rPr lang="en-US" dirty="0">
                <a:latin typeface="Baskerville Old Face" panose="02020602080505020303" pitchFamily="18" charset="0"/>
              </a:rPr>
              <a:t>This algorithm is used to multiply two matrices of size n*n by dividing each matrix into 4 smaller sub-matrices, multiplying the sub-matrices recursively, and then combining the results</a:t>
            </a:r>
            <a:r>
              <a:rPr lang="en-US" dirty="0"/>
              <a:t>.</a:t>
            </a:r>
            <a:endParaRPr lang="en-CM" dirty="0"/>
          </a:p>
          <a:p>
            <a:pPr lvl="0"/>
            <a:r>
              <a:rPr lang="en-US" u="sng" dirty="0">
                <a:solidFill>
                  <a:srgbClr val="FF0000"/>
                </a:solidFill>
                <a:latin typeface="Algerian" panose="04020705040A02060702" pitchFamily="82" charset="0"/>
              </a:rPr>
              <a:t>Closest pair of points algorithms</a:t>
            </a:r>
            <a:r>
              <a:rPr lang="en-US" u="sng" dirty="0">
                <a:solidFill>
                  <a:srgbClr val="FF0000"/>
                </a:solidFill>
              </a:rPr>
              <a:t>:</a:t>
            </a:r>
            <a:r>
              <a:rPr lang="en-US" dirty="0">
                <a:solidFill>
                  <a:srgbClr val="FF0000"/>
                </a:solidFill>
              </a:rPr>
              <a:t> </a:t>
            </a:r>
            <a:r>
              <a:rPr lang="en-US" dirty="0">
                <a:latin typeface="Baskerville Old Face" panose="02020602080505020303" pitchFamily="18" charset="0"/>
              </a:rPr>
              <a:t>This algorithm is used to find the closest pair of points in a set of two-dimensional points by dividing the smaller sub-sets, recursively and then combining the results.</a:t>
            </a:r>
            <a:endParaRPr lang="en-CM" dirty="0">
              <a:latin typeface="Baskerville Old Face" panose="02020602080505020303" pitchFamily="18" charset="0"/>
            </a:endParaRPr>
          </a:p>
          <a:p>
            <a:endParaRPr lang="en-CM" dirty="0"/>
          </a:p>
        </p:txBody>
      </p:sp>
    </p:spTree>
    <p:extLst>
      <p:ext uri="{BB962C8B-B14F-4D97-AF65-F5344CB8AC3E}">
        <p14:creationId xmlns:p14="http://schemas.microsoft.com/office/powerpoint/2010/main" val="1637926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8AAA9C-0733-4789-B735-A892C9E9EC34}"/>
              </a:ext>
            </a:extLst>
          </p:cNvPr>
          <p:cNvSpPr>
            <a:spLocks noGrp="1"/>
          </p:cNvSpPr>
          <p:nvPr>
            <p:ph type="title"/>
          </p:nvPr>
        </p:nvSpPr>
        <p:spPr/>
        <p:txBody>
          <a:bodyPr>
            <a:normAutofit fontScale="90000"/>
          </a:bodyPr>
          <a:lstStyle/>
          <a:p>
            <a:r>
              <a:rPr lang="en-US" b="1" u="sng" dirty="0">
                <a:solidFill>
                  <a:srgbClr val="FF0000"/>
                </a:solidFill>
                <a:latin typeface="Algerian" panose="04020705040A02060702" pitchFamily="82" charset="0"/>
              </a:rPr>
              <a:t>Sample problems and their divide and conquer solution</a:t>
            </a:r>
            <a:br>
              <a:rPr lang="en-CM" dirty="0">
                <a:latin typeface="Algerian" panose="04020705040A02060702" pitchFamily="82" charset="0"/>
              </a:rPr>
            </a:br>
            <a:endParaRPr lang="en-CM" dirty="0">
              <a:latin typeface="Algerian" panose="04020705040A02060702" pitchFamily="82" charset="0"/>
            </a:endParaRPr>
          </a:p>
        </p:txBody>
      </p:sp>
      <p:sp>
        <p:nvSpPr>
          <p:cNvPr id="3" name="Espace réservé du contenu 2">
            <a:extLst>
              <a:ext uri="{FF2B5EF4-FFF2-40B4-BE49-F238E27FC236}">
                <a16:creationId xmlns:a16="http://schemas.microsoft.com/office/drawing/2014/main" id="{C60D576F-D66D-43EF-A87F-4D5DEDD5EA55}"/>
              </a:ext>
            </a:extLst>
          </p:cNvPr>
          <p:cNvSpPr>
            <a:spLocks noGrp="1"/>
          </p:cNvSpPr>
          <p:nvPr>
            <p:ph idx="1"/>
          </p:nvPr>
        </p:nvSpPr>
        <p:spPr/>
        <p:txBody>
          <a:bodyPr>
            <a:normAutofit lnSpcReduction="10000"/>
          </a:bodyPr>
          <a:lstStyle/>
          <a:p>
            <a:r>
              <a:rPr lang="en-US" u="sng" dirty="0">
                <a:solidFill>
                  <a:srgbClr val="FF0000"/>
                </a:solidFill>
                <a:latin typeface="Algerian" panose="04020705040A02060702" pitchFamily="82" charset="0"/>
              </a:rPr>
              <a:t>Problem 1</a:t>
            </a:r>
            <a:r>
              <a:rPr lang="en-US" u="sng" dirty="0"/>
              <a:t>: </a:t>
            </a:r>
            <a:r>
              <a:rPr lang="en-US" dirty="0">
                <a:latin typeface="Baskerville Old Face" panose="02020602080505020303" pitchFamily="18" charset="0"/>
              </a:rPr>
              <a:t>we need to look for something that we have lost in the house</a:t>
            </a:r>
            <a:r>
              <a:rPr lang="en-US" dirty="0"/>
              <a:t>. </a:t>
            </a:r>
            <a:endParaRPr lang="en-CM" dirty="0"/>
          </a:p>
          <a:p>
            <a:r>
              <a:rPr lang="en-US" b="1" u="sng" dirty="0">
                <a:latin typeface="Algerian" panose="04020705040A02060702" pitchFamily="82" charset="0"/>
              </a:rPr>
              <a:t>How can we solve this problem</a:t>
            </a:r>
            <a:r>
              <a:rPr lang="en-US" b="1" u="sng" dirty="0"/>
              <a:t>?</a:t>
            </a:r>
            <a:endParaRPr lang="en-CM" dirty="0"/>
          </a:p>
          <a:p>
            <a:pPr lvl="0"/>
            <a:r>
              <a:rPr lang="en-US" dirty="0">
                <a:latin typeface="Baskerville Old Face" panose="02020602080505020303" pitchFamily="18" charset="0"/>
              </a:rPr>
              <a:t>Instead of trying to search the entire house, we can sub-divide the problem into smaller part by looking in each room separately</a:t>
            </a:r>
            <a:endParaRPr lang="en-CM" dirty="0">
              <a:latin typeface="Baskerville Old Face" panose="02020602080505020303" pitchFamily="18" charset="0"/>
            </a:endParaRPr>
          </a:p>
          <a:p>
            <a:pPr lvl="0"/>
            <a:r>
              <a:rPr lang="en-US" dirty="0">
                <a:latin typeface="Baskerville Old Face" panose="02020602080505020303" pitchFamily="18" charset="0"/>
              </a:rPr>
              <a:t> We can further sub-divide the problem by looking at each piece of furniture individually</a:t>
            </a:r>
            <a:endParaRPr lang="en-CM" dirty="0">
              <a:latin typeface="Baskerville Old Face" panose="02020602080505020303" pitchFamily="18" charset="0"/>
            </a:endParaRPr>
          </a:p>
          <a:p>
            <a:pPr lvl="0"/>
            <a:r>
              <a:rPr lang="en-US" dirty="0">
                <a:latin typeface="Baskerville Old Face" panose="02020602080505020303" pitchFamily="18" charset="0"/>
              </a:rPr>
              <a:t>At the end of the day we may have search all the house</a:t>
            </a:r>
            <a:endParaRPr lang="en-CM" dirty="0">
              <a:latin typeface="Baskerville Old Face" panose="02020602080505020303" pitchFamily="18" charset="0"/>
            </a:endParaRPr>
          </a:p>
          <a:p>
            <a:endParaRPr lang="en-CM" dirty="0"/>
          </a:p>
        </p:txBody>
      </p:sp>
    </p:spTree>
    <p:extLst>
      <p:ext uri="{BB962C8B-B14F-4D97-AF65-F5344CB8AC3E}">
        <p14:creationId xmlns:p14="http://schemas.microsoft.com/office/powerpoint/2010/main" val="2809748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7569506-1328-4353-93F1-4AD609DF4D15}"/>
              </a:ext>
            </a:extLst>
          </p:cNvPr>
          <p:cNvSpPr>
            <a:spLocks noGrp="1"/>
          </p:cNvSpPr>
          <p:nvPr>
            <p:ph idx="1"/>
          </p:nvPr>
        </p:nvSpPr>
        <p:spPr/>
        <p:txBody>
          <a:bodyPr/>
          <a:lstStyle/>
          <a:p>
            <a:pPr marL="0" indent="0">
              <a:buNone/>
            </a:pPr>
            <a:r>
              <a:rPr lang="en-US" u="sng" dirty="0">
                <a:solidFill>
                  <a:srgbClr val="FF0000"/>
                </a:solidFill>
                <a:latin typeface="Algerian" panose="04020705040A02060702" pitchFamily="82" charset="0"/>
              </a:rPr>
              <a:t>Problem 2: </a:t>
            </a:r>
            <a:r>
              <a:rPr lang="en-US" b="1" dirty="0">
                <a:latin typeface="Baskerville Old Face" panose="02020602080505020303" pitchFamily="18" charset="0"/>
              </a:rPr>
              <a:t>s</a:t>
            </a:r>
            <a:r>
              <a:rPr lang="en-US" dirty="0">
                <a:latin typeface="Baskerville Old Face" panose="02020602080505020303" pitchFamily="18" charset="0"/>
              </a:rPr>
              <a:t>ort the array A [a……. b] in ascending order</a:t>
            </a:r>
            <a:endParaRPr lang="en-CM" dirty="0">
              <a:latin typeface="Baskerville Old Face" panose="02020602080505020303" pitchFamily="18" charset="0"/>
            </a:endParaRPr>
          </a:p>
          <a:p>
            <a:pPr marL="0" indent="0">
              <a:buNone/>
            </a:pPr>
            <a:r>
              <a:rPr lang="en-US" dirty="0">
                <a:latin typeface="Baskerville Old Face" panose="02020602080505020303" pitchFamily="18" charset="0"/>
              </a:rPr>
              <a:t>Here, to solve this problem using divide and conquer we can use two algorithm which are;</a:t>
            </a:r>
            <a:endParaRPr lang="en-CM" dirty="0">
              <a:latin typeface="Baskerville Old Face" panose="02020602080505020303" pitchFamily="18" charset="0"/>
            </a:endParaRPr>
          </a:p>
          <a:p>
            <a:pPr lvl="0"/>
            <a:r>
              <a:rPr lang="en-US" dirty="0">
                <a:latin typeface="Baskerville Old Face" panose="02020602080505020303" pitchFamily="18" charset="0"/>
              </a:rPr>
              <a:t>Merge sort algorithm</a:t>
            </a:r>
            <a:endParaRPr lang="en-CM" dirty="0">
              <a:latin typeface="Baskerville Old Face" panose="02020602080505020303" pitchFamily="18" charset="0"/>
            </a:endParaRPr>
          </a:p>
          <a:p>
            <a:pPr lvl="0"/>
            <a:r>
              <a:rPr lang="en-US" dirty="0">
                <a:latin typeface="Baskerville Old Face" panose="02020602080505020303" pitchFamily="18" charset="0"/>
              </a:rPr>
              <a:t>Quick sort algorithm</a:t>
            </a:r>
            <a:endParaRPr lang="en-CM" dirty="0">
              <a:latin typeface="Baskerville Old Face" panose="02020602080505020303" pitchFamily="18" charset="0"/>
            </a:endParaRPr>
          </a:p>
          <a:p>
            <a:pPr marL="0" indent="0">
              <a:buNone/>
            </a:pPr>
            <a:r>
              <a:rPr lang="en-US" dirty="0">
                <a:latin typeface="Baskerville Old Face" panose="02020602080505020303" pitchFamily="18" charset="0"/>
              </a:rPr>
              <a:t>For this particular problem we are going to use quick sort</a:t>
            </a:r>
            <a:endParaRPr lang="en-CM" dirty="0">
              <a:latin typeface="Baskerville Old Face" panose="02020602080505020303" pitchFamily="18" charset="0"/>
            </a:endParaRPr>
          </a:p>
          <a:p>
            <a:endParaRPr lang="en-CM" dirty="0"/>
          </a:p>
        </p:txBody>
      </p:sp>
    </p:spTree>
    <p:extLst>
      <p:ext uri="{BB962C8B-B14F-4D97-AF65-F5344CB8AC3E}">
        <p14:creationId xmlns:p14="http://schemas.microsoft.com/office/powerpoint/2010/main" val="119160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7C2120-F4B6-4651-A531-951D2A42D8C5}"/>
              </a:ext>
            </a:extLst>
          </p:cNvPr>
          <p:cNvSpPr>
            <a:spLocks noGrp="1"/>
          </p:cNvSpPr>
          <p:nvPr>
            <p:ph type="title"/>
          </p:nvPr>
        </p:nvSpPr>
        <p:spPr>
          <a:xfrm>
            <a:off x="838200" y="307975"/>
            <a:ext cx="10515600" cy="1325563"/>
          </a:xfrm>
        </p:spPr>
        <p:txBody>
          <a:bodyPr>
            <a:normAutofit/>
          </a:bodyPr>
          <a:lstStyle/>
          <a:p>
            <a:br>
              <a:rPr lang="en-CM" dirty="0"/>
            </a:br>
            <a:endParaRPr lang="en-CM" dirty="0"/>
          </a:p>
        </p:txBody>
      </p:sp>
      <p:sp>
        <p:nvSpPr>
          <p:cNvPr id="3" name="Espace réservé du contenu 2">
            <a:extLst>
              <a:ext uri="{FF2B5EF4-FFF2-40B4-BE49-F238E27FC236}">
                <a16:creationId xmlns:a16="http://schemas.microsoft.com/office/drawing/2014/main" id="{B746506B-6298-486E-964B-89E0BE491506}"/>
              </a:ext>
            </a:extLst>
          </p:cNvPr>
          <p:cNvSpPr>
            <a:spLocks noGrp="1"/>
          </p:cNvSpPr>
          <p:nvPr>
            <p:ph idx="1"/>
          </p:nvPr>
        </p:nvSpPr>
        <p:spPr>
          <a:xfrm>
            <a:off x="952500" y="1933575"/>
            <a:ext cx="10296525" cy="3848100"/>
          </a:xfrm>
        </p:spPr>
        <p:txBody>
          <a:bodyPr>
            <a:normAutofit/>
          </a:bodyPr>
          <a:lstStyle/>
          <a:p>
            <a:r>
              <a:rPr lang="en-US" dirty="0">
                <a:latin typeface="Baskerville Old Face" panose="02020602080505020303" pitchFamily="18" charset="0"/>
              </a:rPr>
              <a:t>Pseudocode for quicksort is</a:t>
            </a:r>
            <a:endParaRPr lang="en-CM" dirty="0">
              <a:latin typeface="Baskerville Old Face" panose="02020602080505020303" pitchFamily="18" charset="0"/>
            </a:endParaRPr>
          </a:p>
          <a:p>
            <a:pPr lvl="0"/>
            <a:r>
              <a:rPr lang="en-US" dirty="0">
                <a:latin typeface="Baskerville Old Face" panose="02020602080505020303" pitchFamily="18" charset="0"/>
              </a:rPr>
              <a:t>Select a pivot element from the array (this can be any element, but for simplicity, you can choose the first or the last element)</a:t>
            </a:r>
          </a:p>
          <a:p>
            <a:pPr lvl="0"/>
            <a:r>
              <a:rPr lang="en-US" dirty="0">
                <a:latin typeface="Baskerville Old Face" panose="02020602080505020303" pitchFamily="18" charset="0"/>
              </a:rPr>
              <a:t>Partition the array such that all elements smaller than the pivot are placed before it, and all elements larger than the pivot are placed after it.</a:t>
            </a:r>
            <a:endParaRPr lang="en-CM" dirty="0">
              <a:latin typeface="Baskerville Old Face" panose="02020602080505020303" pitchFamily="18" charset="0"/>
            </a:endParaRPr>
          </a:p>
          <a:p>
            <a:pPr lvl="0"/>
            <a:r>
              <a:rPr lang="en-US" dirty="0">
                <a:latin typeface="Baskerville Old Face" panose="02020602080505020303" pitchFamily="18" charset="0"/>
              </a:rPr>
              <a:t>Recursively apply step 1 and 2 to the subarrays formed on the left and right sides of the pivot.</a:t>
            </a:r>
            <a:endParaRPr lang="en-CM" dirty="0">
              <a:latin typeface="Baskerville Old Face" panose="02020602080505020303" pitchFamily="18" charset="0"/>
            </a:endParaRPr>
          </a:p>
          <a:p>
            <a:pPr lvl="0"/>
            <a:endParaRPr lang="en-CM" dirty="0"/>
          </a:p>
        </p:txBody>
      </p:sp>
    </p:spTree>
    <p:extLst>
      <p:ext uri="{BB962C8B-B14F-4D97-AF65-F5344CB8AC3E}">
        <p14:creationId xmlns:p14="http://schemas.microsoft.com/office/powerpoint/2010/main" val="64916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208</TotalTime>
  <Words>990</Words>
  <Application>Microsoft Office PowerPoint</Application>
  <PresentationFormat>Widescreen</PresentationFormat>
  <Paragraphs>55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Arial</vt:lpstr>
      <vt:lpstr>Baskerville Old Face</vt:lpstr>
      <vt:lpstr>Calibri</vt:lpstr>
      <vt:lpstr>Symbol</vt:lpstr>
      <vt:lpstr>Tw Cen MT</vt:lpstr>
      <vt:lpstr>Circuit</vt:lpstr>
      <vt:lpstr>DIVIDE AND CONQUER ALGORITHM </vt:lpstr>
      <vt:lpstr>Introduction </vt:lpstr>
      <vt:lpstr>How do solve a problem using divide and conquer algorithm? </vt:lpstr>
      <vt:lpstr>PowerPoint Presentation</vt:lpstr>
      <vt:lpstr>Type of algorithms which applies the principle of divide and conquer algorithm </vt:lpstr>
      <vt:lpstr>PowerPoint Presentation</vt:lpstr>
      <vt:lpstr>Sample problems and their divide and conquer solution </vt:lpstr>
      <vt:lpstr>PowerPoint Presentation</vt:lpstr>
      <vt:lpstr> </vt:lpstr>
      <vt:lpstr>PowerPoint Presentation</vt:lpstr>
      <vt:lpstr>PowerPoint Presentation</vt:lpstr>
      <vt:lpstr>Advantages and limitations of divide and conquer algorithm </vt:lpstr>
      <vt:lpstr>PowerPoint Presentation</vt:lpstr>
      <vt:lpstr>PowerPoint Presentation</vt:lpstr>
      <vt:lpstr>PowerPoint Presentation</vt:lpstr>
      <vt:lpstr>PowerPoint Presentation</vt:lpstr>
      <vt:lpstr>Limitations of divide and conquer algorithm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DIVIDE AND CONQUER ALGORITHM</dc:title>
  <dc:creator>ange carelle</dc:creator>
  <cp:lastModifiedBy>junior siniga</cp:lastModifiedBy>
  <cp:revision>17</cp:revision>
  <dcterms:created xsi:type="dcterms:W3CDTF">2023-11-30T11:57:59Z</dcterms:created>
  <dcterms:modified xsi:type="dcterms:W3CDTF">2023-12-02T15:09:14Z</dcterms:modified>
</cp:coreProperties>
</file>