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2"/>
  </p:sldMasterIdLst>
  <p:notesMasterIdLst>
    <p:notesMasterId r:id="rId19"/>
  </p:notesMasterIdLst>
  <p:handoutMasterIdLst>
    <p:handoutMasterId r:id="rId20"/>
  </p:handoutMasterIdLst>
  <p:sldIdLst>
    <p:sldId id="471" r:id="rId3"/>
    <p:sldId id="456" r:id="rId4"/>
    <p:sldId id="463" r:id="rId5"/>
    <p:sldId id="475" r:id="rId6"/>
    <p:sldId id="476" r:id="rId7"/>
    <p:sldId id="461" r:id="rId8"/>
    <p:sldId id="467" r:id="rId9"/>
    <p:sldId id="437" r:id="rId10"/>
    <p:sldId id="474" r:id="rId11"/>
    <p:sldId id="455" r:id="rId12"/>
    <p:sldId id="439" r:id="rId13"/>
    <p:sldId id="444" r:id="rId14"/>
    <p:sldId id="468" r:id="rId15"/>
    <p:sldId id="469" r:id="rId16"/>
    <p:sldId id="470" r:id="rId17"/>
    <p:sldId id="466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595" autoAdjust="0"/>
  </p:normalViewPr>
  <p:slideViewPr>
    <p:cSldViewPr>
      <p:cViewPr varScale="1">
        <p:scale>
          <a:sx n="61" d="100"/>
          <a:sy n="61" d="100"/>
        </p:scale>
        <p:origin x="476" y="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0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6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8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8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2542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3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70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6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0099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4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367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2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3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8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7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006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9" r:id="rId13"/>
    <p:sldLayoutId id="214748370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hyperlink" Target="https://softuni.bg/courses/programming-basic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mpanies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oftuni.bg/abou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9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6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kids.softuni.bg/" TargetMode="External"/><Relationship Id="rId7" Type="http://schemas.openxmlformats.org/officeDocument/2006/relationships/hyperlink" Target="https://digital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hyperlink" Target="https://creative.softuni.bg/" TargetMode="Externa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softuni.foundation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hyperlink" Target="https://svetlina.softuni.bg/" TargetMode="External"/><Relationship Id="rId4" Type="http://schemas.openxmlformats.org/officeDocument/2006/relationships/hyperlink" Target="http://svetlina.softuni.b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24036CC5-F240-41EB-955F-DBB26C91B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3600" b="1" dirty="0"/>
              <a:t>Качествено образование, професия и работа за хиляди млади хора</a:t>
            </a:r>
          </a:p>
          <a:p>
            <a:endParaRPr lang="bg-BG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6F778B9-79D8-48EB-8FF2-E1C5B86F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24C0F14-0B40-4935-8EEB-9DBCE106B8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F05C95-3D5E-44AE-AEF0-64728D401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www.softuni.bg</a:t>
            </a:r>
            <a:endParaRPr lang="bg-BG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EAC0F2-9EE8-4912-9A69-CB2EDB24CF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7080A3-9AD4-4462-B5E1-3E8CBA4DE7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43198"/>
            <a:ext cx="3442240" cy="895877"/>
          </a:xfrm>
        </p:spPr>
        <p:txBody>
          <a:bodyPr/>
          <a:lstStyle/>
          <a:p>
            <a:r>
              <a:rPr lang="bg-BG" sz="2600" dirty="0"/>
              <a:t>Преподавателски екип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51134-CF48-43A5-9E58-7E426004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21" y="2174910"/>
            <a:ext cx="3581400" cy="31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4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Учебен план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0200" y="3706200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4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3007" y="1473246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Безплатен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входящ 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004902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22537" y="5499974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Основни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модули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за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професии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70200" y="1548269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2 </a:t>
            </a:r>
            <a:r>
              <a:rPr lang="bg-BG" sz="2600" dirty="0">
                <a:solidFill>
                  <a:schemeClr val="bg1"/>
                </a:solidFill>
              </a:rPr>
              <a:t>месец</a:t>
            </a:r>
            <a:r>
              <a:rPr lang="en-US" sz="2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845393" y="5811161"/>
            <a:ext cx="1906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8-</a:t>
            </a:r>
            <a:r>
              <a:rPr lang="bg-BG" sz="2600" dirty="0">
                <a:solidFill>
                  <a:schemeClr val="bg1"/>
                </a:solidFill>
              </a:rPr>
              <a:t>16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971647" y="2484134"/>
            <a:ext cx="4244" cy="1094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5979996" y="4655485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5979996" y="4655485"/>
            <a:ext cx="2052042" cy="844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>
            <a:off x="4074996" y="4655485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</p:cNvCxnSpPr>
          <p:nvPr/>
        </p:nvCxnSpPr>
        <p:spPr>
          <a:xfrm flipH="1">
            <a:off x="5332412" y="4655485"/>
            <a:ext cx="647584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8">
            <a:hlinkClick r:id="rId2"/>
            <a:extLst>
              <a:ext uri="{FF2B5EF4-FFF2-40B4-BE49-F238E27FC236}">
                <a16:creationId xmlns:a16="http://schemas.microsoft.com/office/drawing/2014/main" id="{9FE2E8DE-501E-4EA6-A799-3C38927A94AD}"/>
              </a:ext>
            </a:extLst>
          </p:cNvPr>
          <p:cNvSpPr/>
          <p:nvPr/>
        </p:nvSpPr>
        <p:spPr>
          <a:xfrm>
            <a:off x="2922672" y="1221818"/>
            <a:ext cx="6045522" cy="109399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Programming Basics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b="1" noProof="1">
                <a:solidFill>
                  <a:schemeClr val="bg1"/>
                </a:solidFill>
                <a:cs typeface="Consolas" pitchFamily="49" charset="0"/>
              </a:rPr>
              <a:t>Програмиране за начинаещи</a:t>
            </a:r>
            <a:endParaRPr lang="bg-BG" b="1" dirty="0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31" name="Rounded Rectangle 8">
            <a:hlinkClick r:id="rId3"/>
            <a:extLst>
              <a:ext uri="{FF2B5EF4-FFF2-40B4-BE49-F238E27FC236}">
                <a16:creationId xmlns:a16="http://schemas.microsoft.com/office/drawing/2014/main" id="{A20D132C-11B6-4CA9-BD0C-C889476B9692}"/>
              </a:ext>
            </a:extLst>
          </p:cNvPr>
          <p:cNvSpPr/>
          <p:nvPr/>
        </p:nvSpPr>
        <p:spPr>
          <a:xfrm>
            <a:off x="4577259" y="3731478"/>
            <a:ext cx="2736348" cy="706802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Tech Module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2DE052-D7A4-4280-AD0B-E0060535767D}"/>
              </a:ext>
            </a:extLst>
          </p:cNvPr>
          <p:cNvSpPr txBox="1"/>
          <p:nvPr/>
        </p:nvSpPr>
        <p:spPr>
          <a:xfrm>
            <a:off x="465407" y="3450848"/>
            <a:ext cx="336784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Фундаментален, </a:t>
            </a:r>
            <a:br>
              <a:rPr lang="bg-BG" sz="26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ориентационен 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12F73F-98FE-497D-ABF2-E3D8629E03CA}"/>
              </a:ext>
            </a:extLst>
          </p:cNvPr>
          <p:cNvGrpSpPr/>
          <p:nvPr/>
        </p:nvGrpSpPr>
        <p:grpSpPr>
          <a:xfrm>
            <a:off x="3486233" y="5685724"/>
            <a:ext cx="4918399" cy="706802"/>
            <a:chOff x="3503612" y="5666405"/>
            <a:chExt cx="4918399" cy="706802"/>
          </a:xfrm>
        </p:grpSpPr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1B9F98C2-75C2-475C-8648-8F7F958186C5}"/>
                </a:ext>
              </a:extLst>
            </p:cNvPr>
            <p:cNvSpPr/>
            <p:nvPr/>
          </p:nvSpPr>
          <p:spPr>
            <a:xfrm>
              <a:off x="3503612" y="5666405"/>
              <a:ext cx="1239666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Java</a:t>
              </a:r>
            </a:p>
          </p:txBody>
        </p:sp>
        <p:sp>
          <p:nvSpPr>
            <p:cNvPr id="22" name="Rounded Rectangle 8">
              <a:extLst>
                <a:ext uri="{FF2B5EF4-FFF2-40B4-BE49-F238E27FC236}">
                  <a16:creationId xmlns:a16="http://schemas.microsoft.com/office/drawing/2014/main" id="{01259880-7BE3-4520-ABD5-A691CFEE7780}"/>
                </a:ext>
              </a:extLst>
            </p:cNvPr>
            <p:cNvSpPr/>
            <p:nvPr/>
          </p:nvSpPr>
          <p:spPr>
            <a:xfrm>
              <a:off x="5105926" y="5666405"/>
              <a:ext cx="762000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C#</a:t>
              </a:r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02504244-89C6-479B-8313-D5B700D58A99}"/>
                </a:ext>
              </a:extLst>
            </p:cNvPr>
            <p:cNvSpPr/>
            <p:nvPr/>
          </p:nvSpPr>
          <p:spPr>
            <a:xfrm>
              <a:off x="6219509" y="5666405"/>
              <a:ext cx="1170072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PHP</a:t>
              </a:r>
            </a:p>
          </p:txBody>
        </p:sp>
        <p:sp>
          <p:nvSpPr>
            <p:cNvPr id="24" name="Rounded Rectangle 8">
              <a:extLst>
                <a:ext uri="{FF2B5EF4-FFF2-40B4-BE49-F238E27FC236}">
                  <a16:creationId xmlns:a16="http://schemas.microsoft.com/office/drawing/2014/main" id="{F6A97AFF-BC20-4887-9742-09B7DE9601F1}"/>
                </a:ext>
              </a:extLst>
            </p:cNvPr>
            <p:cNvSpPr/>
            <p:nvPr/>
          </p:nvSpPr>
          <p:spPr>
            <a:xfrm>
              <a:off x="7676824" y="5666405"/>
              <a:ext cx="745187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2" grpId="0"/>
      <p:bldP spid="84" grpId="0"/>
      <p:bldP spid="31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C9B6B-E407-41AD-BA2E-829B4D0E2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253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noProof="1"/>
              <a:t>СофтУни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JavaScript Developer: </a:t>
            </a:r>
            <a:r>
              <a:rPr lang="bg-BG" dirty="0"/>
              <a:t>8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PHP Developer: 80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C#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Java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Дипломи и сертификати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59400-E739-44E8-99F8-269B4474E06B}"/>
              </a:ext>
            </a:extLst>
          </p:cNvPr>
          <p:cNvSpPr txBox="1"/>
          <p:nvPr/>
        </p:nvSpPr>
        <p:spPr>
          <a:xfrm>
            <a:off x="7471395" y="2951663"/>
            <a:ext cx="4343400" cy="2458537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bg-BG" dirty="0">
                <a:effectLst/>
              </a:rPr>
              <a:t>Всеки курс в СофтУни</a:t>
            </a:r>
            <a:br>
              <a:rPr lang="bg-BG" dirty="0">
                <a:effectLst/>
              </a:rPr>
            </a:br>
            <a:r>
              <a:rPr lang="bg-BG" dirty="0">
                <a:effectLst/>
              </a:rPr>
              <a:t>дава няколко кредита</a:t>
            </a:r>
            <a:endParaRPr lang="bg-BG" sz="2600" b="0" dirty="0">
              <a:solidFill>
                <a:srgbClr val="8CF4F2"/>
              </a:solidFill>
              <a:effectLst/>
            </a:endParaRPr>
          </a:p>
          <a:p>
            <a:r>
              <a:rPr lang="en-US" sz="2600" dirty="0">
                <a:solidFill>
                  <a:schemeClr val="bg1"/>
                </a:solidFill>
                <a:effectLst/>
              </a:rPr>
              <a:t>(</a:t>
            </a:r>
            <a:r>
              <a:rPr lang="bg-BG" sz="2600" dirty="0">
                <a:solidFill>
                  <a:schemeClr val="bg1"/>
                </a:solidFill>
                <a:effectLst/>
              </a:rPr>
              <a:t>з</a:t>
            </a:r>
            <a:r>
              <a:rPr lang="bg-BG" sz="2600" b="1" dirty="0">
                <a:solidFill>
                  <a:schemeClr val="bg1"/>
                </a:solidFill>
                <a:effectLst/>
              </a:rPr>
              <a:t>ависи от трудността</a:t>
            </a:r>
            <a:r>
              <a:rPr lang="en-US" sz="2600" b="1" dirty="0">
                <a:solidFill>
                  <a:schemeClr val="bg1"/>
                </a:solidFill>
                <a:effectLst/>
              </a:rPr>
              <a:t>, </a:t>
            </a:r>
            <a:r>
              <a:rPr lang="bg-BG" sz="2600" b="1" dirty="0">
                <a:solidFill>
                  <a:schemeClr val="bg1"/>
                </a:solidFill>
                <a:effectLst/>
              </a:rPr>
              <a:t>обхвата на курса и</a:t>
            </a:r>
          </a:p>
          <a:p>
            <a:r>
              <a:rPr lang="bg-BG" sz="2600" b="1" dirty="0">
                <a:solidFill>
                  <a:schemeClr val="bg1"/>
                </a:solidFill>
                <a:effectLst/>
              </a:rPr>
              <a:t>от оценката накрая</a:t>
            </a:r>
            <a:r>
              <a:rPr lang="en-US" sz="2600" b="1" dirty="0">
                <a:solidFill>
                  <a:schemeClr val="bg1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3949E-1C97-45EE-BEA2-87E0A2E0C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bg-BG" noProof="1"/>
              <a:t>СофтУни</a:t>
            </a:r>
            <a:r>
              <a:rPr lang="bg-BG" dirty="0"/>
              <a:t> помага на студентите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да започнат работа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Договори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наемане на студенти от </a:t>
            </a:r>
            <a:r>
              <a:rPr lang="bg-BG" noProof="1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Най-силните студенти имат възможност за стаж в СофтУни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Топ студентите</a:t>
            </a:r>
            <a:r>
              <a:rPr lang="bg-BG" dirty="0"/>
              <a:t> избират между много работодатели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Не обещаваме работа за студентите със слаби резултати</a:t>
            </a:r>
          </a:p>
          <a:p>
            <a:pPr>
              <a:lnSpc>
                <a:spcPct val="120000"/>
              </a:lnSpc>
            </a:pPr>
            <a:r>
              <a:rPr lang="bg-BG" dirty="0"/>
              <a:t>Кариерен център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Търси работа на всички със среден успех 5.00+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за завършилите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182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 action="ppaction://hlinkfile"/>
              </a:rPr>
              <a:t>softuni.bg/about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138023-6173-4505-85A7-104BB7CFF8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8C278D-7E98-4179-80CB-5E70827FA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buClr>
                <a:schemeClr val="tx1">
                  <a:lumMod val="75000"/>
                </a:schemeClr>
              </a:buClr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577" y="2086025"/>
            <a:ext cx="1496137" cy="14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11500" b="1" dirty="0"/>
              <a:t>#pb-sept</a:t>
            </a:r>
            <a:endParaRPr lang="bg-BG" sz="115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344F-EE38-496D-9951-F3A07F799C2C}"/>
              </a:ext>
            </a:extLst>
          </p:cNvPr>
          <p:cNvSpPr/>
          <p:nvPr/>
        </p:nvSpPr>
        <p:spPr>
          <a:xfrm>
            <a:off x="771209" y="5242157"/>
            <a:ext cx="1074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600" b="1" dirty="0"/>
              <a:t>Качествено дигитално образование</a:t>
            </a:r>
            <a:r>
              <a:rPr lang="en-US" sz="3600" b="1" dirty="0"/>
              <a:t> </a:t>
            </a:r>
            <a:r>
              <a:rPr lang="bg-BG" sz="3600" b="1" dirty="0"/>
              <a:t>за хиляди млади хора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F90435-1E0C-4DF6-B21A-3998F8338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1564506"/>
            <a:ext cx="1198589" cy="11989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5DB321-8557-430C-BEAC-692783B7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35" y="3638326"/>
            <a:ext cx="1166096" cy="14022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C217AA-78FF-4CAF-AD33-8FC4075A9F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44" y="3638326"/>
            <a:ext cx="1166096" cy="13892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B5AB7A-69A7-4592-93C0-49A6EBE026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69" y="3637696"/>
            <a:ext cx="1166096" cy="15671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85D8FB0-38CF-4129-B573-946CA79839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94" y="3631793"/>
            <a:ext cx="1166096" cy="135075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434B66B-1327-4999-9634-476608607E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19" y="3638326"/>
            <a:ext cx="1166096" cy="14337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153542-942C-47F8-99F7-A5304F0BB0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87" y="3638329"/>
            <a:ext cx="1164351" cy="1440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28AC31-22E1-4DE9-9FE8-E84634F78557}"/>
              </a:ext>
            </a:extLst>
          </p:cNvPr>
          <p:cNvCxnSpPr>
            <a:cxnSpLocks/>
          </p:cNvCxnSpPr>
          <p:nvPr/>
        </p:nvCxnSpPr>
        <p:spPr>
          <a:xfrm>
            <a:off x="2580346" y="3197599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C34701-F23F-45F5-BC26-F157C1F39E0D}"/>
              </a:ext>
            </a:extLst>
          </p:cNvPr>
          <p:cNvCxnSpPr/>
          <p:nvPr/>
        </p:nvCxnSpPr>
        <p:spPr>
          <a:xfrm>
            <a:off x="2580346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320A38-1F4C-4CBD-8D49-E6A318B0DB10}"/>
              </a:ext>
            </a:extLst>
          </p:cNvPr>
          <p:cNvCxnSpPr/>
          <p:nvPr/>
        </p:nvCxnSpPr>
        <p:spPr>
          <a:xfrm>
            <a:off x="3974569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625277-2FE6-4500-A0B5-56CA69D784E3}"/>
              </a:ext>
            </a:extLst>
          </p:cNvPr>
          <p:cNvCxnSpPr/>
          <p:nvPr/>
        </p:nvCxnSpPr>
        <p:spPr>
          <a:xfrm>
            <a:off x="5421392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32A03E-9BE6-4F64-9EB9-94E37FE41E43}"/>
              </a:ext>
            </a:extLst>
          </p:cNvPr>
          <p:cNvCxnSpPr/>
          <p:nvPr/>
        </p:nvCxnSpPr>
        <p:spPr>
          <a:xfrm>
            <a:off x="6861017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7FCA8C-5D8B-481A-A41F-4341DCF2885E}"/>
              </a:ext>
            </a:extLst>
          </p:cNvPr>
          <p:cNvCxnSpPr>
            <a:cxnSpLocks/>
          </p:cNvCxnSpPr>
          <p:nvPr/>
        </p:nvCxnSpPr>
        <p:spPr>
          <a:xfrm>
            <a:off x="8300642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A07ECD-876D-419A-A5E5-3956AD1348CA}"/>
              </a:ext>
            </a:extLst>
          </p:cNvPr>
          <p:cNvCxnSpPr>
            <a:cxnSpLocks/>
          </p:cNvCxnSpPr>
          <p:nvPr/>
        </p:nvCxnSpPr>
        <p:spPr>
          <a:xfrm>
            <a:off x="9740267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8F5954-79E8-4930-AF9C-28122147FD52}"/>
              </a:ext>
            </a:extLst>
          </p:cNvPr>
          <p:cNvCxnSpPr/>
          <p:nvPr/>
        </p:nvCxnSpPr>
        <p:spPr>
          <a:xfrm>
            <a:off x="6160307" y="295502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Вътрешна програма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D8F54-DEF8-49F7-9F44-030B4C2815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1424" y="2003270"/>
            <a:ext cx="7745976" cy="4854730"/>
          </a:xfrm>
          <a:prstGeom prst="rect">
            <a:avLst/>
          </a:prstGeom>
        </p:spPr>
      </p:pic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5FB43A8-8250-4A4D-974C-F5CE90022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C#, Java, PHP, JavaScript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64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2678A74-2541-49AB-95F2-266EF2042453}"/>
              </a:ext>
            </a:extLst>
          </p:cNvPr>
          <p:cNvGrpSpPr/>
          <p:nvPr/>
        </p:nvGrpSpPr>
        <p:grpSpPr>
          <a:xfrm>
            <a:off x="1598612" y="2209800"/>
            <a:ext cx="8367252" cy="5201067"/>
            <a:chOff x="2413460" y="1961731"/>
            <a:chExt cx="7742904" cy="52010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2D8F54-DEF8-49F7-9F44-030B4C281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13460" y="1961731"/>
              <a:ext cx="7742903" cy="520106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10B2F3-FDB6-49C5-8F92-277A675E40B3}"/>
                </a:ext>
              </a:extLst>
            </p:cNvPr>
            <p:cNvSpPr txBox="1"/>
            <p:nvPr/>
          </p:nvSpPr>
          <p:spPr>
            <a:xfrm>
              <a:off x="7237412" y="5351466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 fontScale="92500"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PROGRAMMING BASICS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E6A107-877F-43C9-982A-69C9E1CEF3DB}"/>
                </a:ext>
              </a:extLst>
            </p:cNvPr>
            <p:cNvSpPr txBox="1"/>
            <p:nvPr/>
          </p:nvSpPr>
          <p:spPr>
            <a:xfrm>
              <a:off x="6856412" y="4573967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C++ FUNDAMENTALS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6895FB-0CA4-4752-AF33-08AE4AF6B62D}"/>
                </a:ext>
              </a:extLst>
            </p:cNvPr>
            <p:cNvSpPr txBox="1"/>
            <p:nvPr/>
          </p:nvSpPr>
          <p:spPr>
            <a:xfrm>
              <a:off x="6323012" y="3827466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C++ ADVANCED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Отворена програма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BA1E9-CC5E-474F-86AB-29F2B2715F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Хардуер, </a:t>
            </a:r>
            <a:r>
              <a:rPr lang="en-US" dirty="0"/>
              <a:t>UX,</a:t>
            </a:r>
            <a:r>
              <a:rPr lang="bg-BG" dirty="0"/>
              <a:t> алгоритми и други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Пример: Направление </a:t>
            </a:r>
            <a:r>
              <a:rPr lang="en-US" dirty="0">
                <a:solidFill>
                  <a:schemeClr val="bg1"/>
                </a:solidFill>
              </a:rPr>
              <a:t>C++ 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58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14197C-611A-41B0-84B7-64F0E2C79896}"/>
              </a:ext>
            </a:extLst>
          </p:cNvPr>
          <p:cNvGrpSpPr/>
          <p:nvPr/>
        </p:nvGrpSpPr>
        <p:grpSpPr>
          <a:xfrm>
            <a:off x="1751012" y="4463534"/>
            <a:ext cx="8991600" cy="1674780"/>
            <a:chOff x="6115383" y="3251110"/>
            <a:chExt cx="5565855" cy="1674780"/>
          </a:xfrm>
        </p:grpSpPr>
        <p:sp>
          <p:nvSpPr>
            <p:cNvPr id="23" name="Rounded Rectangle 8">
              <a:hlinkClick r:id="rId3"/>
              <a:extLst>
                <a:ext uri="{FF2B5EF4-FFF2-40B4-BE49-F238E27FC236}">
                  <a16:creationId xmlns:a16="http://schemas.microsoft.com/office/drawing/2014/main" id="{87BAE80D-5686-4316-88DD-1695495798B5}"/>
                </a:ext>
              </a:extLst>
            </p:cNvPr>
            <p:cNvSpPr/>
            <p:nvPr/>
          </p:nvSpPr>
          <p:spPr>
            <a:xfrm>
              <a:off x="6115383" y="3251110"/>
              <a:ext cx="5565855" cy="1674780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6000" b="1" noProof="1">
                  <a:solidFill>
                    <a:srgbClr val="8CF4F2"/>
                  </a:solidFill>
                  <a:cs typeface="Consolas" pitchFamily="49" charset="0"/>
                </a:rPr>
                <a:t> 	</a:t>
              </a: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Програмиране за деца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2800" b="1" noProof="1">
                  <a:solidFill>
                    <a:srgbClr val="8CF4F2"/>
                  </a:solidFill>
                  <a:cs typeface="Consolas" pitchFamily="49" charset="0"/>
                </a:rPr>
                <a:t>	</a:t>
              </a:r>
              <a:r>
                <a:rPr lang="bg-BG" sz="3200" b="1" noProof="1">
                  <a:solidFill>
                    <a:schemeClr val="bg1"/>
                  </a:solidFill>
                </a:rPr>
                <a:t>(учене чрез игра за </a:t>
              </a:r>
              <a:r>
                <a:rPr lang="en-US" sz="3200" b="1" noProof="1">
                  <a:solidFill>
                    <a:schemeClr val="bg1"/>
                  </a:solidFill>
                </a:rPr>
                <a:t>1-</a:t>
              </a:r>
              <a:r>
                <a:rPr lang="bg-BG" sz="3200" b="1" noProof="1">
                  <a:solidFill>
                    <a:schemeClr val="bg1"/>
                  </a:solidFill>
                </a:rPr>
                <a:t>6 клас)</a:t>
              </a:r>
              <a:endParaRPr lang="bg-BG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>
              <a:hlinkClick r:id="rId3"/>
              <a:extLst>
                <a:ext uri="{FF2B5EF4-FFF2-40B4-BE49-F238E27FC236}">
                  <a16:creationId xmlns:a16="http://schemas.microsoft.com/office/drawing/2014/main" id="{00AF8020-7D2D-457C-BE12-23D8096A567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5561" y="3664376"/>
              <a:ext cx="1700779" cy="94625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40198-D4AC-4F84-8ADE-E059E52B40AC}"/>
              </a:ext>
            </a:extLst>
          </p:cNvPr>
          <p:cNvGrpSpPr/>
          <p:nvPr/>
        </p:nvGrpSpPr>
        <p:grpSpPr>
          <a:xfrm>
            <a:off x="989012" y="1769589"/>
            <a:ext cx="4876800" cy="2384631"/>
            <a:chOff x="608012" y="1598473"/>
            <a:chExt cx="4876800" cy="2384631"/>
          </a:xfrm>
        </p:grpSpPr>
        <p:sp>
          <p:nvSpPr>
            <p:cNvPr id="6" name="Rounded Rectangle 8">
              <a:hlinkClick r:id="rId5"/>
            </p:cNvPr>
            <p:cNvSpPr/>
            <p:nvPr/>
          </p:nvSpPr>
          <p:spPr>
            <a:xfrm>
              <a:off x="608012" y="1598473"/>
              <a:ext cx="4876800" cy="238463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Дизайн и крейтив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3200" b="1" noProof="1">
                  <a:solidFill>
                    <a:schemeClr val="bg1"/>
                  </a:solidFill>
                  <a:cs typeface="Consolas" pitchFamily="49" charset="0"/>
                </a:rPr>
                <a:t>(</a:t>
              </a:r>
              <a:r>
                <a:rPr lang="en-US" sz="3200" b="1" noProof="1">
                  <a:solidFill>
                    <a:schemeClr val="bg1"/>
                  </a:solidFill>
                  <a:cs typeface="Consolas" pitchFamily="49" charset="0"/>
                </a:rPr>
                <a:t>11-</a:t>
              </a:r>
              <a:r>
                <a:rPr lang="bg-BG" sz="3200" b="1" noProof="1">
                  <a:solidFill>
                    <a:schemeClr val="bg1"/>
                  </a:solidFill>
                  <a:cs typeface="Consolas" pitchFamily="49" charset="0"/>
                </a:rPr>
                <a:t>месечна програма)</a:t>
              </a:r>
              <a:endParaRPr lang="bg-BG" sz="32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7" name="Picture 6">
              <a:hlinkClick r:id="rId5"/>
              <a:extLst>
                <a:ext uri="{FF2B5EF4-FFF2-40B4-BE49-F238E27FC236}">
                  <a16:creationId xmlns:a16="http://schemas.microsoft.com/office/drawing/2014/main" id="{20687626-043B-478C-8922-F6FC4AFE7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414" y="1843999"/>
              <a:ext cx="2270896" cy="72909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CE1D29-ECEF-4600-B220-9AF1B9BE1C48}"/>
              </a:ext>
            </a:extLst>
          </p:cNvPr>
          <p:cNvGrpSpPr/>
          <p:nvPr/>
        </p:nvGrpSpPr>
        <p:grpSpPr>
          <a:xfrm>
            <a:off x="6120816" y="1801855"/>
            <a:ext cx="5257800" cy="2320099"/>
            <a:chOff x="608012" y="3050624"/>
            <a:chExt cx="5257800" cy="2075753"/>
          </a:xfrm>
        </p:grpSpPr>
        <p:sp>
          <p:nvSpPr>
            <p:cNvPr id="14" name="Rounded Rectangle 8">
              <a:hlinkClick r:id="rId7"/>
              <a:extLst>
                <a:ext uri="{FF2B5EF4-FFF2-40B4-BE49-F238E27FC236}">
                  <a16:creationId xmlns:a16="http://schemas.microsoft.com/office/drawing/2014/main" id="{15384695-9730-45F7-B049-60B97ACA99E1}"/>
                </a:ext>
              </a:extLst>
            </p:cNvPr>
            <p:cNvSpPr/>
            <p:nvPr/>
          </p:nvSpPr>
          <p:spPr>
            <a:xfrm>
              <a:off x="608012" y="3050624"/>
              <a:ext cx="5257800" cy="2075753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Дигитален маркетинг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solidFill>
                    <a:schemeClr val="bg1"/>
                  </a:solidFill>
                </a:rPr>
                <a:t>(</a:t>
              </a:r>
              <a:r>
                <a:rPr lang="en-US" sz="3200" b="1" noProof="1">
                  <a:solidFill>
                    <a:schemeClr val="bg1"/>
                  </a:solidFill>
                </a:rPr>
                <a:t>7-</a:t>
              </a:r>
              <a:r>
                <a:rPr lang="bg-BG" sz="3200" b="1" noProof="1">
                  <a:solidFill>
                    <a:schemeClr val="bg1"/>
                  </a:solidFill>
                </a:rPr>
                <a:t>месечна програма)</a:t>
              </a:r>
              <a:endParaRPr lang="bg-BG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15" name="Picture 14">
              <a:hlinkClick r:id="rId7"/>
              <a:extLst>
                <a:ext uri="{FF2B5EF4-FFF2-40B4-BE49-F238E27FC236}">
                  <a16:creationId xmlns:a16="http://schemas.microsoft.com/office/drawing/2014/main" id="{10DA827B-B88E-43EF-84E5-5F1794BDB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137" y="3261748"/>
              <a:ext cx="2165550" cy="638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21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 (2) </a:t>
            </a:r>
            <a:r>
              <a:rPr lang="en-US" dirty="0"/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8457E38-0EA3-4B72-AD6F-BB9B305A3040}"/>
              </a:ext>
            </a:extLst>
          </p:cNvPr>
          <p:cNvGrpSpPr/>
          <p:nvPr/>
        </p:nvGrpSpPr>
        <p:grpSpPr>
          <a:xfrm>
            <a:off x="626484" y="1466805"/>
            <a:ext cx="10935856" cy="1190791"/>
            <a:chOff x="608012" y="5276485"/>
            <a:chExt cx="10935856" cy="1190791"/>
          </a:xfrm>
        </p:grpSpPr>
        <p:sp>
          <p:nvSpPr>
            <p:cNvPr id="22" name="Rounded Rectangle 8">
              <a:hlinkClick r:id="rId2"/>
            </p:cNvPr>
            <p:cNvSpPr/>
            <p:nvPr/>
          </p:nvSpPr>
          <p:spPr>
            <a:xfrm>
              <a:off x="608012" y="5276485"/>
              <a:ext cx="10935856" cy="119079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Фондация "Софтуерен университет"</a:t>
              </a:r>
              <a:endParaRPr lang="en-US" sz="3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bg1"/>
                  </a:solidFill>
                  <a:cs typeface="Consolas" pitchFamily="49" charset="0"/>
                </a:rPr>
                <a:t>(безплатни обучения, книги, учебно съдържание)</a:t>
              </a:r>
              <a:endParaRPr lang="bg-BG" sz="26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31" name="Picture 30">
              <a:hlinkClick r:id="rId2"/>
              <a:extLst>
                <a:ext uri="{FF2B5EF4-FFF2-40B4-BE49-F238E27FC236}">
                  <a16:creationId xmlns:a16="http://schemas.microsoft.com/office/drawing/2014/main" id="{F3E0576B-0DEF-43DD-B956-5ACB67A79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837" y="5535079"/>
              <a:ext cx="2843375" cy="70919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ABFDDA-0448-4A59-9649-527D04D0717D}"/>
              </a:ext>
            </a:extLst>
          </p:cNvPr>
          <p:cNvGrpSpPr/>
          <p:nvPr/>
        </p:nvGrpSpPr>
        <p:grpSpPr>
          <a:xfrm>
            <a:off x="626484" y="3104887"/>
            <a:ext cx="10935856" cy="2191035"/>
            <a:chOff x="608012" y="4776364"/>
            <a:chExt cx="10935856" cy="2191035"/>
          </a:xfrm>
        </p:grpSpPr>
        <p:sp>
          <p:nvSpPr>
            <p:cNvPr id="14" name="Rounded Rectangle 8">
              <a:hlinkClick r:id="rId4"/>
              <a:extLst>
                <a:ext uri="{FF2B5EF4-FFF2-40B4-BE49-F238E27FC236}">
                  <a16:creationId xmlns:a16="http://schemas.microsoft.com/office/drawing/2014/main" id="{70F733DC-4099-4288-9DC1-9FE4E52F1791}"/>
                </a:ext>
              </a:extLst>
            </p:cNvPr>
            <p:cNvSpPr/>
            <p:nvPr/>
          </p:nvSpPr>
          <p:spPr>
            <a:xfrm>
              <a:off x="608012" y="4776364"/>
              <a:ext cx="10935856" cy="2191035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Частна гимназия за дигитални умения </a:t>
              </a:r>
              <a:endParaRPr lang="en-US" sz="3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bg1"/>
                  </a:solidFill>
                  <a:cs typeface="Consolas" pitchFamily="49" charset="0"/>
                </a:rPr>
                <a:t>(приложно програмиране, графичен дизайн, дигитален маркетинг)</a:t>
              </a:r>
              <a:endParaRPr lang="bg-BG" sz="26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15" name="Picture 14">
              <a:hlinkClick r:id="rId5"/>
              <a:extLst>
                <a:ext uri="{FF2B5EF4-FFF2-40B4-BE49-F238E27FC236}">
                  <a16:creationId xmlns:a16="http://schemas.microsoft.com/office/drawing/2014/main" id="{D040F627-1DC4-4107-BD02-56ED5E5C9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333" y="5424221"/>
              <a:ext cx="2647034" cy="895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26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Програма "Софтуерен университет" @ </a:t>
            </a:r>
            <a:r>
              <a:rPr lang="bg-BG" noProof="1"/>
              <a:t>СофтУни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Качествено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20+ </a:t>
            </a:r>
            <a:r>
              <a:rPr lang="bg-BG" dirty="0">
                <a:solidFill>
                  <a:schemeClr val="bg1"/>
                </a:solidFill>
              </a:rPr>
              <a:t>практически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курса</a:t>
            </a:r>
            <a:r>
              <a:rPr lang="en-US" dirty="0"/>
              <a:t>, 20+ </a:t>
            </a:r>
            <a:r>
              <a:rPr lang="bg-BG" dirty="0">
                <a:solidFill>
                  <a:schemeClr val="bg1"/>
                </a:solidFill>
              </a:rPr>
              <a:t>изпита</a:t>
            </a:r>
            <a:r>
              <a:rPr lang="en-US" dirty="0"/>
              <a:t>, 15+ </a:t>
            </a:r>
            <a:r>
              <a:rPr lang="bg-BG" dirty="0">
                <a:solidFill>
                  <a:schemeClr val="bg1"/>
                </a:solidFill>
              </a:rPr>
              <a:t>проекта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~ 2 </a:t>
            </a:r>
            <a:r>
              <a:rPr lang="bg-BG" dirty="0">
                <a:sym typeface="Wingdings" panose="05000000000000000000" pitchFamily="2" charset="2"/>
              </a:rPr>
              <a:t>години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Работа – кариерен център (</a:t>
            </a:r>
            <a:r>
              <a:rPr lang="bg-BG" dirty="0">
                <a:solidFill>
                  <a:schemeClr val="bg1"/>
                </a:solidFill>
              </a:rPr>
              <a:t>5.00+</a:t>
            </a:r>
            <a:r>
              <a:rPr lang="bg-BG" dirty="0"/>
              <a:t> резултат)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Безплатен старт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bg-BG" dirty="0">
                <a:solidFill>
                  <a:schemeClr val="bg1"/>
                </a:solidFill>
              </a:rPr>
              <a:t>всеки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месец</a:t>
            </a:r>
            <a:r>
              <a:rPr lang="bg-BG" dirty="0"/>
              <a:t> нов курс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 в</a:t>
            </a:r>
            <a:r>
              <a:rPr lang="en-US" dirty="0"/>
              <a:t> </a:t>
            </a:r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30B252-30B6-4540-9F00-E00E96A7D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74" y="3889396"/>
            <a:ext cx="1937753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Видове обучения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409154A4-5F7A-4288-BAEE-EA57F6E06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706984"/>
              </p:ext>
            </p:extLst>
          </p:nvPr>
        </p:nvGraphicFramePr>
        <p:xfrm>
          <a:off x="1141412" y="1447800"/>
          <a:ext cx="9677400" cy="2920941"/>
        </p:xfrm>
        <a:graphic>
          <a:graphicData uri="http://schemas.openxmlformats.org/drawingml/2006/table">
            <a:tbl>
              <a:tblPr/>
              <a:tblGrid>
                <a:gridCol w="499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42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Присъствено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Онлайн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094">
                <a:tc>
                  <a:txBody>
                    <a:bodyPr/>
                    <a:lstStyle/>
                    <a:p>
                      <a:pPr algn="ctr"/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Пряк достъп </a:t>
                      </a:r>
                      <a:r>
                        <a:rPr lang="bg-BG" b="0" dirty="0"/>
                        <a:t>до лектори и асистенти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398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Виртуална класна стая</a:t>
                      </a:r>
                      <a:endParaRPr lang="en-US" b="0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12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Присъствени</a:t>
                      </a:r>
                      <a:r>
                        <a:rPr lang="bg-BG" b="0" dirty="0"/>
                        <a:t> упражнения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Достъп до учебни материали</a:t>
                      </a:r>
                      <a:endParaRPr lang="en-US" b="0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Пряк достъп до колеги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Контакт с лектора чрез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sli.do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1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/>
                        <a:t>Възможност за </a:t>
                      </a:r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работа в екип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6E29342-9880-4651-8C58-DECB7A07D0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192508"/>
            <a:ext cx="1937753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243353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424</Words>
  <Application>Microsoft Office PowerPoint</Application>
  <PresentationFormat>Custom</PresentationFormat>
  <Paragraphs>120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맑은 고딕</vt:lpstr>
      <vt:lpstr>Arial</vt:lpstr>
      <vt:lpstr>Calibri</vt:lpstr>
      <vt:lpstr>Consolas</vt:lpstr>
      <vt:lpstr>LATO</vt:lpstr>
      <vt:lpstr>Wingdings</vt:lpstr>
      <vt:lpstr>Wingdings 2</vt:lpstr>
      <vt:lpstr>SoftUni3_1</vt:lpstr>
      <vt:lpstr>Софтуерен университет</vt:lpstr>
      <vt:lpstr>Имате въпроси?</vt:lpstr>
      <vt:lpstr>PowerPoint Presentation</vt:lpstr>
      <vt:lpstr>Вътрешна програма</vt:lpstr>
      <vt:lpstr>Отворена програма</vt:lpstr>
      <vt:lpstr>Направления в СофтУни</vt:lpstr>
      <vt:lpstr>Направления в СофтУни (2)   </vt:lpstr>
      <vt:lpstr>Добре дошли в СофтУни</vt:lpstr>
      <vt:lpstr>Видове обучения</vt:lpstr>
      <vt:lpstr>Учебен план</vt:lpstr>
      <vt:lpstr>Дипломи и сертификати</vt:lpstr>
      <vt:lpstr>Работа за завършилите</vt:lpstr>
      <vt:lpstr>PowerPoint Presentation</vt:lpstr>
      <vt:lpstr>Софтуни диамантени партньори</vt:lpstr>
      <vt:lpstr>Софтуни диамантени партньори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2018-09-01T08:52:25Z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