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0"/>
  </p:notesMasterIdLst>
  <p:handoutMasterIdLst>
    <p:handoutMasterId r:id="rId41"/>
  </p:handoutMasterIdLst>
  <p:sldIdLst>
    <p:sldId id="274" r:id="rId3"/>
    <p:sldId id="276" r:id="rId4"/>
    <p:sldId id="353" r:id="rId5"/>
    <p:sldId id="389" r:id="rId6"/>
    <p:sldId id="453" r:id="rId7"/>
    <p:sldId id="447" r:id="rId8"/>
    <p:sldId id="448" r:id="rId9"/>
    <p:sldId id="449" r:id="rId10"/>
    <p:sldId id="450" r:id="rId11"/>
    <p:sldId id="439" r:id="rId12"/>
    <p:sldId id="497" r:id="rId13"/>
    <p:sldId id="498" r:id="rId14"/>
    <p:sldId id="499" r:id="rId15"/>
    <p:sldId id="500" r:id="rId16"/>
    <p:sldId id="501" r:id="rId17"/>
    <p:sldId id="454" r:id="rId18"/>
    <p:sldId id="396" r:id="rId19"/>
    <p:sldId id="455" r:id="rId20"/>
    <p:sldId id="432" r:id="rId21"/>
    <p:sldId id="399" r:id="rId22"/>
    <p:sldId id="403" r:id="rId23"/>
    <p:sldId id="400" r:id="rId24"/>
    <p:sldId id="411" r:id="rId25"/>
    <p:sldId id="446" r:id="rId26"/>
    <p:sldId id="401" r:id="rId27"/>
    <p:sldId id="459" r:id="rId28"/>
    <p:sldId id="426" r:id="rId29"/>
    <p:sldId id="493" r:id="rId30"/>
    <p:sldId id="494" r:id="rId31"/>
    <p:sldId id="495" r:id="rId32"/>
    <p:sldId id="496" r:id="rId33"/>
    <p:sldId id="349" r:id="rId34"/>
    <p:sldId id="456" r:id="rId35"/>
    <p:sldId id="490" r:id="rId36"/>
    <p:sldId id="491" r:id="rId37"/>
    <p:sldId id="413" r:id="rId38"/>
    <p:sldId id="492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533" autoAdjust="0"/>
  </p:normalViewPr>
  <p:slideViewPr>
    <p:cSldViewPr>
      <p:cViewPr varScale="1">
        <p:scale>
          <a:sx n="87" d="100"/>
          <a:sy n="87" d="100"/>
        </p:scale>
        <p:origin x="44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7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9360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147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odeblocks/files/Binaries/17.12/Windows/codeblocks-17.12mingw-setup.exe/down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8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udge.softuni.bg/Contests/Practice/Index/528#2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8#3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8#3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8#4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C++ </a:t>
            </a:r>
            <a:r>
              <a:rPr lang="bg-BG" dirty="0"/>
              <a:t>и</a:t>
            </a:r>
            <a:r>
              <a:rPr lang="en-US" dirty="0"/>
              <a:t> Code::Blocks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/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Code::Blocks)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С++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Кратка история на С++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F16CA4-6434-4F8E-8D1E-D6CE0B2AB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72" y="1564363"/>
            <a:ext cx="1805880" cy="20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Език за програмиране с широко приложение</a:t>
            </a:r>
          </a:p>
          <a:p>
            <a:r>
              <a:rPr lang="bg-BG" dirty="0"/>
              <a:t>Компилира се до машинен код</a:t>
            </a:r>
          </a:p>
          <a:p>
            <a:r>
              <a:rPr lang="bg-BG" dirty="0"/>
              <a:t>Строго типизиран</a:t>
            </a:r>
            <a:endParaRPr lang="en-GB" dirty="0"/>
          </a:p>
          <a:p>
            <a:r>
              <a:rPr lang="bg-BG" dirty="0"/>
              <a:t>Позволява собствен стил на програмиране</a:t>
            </a:r>
          </a:p>
          <a:p>
            <a:r>
              <a:rPr lang="bg-BG" dirty="0"/>
              <a:t>Стандарта се поддържа от комисия</a:t>
            </a:r>
          </a:p>
          <a:p>
            <a:r>
              <a:rPr lang="bg-BG" dirty="0"/>
              <a:t>Множество компилатори и среди за разработка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Създаден 1979 – 1983</a:t>
            </a:r>
            <a:r>
              <a:rPr lang="en-GB" dirty="0"/>
              <a:t> – Bjarne…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С++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2" descr="bjorn ironside viking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 bwMode="auto">
          <a:xfrm>
            <a:off x="7618412" y="1524000"/>
            <a:ext cx="4386959" cy="487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3392368"/>
            <a:ext cx="3322411" cy="808580"/>
          </a:xfrm>
          <a:prstGeom prst="wedgeRoundRectCallout">
            <a:avLst>
              <a:gd name="adj1" fmla="val 119850"/>
              <a:gd name="adj2" fmla="val -34385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Не, не този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42214" y="1447800"/>
            <a:ext cx="4539355" cy="50255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542214" y="1447800"/>
            <a:ext cx="4495798" cy="502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Създаден 1979 – 1983</a:t>
            </a:r>
            <a:r>
              <a:rPr lang="en-GB" dirty="0"/>
              <a:t> –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</a:t>
            </a:r>
            <a:r>
              <a:rPr lang="en-GB" dirty="0"/>
              <a:t>Bjarne </a:t>
            </a:r>
            <a:r>
              <a:rPr lang="en-US" dirty="0"/>
              <a:t>Stroustrup</a:t>
            </a:r>
          </a:p>
          <a:p>
            <a:r>
              <a:rPr lang="bg-BG" dirty="0"/>
              <a:t>Първоначално е бил наречен </a:t>
            </a:r>
          </a:p>
          <a:p>
            <a:pPr marL="0" indent="0">
              <a:buNone/>
            </a:pPr>
            <a:r>
              <a:rPr lang="bg-BG" dirty="0"/>
              <a:t>     </a:t>
            </a:r>
            <a:r>
              <a:rPr lang="en-GB" dirty="0"/>
              <a:t>"</a:t>
            </a:r>
            <a:r>
              <a:rPr lang="bg-BG" dirty="0"/>
              <a:t>С </a:t>
            </a:r>
            <a:r>
              <a:rPr lang="en-GB" dirty="0"/>
              <a:t>with Classes"</a:t>
            </a:r>
            <a:endParaRPr lang="bg-BG" dirty="0"/>
          </a:p>
          <a:p>
            <a:r>
              <a:rPr lang="bg-BG" dirty="0"/>
              <a:t>С++ 17 – последната версия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     на стандарта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С++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2" descr="https://upload.wikimedia.org/wikipedia/commons/d/da/BjarneStroustrup.jpg"/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7926" y="2057400"/>
            <a:ext cx="5588930" cy="433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926" y="1196121"/>
            <a:ext cx="3322411" cy="808580"/>
          </a:xfrm>
          <a:prstGeom prst="wedgeRoundRectCallout">
            <a:avLst>
              <a:gd name="adj1" fmla="val 2505"/>
              <a:gd name="adj2" fmla="val 173284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Този? Много по-добре, </a:t>
            </a:r>
            <a:r>
              <a:rPr lang="bg-BG" sz="2400" b="1">
                <a:solidFill>
                  <a:srgbClr val="FFFFFF"/>
                </a:solidFill>
                <a:latin typeface="+mj-lt"/>
              </a:rPr>
              <a:t>нали?!</a:t>
            </a:r>
            <a:endParaRPr lang="bg-BG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4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93523" y="2567355"/>
            <a:ext cx="5599259" cy="5564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/>
              <a:t>LHC – The Large Hadron Collider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 писани на С++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1334999"/>
            <a:ext cx="4724400" cy="2496312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5789612" y="5227495"/>
            <a:ext cx="5599259" cy="55647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World of WarCraft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82906"/>
            <a:ext cx="4724400" cy="24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C++ </a:t>
            </a:r>
            <a:r>
              <a:rPr lang="en-US" dirty="0">
                <a:sym typeface="Wingdings" panose="05000000000000000000" pitchFamily="2" charset="2"/>
              </a:rPr>
              <a:t> Code::Blocks; </a:t>
            </a:r>
            <a:r>
              <a:rPr lang="bg-BG" dirty="0"/>
              <a:t>За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Code::Blocks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https://sourceforge.net/projects/codeblocks/files/Binaries/17.12/Windows/codeblocks-17.12mingw-setup.exe/download</a:t>
            </a:r>
            <a:r>
              <a:rPr lang="en-US" dirty="0"/>
              <a:t>                  </a:t>
            </a:r>
            <a:r>
              <a:rPr lang="bg-BG" dirty="0"/>
              <a:t>Приложението е </a:t>
            </a:r>
            <a:r>
              <a:rPr lang="bg-BG" dirty="0" err="1"/>
              <a:t>мултиплатформено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Program.cpp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</a:t>
            </a:r>
            <a:br>
              <a:rPr lang="en-US" dirty="0"/>
            </a:br>
            <a:r>
              <a:rPr lang="bg-BG" dirty="0"/>
              <a:t>уеб браузъра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Code::Blocks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файл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[Empty file]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  (Ctrl + Shift + N)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CBAB8-796E-4BC1-930E-EA2BB42F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3339176"/>
            <a:ext cx="6553200" cy="3178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със </a:t>
            </a:r>
            <a:r>
              <a:rPr lang="en-US" dirty="0">
                <a:solidFill>
                  <a:schemeClr val="bg1"/>
                </a:solidFill>
              </a:rPr>
              <a:t>C++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Code::Blocks</a:t>
            </a: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C++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br>
              <a:rPr lang="bg-BG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en-US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A89DB9-7120-4B86-B74F-DF9B8275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796658"/>
            <a:ext cx="4794890" cy="255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2612" y="1811387"/>
            <a:ext cx="5943600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cout &lt;&lt; "Hello SoftUni" &lt;&lt; endl;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FEF31-4C01-4B91-A347-2651833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20" y="3730195"/>
            <a:ext cx="7135812" cy="2667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5" y="2635382"/>
            <a:ext cx="3322411" cy="687797"/>
          </a:xfrm>
          <a:prstGeom prst="wedgeRoundRectCallout">
            <a:avLst>
              <a:gd name="adj1" fmla="val 41537"/>
              <a:gd name="adj2" fmla="val 10337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Библиотека за вход и изход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3886200"/>
            <a:ext cx="3322411" cy="808580"/>
          </a:xfrm>
          <a:prstGeom prst="wedgeRoundRectCallout">
            <a:avLst>
              <a:gd name="adj1" fmla="val -104581"/>
              <a:gd name="adj2" fmla="val 5094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Началната точна на програмата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5" y="3760675"/>
            <a:ext cx="2256373" cy="657317"/>
          </a:xfrm>
          <a:prstGeom prst="wedgeRoundRectCallout">
            <a:avLst>
              <a:gd name="adj1" fmla="val 75841"/>
              <a:gd name="adj2" fmla="val 2205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+mj-lt"/>
              </a:rPr>
              <a:t>std;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2" y="4654547"/>
            <a:ext cx="2033817" cy="803705"/>
          </a:xfrm>
          <a:prstGeom prst="wedgeRoundRectCallout">
            <a:avLst>
              <a:gd name="adj1" fmla="val 114037"/>
              <a:gd name="adj2" fmla="val 1696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Отпечатване на козолата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5458252"/>
            <a:ext cx="4859388" cy="803705"/>
          </a:xfrm>
          <a:prstGeom prst="wedgeRoundRectCallout">
            <a:avLst>
              <a:gd name="adj1" fmla="val -80647"/>
              <a:gd name="adj2" fmla="val -1654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Изпълнението връща 0 – програмата е работила правилно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r>
              <a:rPr lang="en-US" sz="3600" dirty="0"/>
              <a:t>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(в белият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06F95-A41C-4823-B6C1-5C104BEE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65" y="3862572"/>
            <a:ext cx="8058150" cy="1828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https://judge.softuni.bg/Contests/Practice/Index/528#0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874" y="2481263"/>
            <a:ext cx="6657975" cy="404336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A770-A459-495F-BE73-2DCEB142E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намира лицето на триъгълник:</a:t>
            </a:r>
          </a:p>
          <a:p>
            <a:pPr>
              <a:spcBef>
                <a:spcPts val="0"/>
              </a:spcBef>
            </a:pPr>
            <a:endParaRPr lang="en-US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конвертира от левове в евро: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2D2AA-0671-4384-9ACD-6DFD0FE99A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212" y="1888601"/>
            <a:ext cx="6705599" cy="58744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cout &lt;&lt; ((base</a:t>
            </a:r>
            <a:r>
              <a:rPr lang="bg-BG" sz="2400" dirty="0"/>
              <a:t> </a:t>
            </a:r>
            <a:r>
              <a:rPr lang="en-US" sz="2400" dirty="0"/>
              <a:t>*</a:t>
            </a:r>
            <a:r>
              <a:rPr lang="bg-BG" sz="2400" dirty="0"/>
              <a:t> </a:t>
            </a:r>
            <a:r>
              <a:rPr lang="en-US" sz="2400" dirty="0"/>
              <a:t>height)</a:t>
            </a:r>
            <a:r>
              <a:rPr lang="bg-BG" sz="2400" dirty="0"/>
              <a:t> </a:t>
            </a:r>
            <a:r>
              <a:rPr lang="en-US" sz="2400" dirty="0"/>
              <a:t>/</a:t>
            </a:r>
            <a:r>
              <a:rPr lang="bg-BG" sz="2400" dirty="0"/>
              <a:t> </a:t>
            </a:r>
            <a:r>
              <a:rPr lang="en-US" sz="2400" dirty="0"/>
              <a:t>2)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C5A9902-0DC8-47F0-B371-A80024CDCBD0}"/>
              </a:ext>
            </a:extLst>
          </p:cNvPr>
          <p:cNvSpPr txBox="1">
            <a:spLocks/>
          </p:cNvSpPr>
          <p:nvPr/>
        </p:nvSpPr>
        <p:spPr>
          <a:xfrm>
            <a:off x="1065212" y="3810000"/>
            <a:ext cx="5181600" cy="215710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</a:t>
            </a:r>
            <a:r>
              <a:rPr lang="nn-NO" dirty="0"/>
              <a:t> leva;</a:t>
            </a:r>
          </a:p>
          <a:p>
            <a:r>
              <a:rPr lang="nn-NO" dirty="0"/>
              <a:t>cin &gt;&gt; leva;</a:t>
            </a:r>
          </a:p>
          <a:p>
            <a:r>
              <a:rPr lang="nn-NO" dirty="0"/>
              <a:t>double euro = leva / 1.95583;</a:t>
            </a:r>
          </a:p>
          <a:p>
            <a:r>
              <a:rPr lang="nn-NO" dirty="0"/>
              <a:t>cout &lt;&lt; euro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8922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</a:t>
            </a:r>
            <a:r>
              <a:rPr lang="bg-BG" dirty="0"/>
              <a:t>++</a:t>
            </a:r>
            <a:r>
              <a:rPr lang="en-US" dirty="0"/>
              <a:t>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75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/>
              <a:t> функцията: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Неправилно изписване на оператори: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940627"/>
            <a:ext cx="7143750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24" y="3285140"/>
            <a:ext cx="7143750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224" y="4764973"/>
            <a:ext cx="7143750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2412" y="1082777"/>
            <a:ext cx="10237788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при работата с текст: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98" y="1752600"/>
            <a:ext cx="7143750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398" y="3089173"/>
            <a:ext cx="7143750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със </a:t>
            </a:r>
            <a:r>
              <a:rPr lang="en-US" dirty="0"/>
              <a:t>C</a:t>
            </a:r>
            <a:r>
              <a:rPr lang="bg-BG" dirty="0"/>
              <a:t>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F16CA4-6434-4F8E-8D1E-D6CE0B2AB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72" y="1614025"/>
            <a:ext cx="1805880" cy="20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20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4" y="3185528"/>
            <a:ext cx="35052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&lt;&lt; 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20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BFE4460-9A8E-4D7C-81F5-936FD74E6EC7}"/>
              </a:ext>
            </a:extLst>
          </p:cNvPr>
          <p:cNvSpPr txBox="1">
            <a:spLocks/>
          </p:cNvSpPr>
          <p:nvPr/>
        </p:nvSpPr>
        <p:spPr>
          <a:xfrm>
            <a:off x="5839421" y="2481800"/>
            <a:ext cx="4876800" cy="777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Решение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+mj-lt"/>
              </a:rPr>
              <a:t>-цикъл</a:t>
            </a:r>
            <a:r>
              <a:rPr lang="en-US" dirty="0">
                <a:latin typeface="+mj-lt"/>
              </a:rPr>
              <a:t>:</a:t>
            </a:r>
            <a:endParaRPr lang="bg-BG" dirty="0">
              <a:latin typeface="+mj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407" y="3185528"/>
            <a:ext cx="5133005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for (int i = 1; i &lt;= 20;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 &lt;&lt; endl;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34436" y="5179406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Ð ÐµÐ·ÑÐ»ÑÐ°Ñ Ñ Ð¸Ð·Ð¾Ð±ÑÐ°Ð¶ÐµÐ½Ð¸Ðµ Ð·Ð° numero 2 de toy story">
              <a:extLst>
                <a:ext uri="{FF2B5EF4-FFF2-40B4-BE49-F238E27FC236}">
                  <a16:creationId xmlns:a16="http://schemas.microsoft.com/office/drawing/2014/main" id="{7C88DC20-B4C0-496A-9086-D2745FEFA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718" y="5063680"/>
              <a:ext cx="7605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6"/>
              </a:rPr>
              <a:t>https://judge.softuni.bg/Contests/Practice/Index/528#2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триъгълник </a:t>
            </a:r>
            <a:br>
              <a:rPr lang="bg-BG" dirty="0"/>
            </a:br>
            <a:r>
              <a:rPr lang="bg-BG" dirty="0"/>
              <a:t>от </a:t>
            </a:r>
            <a:r>
              <a:rPr lang="bg-BG" dirty="0">
                <a:solidFill>
                  <a:schemeClr val="bg1"/>
                </a:solidFill>
              </a:rPr>
              <a:t>55</a:t>
            </a:r>
            <a:r>
              <a:rPr lang="bg-BG" dirty="0"/>
              <a:t> звездички в следния формат:</a:t>
            </a:r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55 звездички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691" y="2173432"/>
            <a:ext cx="23622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400" b="1" dirty="0">
                <a:latin typeface="Consolas" panose="020B0609020204030204" pitchFamily="49" charset="0"/>
              </a:rPr>
              <a:t>*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**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***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****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*****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******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*******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********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*********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**********</a:t>
            </a:r>
            <a:endParaRPr lang="en-US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109390"/>
            <a:ext cx="4953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"*" &lt;&lt; endl;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nn-NO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"**" &lt;&lt; endl;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"***" &lt;&lt; endl;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"****" &lt;&lt; 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"**********" &lt;&lt; endl;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https://judge.softuni.bg/Contests/Practice/Index/528#3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7642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</a:t>
            </a:r>
            <a:r>
              <a:rPr lang="en-US" dirty="0"/>
              <a:t>e </a:t>
            </a:r>
            <a:r>
              <a:rPr lang="bg-BG" dirty="0"/>
              <a:t>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55 звездички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73" y="2511149"/>
            <a:ext cx="154913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</a:rPr>
              <a:t>*</a:t>
            </a:r>
          </a:p>
          <a:p>
            <a:r>
              <a:rPr lang="bg-BG" b="1" dirty="0">
                <a:latin typeface="Consolas" panose="020B0609020204030204" pitchFamily="49" charset="0"/>
              </a:rPr>
              <a:t>**</a:t>
            </a:r>
          </a:p>
          <a:p>
            <a:r>
              <a:rPr lang="bg-BG" b="1" dirty="0">
                <a:latin typeface="Consolas" panose="020B0609020204030204" pitchFamily="49" charset="0"/>
              </a:rPr>
              <a:t>***</a:t>
            </a:r>
          </a:p>
          <a:p>
            <a:r>
              <a:rPr lang="bg-BG" b="1" dirty="0">
                <a:latin typeface="Consolas" panose="020B0609020204030204" pitchFamily="49" charset="0"/>
              </a:rPr>
              <a:t>****</a:t>
            </a:r>
          </a:p>
          <a:p>
            <a:r>
              <a:rPr lang="bg-BG" b="1" dirty="0">
                <a:latin typeface="Consolas" panose="020B0609020204030204" pitchFamily="49" charset="0"/>
              </a:rPr>
              <a:t>*****</a:t>
            </a:r>
          </a:p>
          <a:p>
            <a:r>
              <a:rPr lang="bg-BG" b="1" dirty="0">
                <a:latin typeface="Consolas" panose="020B0609020204030204" pitchFamily="49" charset="0"/>
              </a:rPr>
              <a:t>******</a:t>
            </a:r>
          </a:p>
          <a:p>
            <a:r>
              <a:rPr lang="bg-BG" b="1" dirty="0">
                <a:latin typeface="Consolas" panose="020B0609020204030204" pitchFamily="49" charset="0"/>
              </a:rPr>
              <a:t>*******</a:t>
            </a:r>
          </a:p>
          <a:p>
            <a:r>
              <a:rPr lang="bg-BG" b="1" dirty="0">
                <a:latin typeface="Consolas" panose="020B0609020204030204" pitchFamily="49" charset="0"/>
              </a:rPr>
              <a:t>********</a:t>
            </a:r>
          </a:p>
          <a:p>
            <a:r>
              <a:rPr lang="bg-BG" b="1" dirty="0">
                <a:latin typeface="Consolas" panose="020B0609020204030204" pitchFamily="49" charset="0"/>
              </a:rPr>
              <a:t>*********</a:t>
            </a:r>
          </a:p>
          <a:p>
            <a:r>
              <a:rPr lang="bg-BG" b="1" dirty="0">
                <a:latin typeface="Consolas" panose="020B0609020204030204" pitchFamily="49" charset="0"/>
              </a:rPr>
              <a:t>**********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859" y="2304445"/>
            <a:ext cx="8475306" cy="3357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for(int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row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row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row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starsCount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1;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starsCount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row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starsCount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	</a:t>
            </a:r>
            <a:r>
              <a:rPr lang="nn-NO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"</a:t>
            </a: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nn-NO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cout &lt;&lt; endl;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en-US" sz="2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https://judge.softuni.bg/Contests/Practice/Index/528#3</a:t>
            </a:r>
            <a:endParaRPr lang="bg-BG" sz="2400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679" y="1495865"/>
            <a:ext cx="3322411" cy="808580"/>
          </a:xfrm>
          <a:prstGeom prst="wedgeRoundRectCallout">
            <a:avLst>
              <a:gd name="adj1" fmla="val -53790"/>
              <a:gd name="adj2" fmla="val 53001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Повтаряме командите от 1 до 10 реда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5C2A68D-EDAE-4117-9264-3E3FDDEC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3734112"/>
            <a:ext cx="3606362" cy="769442"/>
          </a:xfrm>
          <a:prstGeom prst="wedgeRoundRectCallout">
            <a:avLst>
              <a:gd name="adj1" fmla="val -58910"/>
              <a:gd name="adj2" fmla="val -24140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rgbClr val="FFFFFF"/>
                </a:solidFill>
                <a:latin typeface="+mj-lt"/>
              </a:rPr>
              <a:t>Ще принтираме звездички, спрямо номера на реда </a:t>
            </a:r>
            <a:r>
              <a:rPr lang="en-US" sz="2000" b="1" dirty="0">
                <a:solidFill>
                  <a:srgbClr val="FFFFFF"/>
                </a:solidFill>
                <a:latin typeface="+mj-lt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2000" b="1" dirty="0">
                <a:solidFill>
                  <a:srgbClr val="FFFFFF"/>
                </a:solidFill>
                <a:latin typeface="+mj-lt"/>
              </a:rPr>
              <a:t>)</a:t>
            </a:r>
            <a:endParaRPr lang="bg-BG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8DB02C1-AEE8-430A-A38A-C2CEE9A64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4654710"/>
            <a:ext cx="3033438" cy="716593"/>
          </a:xfrm>
          <a:prstGeom prst="wedgeRoundRectCallout">
            <a:avLst>
              <a:gd name="adj1" fmla="val -63188"/>
              <a:gd name="adj2" fmla="val -1808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Преминаваме на нов ред</a:t>
            </a:r>
          </a:p>
        </p:txBody>
      </p:sp>
    </p:spTree>
    <p:extLst>
      <p:ext uri="{BB962C8B-B14F-4D97-AF65-F5344CB8AC3E}">
        <p14:creationId xmlns:p14="http://schemas.microsoft.com/office/powerpoint/2010/main" val="37504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b="1" dirty="0">
                <a:latin typeface="+mj-lt"/>
              </a:rPr>
              <a:t> 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610" y="2990135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93" y="2757215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https://judge.softuni.bg/Contests/Practice/Index/528#4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50601" y="3134227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058607-191D-4156-9AAB-5A5C9824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2" y="2990135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56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9A05A8F-8BEB-4ED8-8176-3B5DB0F45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595" y="2757215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0BEE64-6201-4738-BE0D-2B24B6E2B9EB}"/>
              </a:ext>
            </a:extLst>
          </p:cNvPr>
          <p:cNvSpPr/>
          <p:nvPr/>
        </p:nvSpPr>
        <p:spPr bwMode="auto">
          <a:xfrm>
            <a:off x="4679003" y="3134227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930" y="4171035"/>
            <a:ext cx="7332506" cy="175699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double a, b;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cin &gt;&gt; a;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cin &gt;&gt; b;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000" b="1" noProof="1">
                <a:latin typeface="Consolas" panose="020B0609020204030204" pitchFamily="49" charset="0"/>
              </a:rPr>
              <a:t>*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cout &lt;&lt;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bg-BG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2000" b="1" noProof="1">
                <a:latin typeface="Consolas" panose="020B0609020204030204" pitchFamily="49" charset="0"/>
              </a:rPr>
              <a:t>&lt;&lt; </a:t>
            </a:r>
            <a:r>
              <a:rPr lang="en-US" sz="2000" b="1" noProof="1">
                <a:latin typeface="Consolas" panose="020B0609020204030204" pitchFamily="49" charset="0"/>
              </a:rPr>
              <a:t>endl;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01686" y="1959680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C++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Code::Blocks)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В </a:t>
            </a:r>
            <a:r>
              <a:rPr lang="en-US" sz="3200" dirty="0"/>
              <a:t>C++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със 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 &lt;&lt; endl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3594588"/>
            <a:ext cx="5876672" cy="191088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cout &lt;&lt; "Hello" &lt;&lt; endl;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return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5692" y="2876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3612" y="4267200"/>
            <a:ext cx="5035383" cy="1761762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 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8407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8081" y="5874056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7538" y="2647120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LU" sz="2800" dirty="0">
                <a:solidFill>
                  <a:srgbClr val="FFFFFF"/>
                </a:solidFill>
              </a:rPr>
              <a:t>Guten T</a:t>
            </a:r>
            <a:r>
              <a:rPr lang="en-US" sz="2800" dirty="0">
                <a:solidFill>
                  <a:srgbClr val="FFFFFF"/>
                </a:solidFill>
              </a:rPr>
              <a:t>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808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808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6216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3570" y="5958134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922176" y="4726702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1345" y="4726702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693926" y="5812684"/>
            <a:ext cx="127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51973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98" y="3576900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1345" y="2420622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96601" y="238009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for($i = 0; $i &lt;= 10; $i++)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34" name="Picture 10" descr="Ð ÐµÐ·ÑÐ»ÑÐ°Ñ Ñ Ð¸Ð·Ð¾Ð±ÑÐ°Ð¶ÐµÐ½Ð¸Ðµ Ð·Ð° php official logo">
            <a:extLst>
              <a:ext uri="{FF2B5EF4-FFF2-40B4-BE49-F238E27FC236}">
                <a16:creationId xmlns:a16="http://schemas.microsoft.com/office/drawing/2014/main" id="{EEE61104-E815-4FDF-99BB-2A83C774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6" y="5249920"/>
            <a:ext cx="1828800" cy="9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4463BF-46DC-404D-8EEF-A0D3930C64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5283050"/>
            <a:ext cx="990600" cy="11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for(let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1637</Words>
  <Application>Microsoft Office PowerPoint</Application>
  <PresentationFormat>Custom</PresentationFormat>
  <Paragraphs>331</Paragraphs>
  <Slides>37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Начин на комуникация (4)</vt:lpstr>
      <vt:lpstr>Езици за програмиране</vt:lpstr>
      <vt:lpstr>PowerPoint Presentation</vt:lpstr>
      <vt:lpstr>Какво е С++</vt:lpstr>
      <vt:lpstr>История на С++</vt:lpstr>
      <vt:lpstr>История на С++</vt:lpstr>
      <vt:lpstr>Проекти писани на С++</vt:lpstr>
      <vt:lpstr>PowerPoint Presentation</vt:lpstr>
      <vt:lpstr>Среда за разработка</vt:lpstr>
      <vt:lpstr>Компютърни програми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Компютърна програма – примери</vt:lpstr>
      <vt:lpstr>Типични грешки в C++ програмите</vt:lpstr>
      <vt:lpstr>Типични грешки в C# програмите (2)</vt:lpstr>
      <vt:lpstr>PowerPoint Presentation</vt:lpstr>
      <vt:lpstr>Числата от 1 до 20</vt:lpstr>
      <vt:lpstr>Триъгълник от 55 звездички</vt:lpstr>
      <vt:lpstr>Триъгълник от 55 звездички (2)</vt:lpstr>
      <vt:lpstr>Лице на правоъгълник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8</cp:revision>
  <dcterms:created xsi:type="dcterms:W3CDTF">2014-01-02T17:00:34Z</dcterms:created>
  <dcterms:modified xsi:type="dcterms:W3CDTF">2018-09-01T10:00:55Z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