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38"/>
  </p:notesMasterIdLst>
  <p:handoutMasterIdLst>
    <p:handoutMasterId r:id="rId39"/>
  </p:handoutMasterIdLst>
  <p:sldIdLst>
    <p:sldId id="274" r:id="rId3"/>
    <p:sldId id="446" r:id="rId4"/>
    <p:sldId id="276" r:id="rId5"/>
    <p:sldId id="471" r:id="rId6"/>
    <p:sldId id="419" r:id="rId7"/>
    <p:sldId id="420" r:id="rId8"/>
    <p:sldId id="501" r:id="rId9"/>
    <p:sldId id="502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9" r:id="rId25"/>
    <p:sldId id="520" r:id="rId26"/>
    <p:sldId id="521" r:id="rId27"/>
    <p:sldId id="522" r:id="rId28"/>
    <p:sldId id="531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446"/>
            <p14:sldId id="276"/>
          </p14:sldIdLst>
        </p14:section>
        <p14:section name="Променливи и типове данни" id="{6CA3F2B5-4C62-4673-AE11-C846427A12C2}">
          <p14:sldIdLst>
            <p14:sldId id="471"/>
            <p14:sldId id="419"/>
            <p14:sldId id="420"/>
            <p14:sldId id="501"/>
            <p14:sldId id="502"/>
            <p14:sldId id="504"/>
            <p14:sldId id="505"/>
            <p14:sldId id="506"/>
          </p14:sldIdLst>
        </p14:section>
        <p14:section name="Прости операции" id="{128769E9-F003-4D1B-AC82-1A19DEACC358}">
          <p14:sldIdLst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Печатане на екрана" id="{586D64DA-A092-4901-8495-14050A9DD9AC}">
          <p14:sldIdLst>
            <p14:sldId id="517"/>
            <p14:sldId id="519"/>
            <p14:sldId id="520"/>
            <p14:sldId id="521"/>
            <p14:sldId id="522"/>
            <p14:sldId id="531"/>
            <p14:sldId id="523"/>
            <p14:sldId id="524"/>
          </p14:sldIdLst>
        </p14:section>
        <p14:section name="Обобщение" id="{E8E89E94-E30E-41AC-AE57-78FE94567DF2}">
          <p14:sldIdLst>
            <p14:sldId id="525"/>
            <p14:sldId id="526"/>
            <p14:sldId id="527"/>
            <p14:sldId id="528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533" autoAdjust="0"/>
  </p:normalViewPr>
  <p:slideViewPr>
    <p:cSldViewPr>
      <p:cViewPr varScale="1">
        <p:scale>
          <a:sx n="92" d="100"/>
          <a:sy n="92" d="100"/>
        </p:scale>
        <p:origin x="486" y="7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3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3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63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39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9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9#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9#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9#5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9#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Преподвателски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989221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335535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0963" y="1112623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9309" y="4019894"/>
            <a:ext cx="4449504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a;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area = a * a;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cout &lt;&lt;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latin typeface="Consolas" pitchFamily="49" charset="0"/>
              </a:rPr>
              <a:t>&lt;&lt; endl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59309" y="1863484"/>
            <a:ext cx="262070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num;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4409" y="63040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dirty="0">
                <a:solidFill>
                  <a:srgbClr val="FFA000"/>
                </a:solidFill>
                <a:hlinkClick r:id="rId3"/>
              </a:rPr>
              <a:t>https://judge.softuni.bg/Contests/Practice/Index/529#0</a:t>
            </a:r>
            <a:endParaRPr lang="en-US" sz="24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8315" y="1064167"/>
            <a:ext cx="10033549" cy="5276048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</a:p>
          <a:p>
            <a:pPr marL="0" indent="0">
              <a:spcBef>
                <a:spcPts val="1200"/>
              </a:spcBef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4412" y="3476658"/>
            <a:ext cx="6574249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cin &gt;&gt;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cout &lt;&lt; 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</a:rPr>
              <a:t> &lt;&lt; endl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4412" y="1752600"/>
            <a:ext cx="23832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num;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65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dirty="0">
                <a:solidFill>
                  <a:srgbClr val="0097CC"/>
                </a:solidFill>
                <a:hlinkClick r:id="rId3"/>
              </a:rPr>
              <a:t>https://judge.softuni.bg/Contests/Practice/Index/529#1</a:t>
            </a:r>
            <a:endParaRPr lang="en-US" sz="2400" dirty="0">
              <a:solidFill>
                <a:srgbClr val="0097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014A3D4A-39D3-47C4-80AE-C481592BB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2627" y="1393456"/>
            <a:ext cx="9503570" cy="4595013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#include &lt;iostream&gt;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#include &lt;string&gt;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using namespace std;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int main()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it-IT" sz="2600" dirty="0">
                <a:solidFill>
                  <a:schemeClr val="bg1"/>
                </a:solidFill>
              </a:rPr>
              <a:t>string </a:t>
            </a:r>
            <a:r>
              <a:rPr lang="it-IT" sz="2600" dirty="0">
                <a:solidFill>
                  <a:schemeClr val="tx1"/>
                </a:solidFill>
              </a:rPr>
              <a:t>name;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bg1"/>
                </a:solidFill>
              </a:rPr>
              <a:t>   cin &gt;&gt; </a:t>
            </a:r>
            <a:r>
              <a:rPr lang="it-IT" sz="2600" dirty="0">
                <a:solidFill>
                  <a:schemeClr val="tx1"/>
                </a:solidFill>
              </a:rPr>
              <a:t>name;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 cout &lt;&lt; "Hello</a:t>
            </a:r>
            <a:r>
              <a:rPr lang="bg-BG" sz="2600" dirty="0">
                <a:solidFill>
                  <a:schemeClr val="tx1"/>
                </a:solidFill>
              </a:rPr>
              <a:t>,</a:t>
            </a:r>
            <a:r>
              <a:rPr lang="it-IT" sz="2600" dirty="0">
                <a:solidFill>
                  <a:schemeClr val="tx1"/>
                </a:solidFill>
              </a:rPr>
              <a:t> ";</a:t>
            </a:r>
            <a:endParaRPr lang="bg-BG" sz="26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 cout &lt;&lt; name &lt;&lt; "!" &lt;&lt; endl;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dirty="0">
                <a:solidFill>
                  <a:schemeClr val="tx1"/>
                </a:solidFill>
              </a:rPr>
              <a:t>   </a:t>
            </a:r>
            <a:r>
              <a:rPr lang="en-US" sz="2600" dirty="0">
                <a:solidFill>
                  <a:schemeClr val="tx1"/>
                </a:solidFill>
              </a:rPr>
              <a:t>r</a:t>
            </a:r>
            <a:r>
              <a:rPr lang="it-IT" sz="2600" dirty="0">
                <a:solidFill>
                  <a:schemeClr val="tx1"/>
                </a:solidFill>
              </a:rPr>
              <a:t>eturn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}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9672" y="627147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https://judge.softuni.bg/Contests/Practice/Index/529#2</a:t>
            </a:r>
            <a:endParaRPr lang="en-US" sz="2400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19976" y="3533125"/>
            <a:ext cx="3657600" cy="1052531"/>
          </a:xfrm>
          <a:prstGeom prst="wedgeRoundRectCallout">
            <a:avLst>
              <a:gd name="adj1" fmla="val -61081"/>
              <a:gd name="adj2" fmla="val 304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970C9C2D-E53D-437A-BC48-2334910D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49" y="1393456"/>
            <a:ext cx="5289368" cy="1784649"/>
          </a:xfrm>
          <a:prstGeom prst="wedgeRoundRectCallout">
            <a:avLst>
              <a:gd name="adj1" fmla="val -78525"/>
              <a:gd name="adj2" fmla="val -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работим с текст трябва да добавим библиотеката:</a:t>
            </a:r>
            <a:b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4224" y="143576"/>
            <a:ext cx="7464793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Принтиране на конзолата на текст и        числа последователно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1490008"/>
            <a:ext cx="9753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endl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012" y="4007316"/>
            <a:ext cx="7772400" cy="1938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double sum = a + b;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text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endl;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6939772" y="2967335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19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6999835" y="5484643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The sum is 4</a:t>
            </a:r>
            <a:endParaRPr lang="en-US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1876842"/>
            <a:ext cx="467458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452338"/>
            <a:ext cx="467457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cin &gt;&gt; a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4412" y="2556882"/>
            <a:ext cx="112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600" dirty="0">
                <a:solidFill>
                  <a:schemeClr val="accent4"/>
                </a:solidFill>
              </a:rPr>
              <a:t> </a:t>
            </a:r>
            <a:r>
              <a:rPr lang="bg-BG" sz="2600" b="1" dirty="0">
                <a:solidFill>
                  <a:schemeClr val="accent4"/>
                </a:solidFill>
                <a:latin typeface="Consolas" pitchFamily="49" charset="0"/>
              </a:rPr>
              <a:t>12</a:t>
            </a:r>
            <a:endParaRPr lang="en-US" sz="26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4347575"/>
            <a:ext cx="7848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284912" y="2628231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39699" y="5060034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6.25 </a:t>
            </a:r>
            <a:r>
              <a:rPr lang="en-US" sz="2500" i="0" noProof="1">
                <a:solidFill>
                  <a:schemeClr val="accent4"/>
                </a:solidFill>
                <a:latin typeface="+mn-lt"/>
              </a:rPr>
              <a:t>-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09536" y="5436301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Грешка: деление на 0</a:t>
            </a:r>
            <a:endParaRPr lang="en-US" sz="2500" i="0" noProof="1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50812" y="4655351"/>
            <a:ext cx="5364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4"/>
                </a:solidFill>
              </a:rPr>
              <a:t>//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bg-BG" sz="2500" b="1" dirty="0">
                <a:solidFill>
                  <a:schemeClr val="accent4"/>
                </a:solidFill>
              </a:rPr>
              <a:t>6</a:t>
            </a:r>
            <a:r>
              <a:rPr lang="en-US" sz="2500" b="1" dirty="0">
                <a:solidFill>
                  <a:schemeClr val="accent4"/>
                </a:solidFill>
              </a:rPr>
              <a:t> -</a:t>
            </a:r>
            <a:r>
              <a:rPr lang="bg-BG" sz="2500" b="1" dirty="0">
                <a:solidFill>
                  <a:schemeClr val="accent4"/>
                </a:solidFill>
              </a:rPr>
              <a:t> дробната част се отрязва</a:t>
            </a:r>
            <a:endParaRPr lang="en-US" sz="2500" b="1" dirty="0">
              <a:solidFill>
                <a:schemeClr val="accent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54840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92979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3037" y="3591580"/>
            <a:ext cx="100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2</a:t>
            </a:r>
            <a:endParaRPr lang="nn-NO" sz="2800" b="1" noProof="1">
              <a:solidFill>
                <a:schemeClr val="accent4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0" y="4870234"/>
            <a:ext cx="548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1 </a:t>
            </a:r>
            <a:r>
              <a:rPr lang="bg-BG" noProof="1"/>
              <a:t>–</a:t>
            </a:r>
            <a:r>
              <a:rPr lang="en-US" noProof="1"/>
              <a:t> </a:t>
            </a:r>
            <a:r>
              <a:rPr lang="bg-BG" noProof="1"/>
              <a:t>числото</a:t>
            </a:r>
            <a:r>
              <a:rPr lang="en-US" noProof="1"/>
              <a:t> 3</a:t>
            </a:r>
            <a:r>
              <a:rPr lang="bg-BG" noProof="1"/>
              <a:t> е</a:t>
            </a:r>
            <a:r>
              <a:rPr lang="en-US" noProof="1"/>
              <a:t> </a:t>
            </a:r>
            <a:r>
              <a:rPr lang="bg-BG" noProof="1"/>
              <a:t>нечетно</a:t>
            </a:r>
            <a:r>
              <a:rPr lang="en-US" noProof="1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42140" y="5287092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4"/>
                </a:solidFill>
              </a:rPr>
              <a:t>// </a:t>
            </a:r>
            <a:r>
              <a:rPr lang="bg-BG" i="0" noProof="1">
                <a:solidFill>
                  <a:schemeClr val="accent4"/>
                </a:solidFill>
              </a:rPr>
              <a:t>0 – числото</a:t>
            </a:r>
            <a:r>
              <a:rPr lang="en-US" i="0" noProof="1">
                <a:solidFill>
                  <a:schemeClr val="accent4"/>
                </a:solidFill>
              </a:rPr>
              <a:t> 4</a:t>
            </a:r>
            <a:r>
              <a:rPr lang="bg-BG" i="0" noProof="1">
                <a:solidFill>
                  <a:schemeClr val="accent4"/>
                </a:solidFill>
              </a:rPr>
              <a:t> е четно</a:t>
            </a:r>
            <a:endParaRPr lang="en-US" i="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3413" y="5695482"/>
            <a:ext cx="471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</a:t>
            </a:r>
            <a:r>
              <a:rPr lang="bg-BG" noProof="1"/>
              <a:t>Грешка: деление на 0</a:t>
            </a:r>
            <a:endParaRPr lang="nn-NO" noProof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2901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267200"/>
            <a:ext cx="102901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3766" y="2380653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Целочислен резултат:6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103766" y="4702881"/>
            <a:ext cx="4844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inf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nan</a:t>
            </a:r>
            <a:endParaRPr lang="bg-BG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#pb-sept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В програмирането можем да пресмятаме </a:t>
            </a:r>
            <a:r>
              <a:rPr lang="bg-BG" dirty="0">
                <a:solidFill>
                  <a:schemeClr val="bg1"/>
                </a:solidFill>
              </a:rPr>
              <a:t>числови изрази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81200"/>
            <a:ext cx="5943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45640"/>
            <a:ext cx="69391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b1</a:t>
            </a:r>
            <a:r>
              <a:rPr lang="bg-BG" sz="2800" b="1" noProof="1">
                <a:latin typeface="Consolas" pitchFamily="49" charset="0"/>
              </a:rPr>
              <a:t>, </a:t>
            </a:r>
            <a:r>
              <a:rPr lang="it-IT" sz="2800" b="1" noProof="1">
                <a:latin typeface="Consolas" pitchFamily="49" charset="0"/>
              </a:rPr>
              <a:t>b2</a:t>
            </a:r>
            <a:r>
              <a:rPr lang="bg-BG" sz="2800" b="1" noProof="1">
                <a:latin typeface="Consolas" pitchFamily="49" charset="0"/>
              </a:rPr>
              <a:t>, </a:t>
            </a:r>
            <a:r>
              <a:rPr lang="en-US" sz="2800" b="1" noProof="1">
                <a:latin typeface="Consolas" pitchFamily="49" charset="0"/>
              </a:rPr>
              <a:t>h</a:t>
            </a:r>
            <a:r>
              <a:rPr lang="bg-BG" sz="2800" b="1" noProof="1">
                <a:latin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cin &gt;&gt; b1 &gt;&gt; b2 &gt;&gt; 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area = (b1 + b2) * h / 2.0;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cout &lt;&lt; area &lt;&lt; endl;</a:t>
            </a:r>
          </a:p>
        </p:txBody>
      </p:sp>
      <p:pic>
        <p:nvPicPr>
          <p:cNvPr id="1026" name="Picture 2" descr="Ð ÐµÐ·ÑÐ»ÑÐ°Ñ Ñ Ð¸Ð·Ð¾Ð±ÑÐ°Ð¶ÐµÐ½Ð¸Ðµ Ð·Ð° numbers png">
            <a:extLst>
              <a:ext uri="{FF2B5EF4-FFF2-40B4-BE49-F238E27FC236}">
                <a16:creationId xmlns:a16="http://schemas.microsoft.com/office/drawing/2014/main" id="{EFD12A10-F463-4A07-B2FB-D93215AE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4181107"/>
            <a:ext cx="3421841" cy="227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За използването на математически функции трябва да </a:t>
            </a:r>
            <a:br>
              <a:rPr lang="bg-BG" dirty="0"/>
            </a:br>
            <a:r>
              <a:rPr lang="bg-BG" dirty="0"/>
              <a:t>добавим библиотеката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&lt;cmath&gt;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66785" y="4876800"/>
            <a:ext cx="6858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5" y="6058117"/>
            <a:ext cx="6858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EF35D-333A-43BF-9E47-123562E6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2362200"/>
            <a:ext cx="4620270" cy="116221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35915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изчислява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bg1"/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35916" y="3936515"/>
            <a:ext cx="7502089" cy="971035"/>
            <a:chOff x="982303" y="4800599"/>
            <a:chExt cx="7502089" cy="97103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12.5663706143592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12.5663706143592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35916" y="5235091"/>
            <a:ext cx="7502089" cy="954107"/>
            <a:chOff x="982303" y="4800599"/>
            <a:chExt cx="7502089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452.38934211693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75.398223686155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cxnSpLocks/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E324DE24-A255-402D-94DC-4AA4D99D4A82}"/>
              </a:ext>
            </a:extLst>
          </p:cNvPr>
          <p:cNvSpPr/>
          <p:nvPr/>
        </p:nvSpPr>
        <p:spPr>
          <a:xfrm>
            <a:off x="2162276" y="5679829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2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 animBg="1"/>
      <p:bldP spid="21" grpId="0"/>
      <p:bldP spid="22" grpId="0"/>
      <p:bldP spid="23" grpId="0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1012" y="1752600"/>
            <a:ext cx="8686800" cy="3723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radius;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cin &gt;&gt; radius;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pi =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3.14159265359;</a:t>
            </a: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area = pi</a:t>
            </a:r>
            <a:r>
              <a:rPr lang="it-IT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* radius * radius;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perimeter = 2 * pi * radius;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cout &lt;&lt; "Area = " &lt;&lt; area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cout &lt;&lt; "Perimeter = " &lt;&lt; perimeter &lt;&lt; endl;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https://judge.softuni.bg/Contests/Practice/Index/529#5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3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Фиксиране на изходният поток при извеждане на                    </a:t>
            </a:r>
            <a:r>
              <a:rPr lang="en-GB" dirty="0"/>
              <a:t> </a:t>
            </a:r>
            <a:r>
              <a:rPr lang="bg-BG" dirty="0"/>
              <a:t>дробни числа</a:t>
            </a:r>
          </a:p>
          <a:p>
            <a:pPr marL="0" indent="0">
              <a:buNone/>
            </a:pP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изхода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14600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setf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ios::fixed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фиксиран формат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09599" y="3063699"/>
            <a:ext cx="3657600" cy="914400"/>
          </a:xfrm>
          <a:prstGeom prst="wedgeRoundRectCallout">
            <a:avLst>
              <a:gd name="adj1" fmla="val -57325"/>
              <a:gd name="adj2" fmla="val -5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 специфичен формат на потока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4128277"/>
            <a:ext cx="8686800" cy="5493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endParaRPr lang="it-IT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65612" y="4677658"/>
            <a:ext cx="3820194" cy="981205"/>
          </a:xfrm>
          <a:prstGeom prst="wedgeRoundRectCallout">
            <a:avLst>
              <a:gd name="adj1" fmla="val -58211"/>
              <a:gd name="adj2" fmla="val -507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на цифрите в дробната част</a:t>
            </a:r>
          </a:p>
        </p:txBody>
      </p:sp>
    </p:spTree>
    <p:extLst>
      <p:ext uri="{BB962C8B-B14F-4D97-AF65-F5344CB8AC3E}">
        <p14:creationId xmlns:p14="http://schemas.microsoft.com/office/powerpoint/2010/main" val="19291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C8D0-1FD9-4F73-9908-ED7FA519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602420"/>
            <a:ext cx="2957400" cy="2581459"/>
          </a:xfrm>
          <a:prstGeom prst="roundRect">
            <a:avLst>
              <a:gd name="adj" fmla="val 1388"/>
            </a:avLst>
          </a:prstGeom>
          <a:ln>
            <a:solidFill>
              <a:schemeClr val="accent6">
                <a:lumMod val="75000"/>
              </a:schemeClr>
            </a:solidFill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1446212" y="4202373"/>
            <a:ext cx="4169703" cy="1815882"/>
            <a:chOff x="753023" y="4886777"/>
            <a:chExt cx="6455171" cy="181588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53023" y="4886777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4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82944" y="5317664"/>
              <a:ext cx="442525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18212" y="4228499"/>
            <a:ext cx="4582878" cy="1815882"/>
            <a:chOff x="430443" y="4909900"/>
            <a:chExt cx="7094813" cy="181588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0443" y="4909900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-40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32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64004" y="5723663"/>
              <a:ext cx="492182" cy="2917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689448" y="5305813"/>
              <a:ext cx="4835808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240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64</a:t>
              </a:r>
            </a:p>
          </p:txBody>
        </p:sp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7668199F-7A05-49CE-83F2-DD32DAA4771D}"/>
              </a:ext>
            </a:extLst>
          </p:cNvPr>
          <p:cNvSpPr/>
          <p:nvPr/>
        </p:nvSpPr>
        <p:spPr>
          <a:xfrm>
            <a:off x="2355138" y="5042263"/>
            <a:ext cx="302337" cy="291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6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700" dirty="0"/>
              <a:t>Лице на правоъгълник в равнината – решение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15241" y="1303264"/>
            <a:ext cx="9503571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</a:rPr>
              <a:t>#include &lt;iostream&gt;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</a:rPr>
              <a:t>#include &lt;cmath&gt;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</a:rPr>
              <a:t>using namespace std;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</a:rPr>
              <a:t>int main() {</a:t>
            </a:r>
            <a:endParaRPr lang="en-US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double x1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x2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y2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cin &gt;&gt; x1 &gt;&gt; y1 &gt;&gt; x2 &gt;&gt; y2;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</a:rPr>
              <a:t>  double area =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</a:rPr>
              <a:t>abs</a:t>
            </a:r>
            <a:r>
              <a:rPr lang="it-IT" b="1" noProof="1">
                <a:latin typeface="Consolas" pitchFamily="49" charset="0"/>
              </a:rPr>
              <a:t>(x2 - x1) *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</a:rPr>
              <a:t>abs</a:t>
            </a:r>
            <a:r>
              <a:rPr lang="it-IT" b="1" noProof="1">
                <a:latin typeface="Consolas" pitchFamily="49" charset="0"/>
              </a:rPr>
              <a:t>(y1 -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</a:rPr>
              <a:t>  </a:t>
            </a:r>
            <a:r>
              <a:rPr lang="it-IT" b="1" noProof="1">
                <a:latin typeface="Consolas" pitchFamily="49" charset="0"/>
              </a:rPr>
              <a:t>double perimeter = 2 * (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</a:rPr>
              <a:t>abs</a:t>
            </a:r>
            <a:r>
              <a:rPr lang="it-IT" b="1" noProof="1">
                <a:latin typeface="Consolas" pitchFamily="49" charset="0"/>
              </a:rPr>
              <a:t>(x2 - x1) +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</a:rPr>
              <a:t>abs</a:t>
            </a:r>
            <a:r>
              <a:rPr lang="it-IT" b="1" noProof="1">
                <a:latin typeface="Consolas" pitchFamily="49" charset="0"/>
              </a:rPr>
              <a:t>(y1 - y2));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</a:rPr>
              <a:t>  </a:t>
            </a:r>
            <a:r>
              <a:rPr lang="it-IT" b="1" noProof="1">
                <a:latin typeface="Consolas" pitchFamily="49" charset="0"/>
              </a:rPr>
              <a:t>cout &lt;&lt; area &lt;&lt; endl;</a:t>
            </a:r>
            <a:r>
              <a:rPr lang="bg-BG" b="1" noProof="1">
                <a:latin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</a:rPr>
              <a:t>  </a:t>
            </a:r>
            <a:r>
              <a:rPr lang="it-IT" b="1" noProof="1">
                <a:latin typeface="Consolas" pitchFamily="49" charset="0"/>
              </a:rPr>
              <a:t>cout &lt;&lt; perimeter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</a:rPr>
              <a:t>  return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</a:rPr>
              <a:t>}</a:t>
            </a:r>
            <a:endParaRPr lang="bg-BG" b="1" noProof="1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2" y="6243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https://judge.softuni.bg/Contests/Practice/Index/529#6</a:t>
            </a:r>
            <a:endParaRPr lang="en-US" sz="2400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D7CC1DE-11D2-442B-BE67-0C3F90E9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280" y="4728293"/>
            <a:ext cx="4067775" cy="924340"/>
          </a:xfrm>
          <a:prstGeom prst="wedgeRoundRectCallout">
            <a:avLst>
              <a:gd name="adj1" fmla="val -58095"/>
              <a:gd name="adj2" fmla="val -45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</a:rPr>
              <a:t>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bg-BG" b="1" dirty="0">
                <a:solidFill>
                  <a:srgbClr val="FFFFFF"/>
                </a:solidFill>
              </a:rPr>
              <a:t>взимаме абсолютната стойност на числото</a:t>
            </a:r>
          </a:p>
        </p:txBody>
      </p:sp>
    </p:spTree>
    <p:extLst>
      <p:ext uri="{BB962C8B-B14F-4D97-AF65-F5344CB8AC3E}">
        <p14:creationId xmlns:p14="http://schemas.microsoft.com/office/powerpoint/2010/main" val="17045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44780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потребителски вход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операции</a:t>
            </a:r>
          </a:p>
          <a:p>
            <a:pPr marL="819096" lvl="1" indent="-514350"/>
            <a:r>
              <a:rPr lang="bg-BG" dirty="0"/>
              <a:t>Работа с текст</a:t>
            </a:r>
          </a:p>
          <a:p>
            <a:pPr marL="819096" lvl="1" indent="-514350"/>
            <a:r>
              <a:rPr lang="bg-BG" dirty="0"/>
              <a:t>Работа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екрана</a:t>
            </a:r>
          </a:p>
          <a:p>
            <a:pPr marL="819096" lvl="1" indent="-514350"/>
            <a:r>
              <a:rPr lang="bg-BG" dirty="0"/>
              <a:t>Форматиране на изхода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05014-A6B9-4EDF-B054-ED28FD2FD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269309"/>
            <a:ext cx="11815018" cy="5353741"/>
          </a:xfrm>
        </p:spPr>
        <p:txBody>
          <a:bodyPr/>
          <a:lstStyle/>
          <a:p>
            <a:r>
              <a:rPr lang="bg-BG" sz="3600" dirty="0"/>
              <a:t>Въвеждане на текст</a:t>
            </a:r>
            <a:endParaRPr lang="en-US" sz="3600" dirty="0"/>
          </a:p>
          <a:p>
            <a:endParaRPr lang="bg-BG" sz="3600" dirty="0"/>
          </a:p>
          <a:p>
            <a:r>
              <a:rPr lang="bg-BG" sz="3600" dirty="0"/>
              <a:t>Четене на число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Пресмятания с числа: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39824" y="1947220"/>
            <a:ext cx="228758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srt;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39824" y="3313195"/>
            <a:ext cx="2287588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num;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41167" y="4906567"/>
            <a:ext cx="32781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</a:rPr>
              <a:t>int </a:t>
            </a:r>
            <a:r>
              <a:rPr lang="en-US" sz="2700" b="1" noProof="1">
                <a:latin typeface="Consolas" pitchFamily="49" charset="0"/>
              </a:rPr>
              <a:t>sum </a:t>
            </a:r>
            <a:r>
              <a:rPr lang="nn-NO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5 + 3</a:t>
            </a:r>
            <a:r>
              <a:rPr lang="nn-NO" sz="2700" b="1" noProof="1">
                <a:latin typeface="Consolas" pitchFamily="49" charset="0"/>
              </a:rPr>
              <a:t>;</a:t>
            </a:r>
            <a:endParaRPr lang="en-US" sz="2700" b="1" noProof="1">
              <a:latin typeface="Consolas" pitchFamily="49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3212" y="1676400"/>
            <a:ext cx="3332516" cy="28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4669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6012" y="3810000"/>
            <a:ext cx="4343400" cy="1400886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памет, като</a:t>
            </a:r>
          </a:p>
          <a:p>
            <a:pPr marL="609219" lvl="1" indent="0">
              <a:buNone/>
            </a:pPr>
            <a:r>
              <a:rPr lang="bg-BG" dirty="0">
                <a:solidFill>
                  <a:schemeClr val="bg1"/>
                </a:solidFill>
              </a:rPr>
              <a:t>    променливи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/>
              <a:t>,</a:t>
            </a:r>
            <a:r>
              <a:rPr lang="bg-BG" dirty="0">
                <a:solidFill>
                  <a:schemeClr val="bg1"/>
                </a:solidFill>
              </a:rPr>
              <a:t> име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Деклариране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4401324" y="5287403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697668" y="4724400"/>
            <a:ext cx="3196341" cy="833929"/>
          </a:xfrm>
          <a:prstGeom prst="wedgeRoundRectCallout">
            <a:avLst>
              <a:gd name="adj1" fmla="val 70260"/>
              <a:gd name="adj2" fmla="val 57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 на променливата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08612" y="4492079"/>
            <a:ext cx="3721979" cy="578882"/>
          </a:xfrm>
          <a:prstGeom prst="wedgeRoundRectCallout">
            <a:avLst>
              <a:gd name="adj1" fmla="val -34320"/>
              <a:gd name="adj2" fmla="val 115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496222" y="5972735"/>
            <a:ext cx="4114800" cy="578882"/>
          </a:xfrm>
          <a:prstGeom prst="wedgeRoundRectCallout">
            <a:avLst>
              <a:gd name="adj1" fmla="val -55358"/>
              <a:gd name="adj2" fmla="val -113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цвят, картинка,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2855" y="1143000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bg1"/>
                </a:solidFill>
              </a:rPr>
              <a:t>поток от данни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bg1"/>
                </a:solidFill>
              </a:rPr>
              <a:t>преобразува в поток от данни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</a:p>
          <a:p>
            <a:pPr lvl="1"/>
            <a:r>
              <a:rPr lang="bg-BG" dirty="0"/>
              <a:t>Връща ни потокът от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2612" y="4876800"/>
            <a:ext cx="259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9851" y="1111622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чете име от конзолата и го </a:t>
            </a:r>
            <a:br>
              <a:rPr lang="bg-BG" sz="3600" dirty="0"/>
            </a:br>
            <a:r>
              <a:rPr lang="bg-BG" sz="3600" dirty="0"/>
              <a:t>принтира: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18012" y="1818217"/>
            <a:ext cx="436829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endl;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746" y="4724400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525" y="3906825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0CFFD-1C96-4423-BC36-737194BE9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85" b="8306"/>
          <a:stretch/>
        </p:blipFill>
        <p:spPr>
          <a:xfrm>
            <a:off x="5010200" y="3749647"/>
            <a:ext cx="6646812" cy="1996731"/>
          </a:xfrm>
          <a:prstGeom prst="rect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1999</Words>
  <Application>Microsoft Office PowerPoint</Application>
  <PresentationFormat>Custom</PresentationFormat>
  <Paragraphs>382</Paragraphs>
  <Slides>35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PowerPoint Presentation</vt:lpstr>
      <vt:lpstr>Прочитане на текст</vt:lpstr>
      <vt:lpstr>Четене на текст</vt:lpstr>
      <vt:lpstr>Четене на числа</vt:lpstr>
      <vt:lpstr>Четене на дробно число</vt:lpstr>
      <vt:lpstr>PowerPoint Presentation</vt:lpstr>
      <vt:lpstr>Поздрав по име - пример</vt:lpstr>
      <vt:lpstr>Поздрав по име - решение</vt:lpstr>
      <vt:lpstr>Принтиране на конзолата на текст и        числа последователно</vt:lpstr>
      <vt:lpstr>Аритметични операции: + и -</vt:lpstr>
      <vt:lpstr>Аритметични операции: * и /</vt:lpstr>
      <vt:lpstr>Аритметични операции: %</vt:lpstr>
      <vt:lpstr>Особености при деление на числа</vt:lpstr>
      <vt:lpstr>Числени изрази</vt:lpstr>
      <vt:lpstr>PowerPoint Presentation</vt:lpstr>
      <vt:lpstr>PowerPoint Presentation</vt:lpstr>
      <vt:lpstr>Закръгляне на числа</vt:lpstr>
      <vt:lpstr>PowerPoint Presentation</vt:lpstr>
      <vt:lpstr>Периметър и лице на кръг – пример</vt:lpstr>
      <vt:lpstr>Периметър и лице на кръг – решение</vt:lpstr>
      <vt:lpstr>Форматиране на изхода</vt:lpstr>
      <vt:lpstr>Лице на правоъгълник в равнината – пример</vt:lpstr>
      <vt:lpstr>Лице на правоъгълник в равнината – решение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2018-09-08T05:54:32Z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