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11"/>
  </p:notesMasterIdLst>
  <p:handoutMasterIdLst>
    <p:handoutMasterId r:id="rId12"/>
  </p:handoutMasterIdLst>
  <p:sldIdLst>
    <p:sldId id="446" r:id="rId4"/>
    <p:sldId id="493" r:id="rId5"/>
    <p:sldId id="456" r:id="rId6"/>
    <p:sldId id="458" r:id="rId7"/>
    <p:sldId id="457" r:id="rId8"/>
    <p:sldId id="448" r:id="rId9"/>
    <p:sldId id="45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/>
        </p14:section>
        <p14:section name="Логически изрази и проверки" id="{DE145E72-6F2E-4C7D-AB67-ED53E5ADFDA7}">
          <p14:sldIdLst/>
        </p14:section>
        <p14:section name="Прости проверки" id="{AE6B04AE-F808-4264-9AFC-F55F8793D5EE}">
          <p14:sldIdLst/>
        </p14:section>
        <p14:section name="Серии от проверки" id="{E9EC52CD-E2F8-4F8F-A9BC-3481B32FD3A3}">
          <p14:sldIdLst/>
        </p14:section>
        <p14:section name="Живот на променлива" id="{897C72FF-24CF-420C-A718-6EE71606EE1A}">
          <p14:sldIdLst/>
        </p14:section>
        <p14:section name="Условни конструкции" id="{7DD18899-2110-459E-A1F7-ED9784334B8F}">
          <p14:sldIdLst>
            <p14:sldId id="446"/>
            <p14:sldId id="493"/>
            <p14:sldId id="456"/>
            <p14:sldId id="458"/>
            <p14:sldId id="457"/>
            <p14:sldId id="448"/>
            <p14:sldId id="455"/>
          </p14:sldIdLst>
        </p14:section>
        <p14:section name="Дебъгване" id="{AB046EE2-0F50-400C-BEA0-94C4D817559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9" autoAdjust="0"/>
    <p:restoredTop sz="94533" autoAdjust="0"/>
  </p:normalViewPr>
  <p:slideViewPr>
    <p:cSldViewPr>
      <p:cViewPr varScale="1">
        <p:scale>
          <a:sx n="87" d="100"/>
          <a:sy n="87" d="100"/>
        </p:scale>
        <p:origin x="51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BBE04-9901-4C0B-8E5E-96682488F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Напишете програма, която:</a:t>
            </a:r>
          </a:p>
          <a:p>
            <a:pPr lvl="1"/>
            <a:r>
              <a:rPr lang="bg-BG" sz="2800" dirty="0"/>
              <a:t>Чете цяло число – брой точки</a:t>
            </a:r>
          </a:p>
          <a:p>
            <a:pPr lvl="1"/>
            <a:r>
              <a:rPr lang="bg-BG" sz="2800" dirty="0"/>
              <a:t>Изчислява </a:t>
            </a:r>
            <a:r>
              <a:rPr lang="bg-BG" sz="2800" dirty="0">
                <a:solidFill>
                  <a:schemeClr val="bg1"/>
                </a:solidFill>
              </a:rPr>
              <a:t>бонус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точки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dirty="0">
                <a:solidFill>
                  <a:schemeClr val="bg1"/>
                </a:solidFill>
              </a:rPr>
              <a:t>общия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брой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точки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след прилагане на </a:t>
            </a:r>
            <a:br>
              <a:rPr lang="en-US" sz="2800" dirty="0"/>
            </a:br>
            <a:r>
              <a:rPr lang="bg-BG" sz="2800" dirty="0"/>
              <a:t>бонусите</a:t>
            </a:r>
          </a:p>
          <a:p>
            <a:pPr lvl="1"/>
            <a:r>
              <a:rPr lang="bg-BG" sz="2800" dirty="0"/>
              <a:t>Принтира </a:t>
            </a:r>
            <a:r>
              <a:rPr lang="bg-BG" sz="2800" dirty="0">
                <a:solidFill>
                  <a:schemeClr val="bg1"/>
                </a:solidFill>
              </a:rPr>
              <a:t>сумата</a:t>
            </a:r>
          </a:p>
          <a:p>
            <a:r>
              <a:rPr lang="bg-BG" sz="2800" dirty="0"/>
              <a:t>Ако числото е: </a:t>
            </a:r>
          </a:p>
          <a:p>
            <a:pPr lvl="1"/>
            <a:r>
              <a:rPr lang="bg-BG" sz="2800" dirty="0"/>
              <a:t>До 100 </a:t>
            </a:r>
            <a:r>
              <a:rPr lang="bg-BG" sz="2800" dirty="0">
                <a:solidFill>
                  <a:schemeClr val="bg1"/>
                </a:solidFill>
              </a:rPr>
              <a:t>включително</a:t>
            </a:r>
            <a:r>
              <a:rPr lang="bg-BG" sz="2800" dirty="0"/>
              <a:t>, бонус точките са </a:t>
            </a:r>
            <a:r>
              <a:rPr lang="bg-BG" sz="2800" dirty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По-голямо от </a:t>
            </a:r>
            <a:r>
              <a:rPr lang="bg-BG" sz="2800" dirty="0">
                <a:solidFill>
                  <a:schemeClr val="bg1"/>
                </a:solidFill>
              </a:rPr>
              <a:t>100</a:t>
            </a:r>
            <a:r>
              <a:rPr lang="bg-BG" sz="2800" dirty="0"/>
              <a:t>, бонус точките са </a:t>
            </a:r>
            <a:r>
              <a:rPr lang="bg-BG" sz="2800" dirty="0">
                <a:solidFill>
                  <a:schemeClr val="bg1"/>
                </a:solidFill>
              </a:rPr>
              <a:t>20%</a:t>
            </a:r>
          </a:p>
          <a:p>
            <a:pPr lvl="1"/>
            <a:r>
              <a:rPr lang="bg-BG" sz="2800" dirty="0"/>
              <a:t>По-голямо от </a:t>
            </a:r>
            <a:r>
              <a:rPr lang="bg-BG" sz="2800" dirty="0">
                <a:solidFill>
                  <a:schemeClr val="bg1"/>
                </a:solidFill>
              </a:rPr>
              <a:t>1000</a:t>
            </a:r>
            <a:r>
              <a:rPr lang="bg-BG" sz="2800" dirty="0"/>
              <a:t>, бонус точките са </a:t>
            </a:r>
            <a:r>
              <a:rPr lang="bg-BG" sz="2800" dirty="0">
                <a:solidFill>
                  <a:schemeClr val="bg1"/>
                </a:solidFill>
              </a:rPr>
              <a:t>10%</a:t>
            </a:r>
          </a:p>
          <a:p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0" name="Picture 2" descr="Image result for practice png">
            <a:extLst>
              <a:ext uri="{FF2B5EF4-FFF2-40B4-BE49-F238E27FC236}">
                <a16:creationId xmlns:a16="http://schemas.microsoft.com/office/drawing/2014/main" id="{98CD2AF9-5805-4582-8CEB-C561E30A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810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BBE04-9901-4C0B-8E5E-96682488F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Допълнителни бонус точки:</a:t>
            </a:r>
          </a:p>
          <a:p>
            <a:pPr lvl="1"/>
            <a:r>
              <a:rPr lang="bg-BG" sz="3200" dirty="0"/>
              <a:t>За </a:t>
            </a:r>
            <a:r>
              <a:rPr lang="bg-BG" sz="3200" dirty="0">
                <a:solidFill>
                  <a:schemeClr val="bg1"/>
                </a:solidFill>
              </a:rPr>
              <a:t>четно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число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1"/>
                </a:solidFill>
              </a:rPr>
              <a:t>1 т.</a:t>
            </a:r>
          </a:p>
          <a:p>
            <a:pPr lvl="1"/>
            <a:r>
              <a:rPr lang="bg-BG" sz="3200" dirty="0"/>
              <a:t>За число, което </a:t>
            </a:r>
            <a:r>
              <a:rPr lang="bg-BG" sz="3200" dirty="0">
                <a:solidFill>
                  <a:schemeClr val="bg1"/>
                </a:solidFill>
              </a:rPr>
              <a:t>завършва на 5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1"/>
                </a:solidFill>
              </a:rPr>
              <a:t>2 т.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bg-BG" sz="3200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8165B0-F6DE-4D28-B14C-D8F92E20EEC5}"/>
              </a:ext>
            </a:extLst>
          </p:cNvPr>
          <p:cNvGrpSpPr/>
          <p:nvPr/>
        </p:nvGrpSpPr>
        <p:grpSpPr>
          <a:xfrm>
            <a:off x="912812" y="5018830"/>
            <a:ext cx="2559842" cy="954107"/>
            <a:chOff x="8532812" y="3264315"/>
            <a:chExt cx="2559842" cy="954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87C9A5-0632-486F-BD3A-9A2C1495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254" y="3264315"/>
              <a:ext cx="10524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26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A6D660-BE8E-467C-915D-EF5B48804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812" y="3434951"/>
              <a:ext cx="87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11">
              <a:extLst>
                <a:ext uri="{FF2B5EF4-FFF2-40B4-BE49-F238E27FC236}">
                  <a16:creationId xmlns:a16="http://schemas.microsoft.com/office/drawing/2014/main" id="{0AD2FB8A-85A8-4EC1-B77E-F3610CDB32CE}"/>
                </a:ext>
              </a:extLst>
            </p:cNvPr>
            <p:cNvSpPr/>
            <p:nvPr/>
          </p:nvSpPr>
          <p:spPr>
            <a:xfrm>
              <a:off x="9545199" y="3581676"/>
              <a:ext cx="333389" cy="206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23712-57BB-4404-94D5-EE0808603BA3}"/>
              </a:ext>
            </a:extLst>
          </p:cNvPr>
          <p:cNvGrpSpPr/>
          <p:nvPr/>
        </p:nvGrpSpPr>
        <p:grpSpPr>
          <a:xfrm>
            <a:off x="4794137" y="5018828"/>
            <a:ext cx="2600549" cy="954107"/>
            <a:chOff x="8532812" y="4313167"/>
            <a:chExt cx="2600549" cy="9541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65E2FD-2835-43E6-B771-C9C1122EC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961" y="4313167"/>
              <a:ext cx="10524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212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D63E9E-05AF-4505-8AC8-D8097149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812" y="4460900"/>
              <a:ext cx="87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175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14">
              <a:extLst>
                <a:ext uri="{FF2B5EF4-FFF2-40B4-BE49-F238E27FC236}">
                  <a16:creationId xmlns:a16="http://schemas.microsoft.com/office/drawing/2014/main" id="{37D1DFD5-6FB7-44D3-AB97-95AC23BD681E}"/>
                </a:ext>
              </a:extLst>
            </p:cNvPr>
            <p:cNvSpPr/>
            <p:nvPr/>
          </p:nvSpPr>
          <p:spPr>
            <a:xfrm>
              <a:off x="9556338" y="460821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0E87D-8CD0-4C14-995E-832D7E844B9F}"/>
              </a:ext>
            </a:extLst>
          </p:cNvPr>
          <p:cNvGrpSpPr/>
          <p:nvPr/>
        </p:nvGrpSpPr>
        <p:grpSpPr>
          <a:xfrm>
            <a:off x="8422795" y="5018828"/>
            <a:ext cx="2991227" cy="954107"/>
            <a:chOff x="8418757" y="5287930"/>
            <a:chExt cx="2991227" cy="9541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54C644-15FE-4909-87F2-DF30895D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254" y="5287930"/>
              <a:ext cx="136973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270.3 2973.3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369FE2-1D4B-4D04-B0B5-7408C539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757" y="5435664"/>
              <a:ext cx="101238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2703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7">
              <a:extLst>
                <a:ext uri="{FF2B5EF4-FFF2-40B4-BE49-F238E27FC236}">
                  <a16:creationId xmlns:a16="http://schemas.microsoft.com/office/drawing/2014/main" id="{65F8F26E-F8A2-485B-83E6-DC6A4E3FA83B}"/>
                </a:ext>
              </a:extLst>
            </p:cNvPr>
            <p:cNvSpPr/>
            <p:nvPr/>
          </p:nvSpPr>
          <p:spPr>
            <a:xfrm>
              <a:off x="9545199" y="5605291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8170" y="1308231"/>
            <a:ext cx="10856136" cy="50398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cout &lt;&lt; "Enter score: 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int num;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double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  bonusScore 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it-IT" sz="26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it-IT" sz="2650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  bonusScore +=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cout &lt;&lt; "Bonus score: " &lt;&lt; bonusScore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50" b="1" noProof="1">
                <a:latin typeface="Consolas" pitchFamily="49" charset="0"/>
                <a:cs typeface="Consolas" pitchFamily="49" charset="0"/>
              </a:rPr>
              <a:t>cout &lt;&lt; "Total score: " &lt;&lt; (num + bonusScore)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2238" y="634807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CA6B19-C9CE-4CDF-BD98-70BF04AA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605" y="4046334"/>
            <a:ext cx="4563551" cy="246431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356371-3CDE-47AC-ACD4-92D135F0E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секунди</a:t>
            </a:r>
          </a:p>
          <a:p>
            <a:r>
              <a:rPr lang="bg-BG" sz="3000" dirty="0"/>
              <a:t>Напишете програма, която: </a:t>
            </a:r>
          </a:p>
          <a:p>
            <a:pPr lvl="1"/>
            <a:r>
              <a:rPr lang="bg-BG" sz="2800" dirty="0"/>
              <a:t>Пресмята </a:t>
            </a:r>
            <a:r>
              <a:rPr lang="bg-BG" sz="2800" dirty="0">
                <a:solidFill>
                  <a:schemeClr val="bg1"/>
                </a:solidFill>
              </a:rPr>
              <a:t>сумарното</a:t>
            </a:r>
            <a:r>
              <a:rPr lang="bg-BG" sz="2800" dirty="0"/>
              <a:t> им време </a:t>
            </a:r>
          </a:p>
          <a:p>
            <a:pPr lvl="1"/>
            <a:r>
              <a:rPr lang="bg-BG" sz="2800" dirty="0"/>
              <a:t>Принтира резултата във формат</a:t>
            </a:r>
            <a:r>
              <a:rPr lang="en-US" sz="2800" dirty="0"/>
              <a:t> "</a:t>
            </a:r>
            <a:r>
              <a:rPr lang="bg-BG" sz="2800" noProof="1">
                <a:solidFill>
                  <a:schemeClr val="bg1"/>
                </a:solidFill>
              </a:rPr>
              <a:t>минути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bg-BG" sz="2800" noProof="1">
                <a:solidFill>
                  <a:schemeClr val="bg1"/>
                </a:solidFill>
              </a:rPr>
              <a:t>: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bg-BG" sz="2800" noProof="1">
                <a:solidFill>
                  <a:schemeClr val="bg1"/>
                </a:solidFill>
              </a:rPr>
              <a:t>секунди</a:t>
            </a:r>
            <a:r>
              <a:rPr lang="en-US" sz="2800" dirty="0"/>
              <a:t>"</a:t>
            </a:r>
          </a:p>
          <a:p>
            <a:r>
              <a:rPr lang="bg-BG" sz="3000" dirty="0"/>
              <a:t>Примери:</a:t>
            </a:r>
            <a:endParaRPr lang="en-US" sz="3000" dirty="0"/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Сумиране на секунди</a:t>
            </a:r>
            <a:r>
              <a:rPr lang="en-US" dirty="0">
                <a:solidFill>
                  <a:schemeClr val="bg2"/>
                </a:solidFill>
              </a:rPr>
              <a:t> – </a:t>
            </a:r>
            <a:r>
              <a:rPr lang="bg-BG" dirty="0">
                <a:solidFill>
                  <a:schemeClr val="bg2"/>
                </a:solidFill>
              </a:rPr>
              <a:t>условие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0584" y="4623063"/>
            <a:ext cx="6722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</a:t>
            </a: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1415" y="5068245"/>
            <a:ext cx="990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2:0</a:t>
            </a: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219615" y="517554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0875" y="4623063"/>
            <a:ext cx="6722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50</a:t>
            </a:r>
            <a:endParaRPr lang="it-IT" sz="28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50</a:t>
            </a:r>
            <a:endParaRPr lang="it-IT" sz="28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49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20664" y="5068245"/>
            <a:ext cx="10463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</a:t>
            </a:r>
            <a:r>
              <a:rPr lang="bg-BG" sz="2800" b="1" noProof="1">
                <a:latin typeface="Consolas" panose="020B0609020204030204" pitchFamily="49" charset="0"/>
              </a:rPr>
              <a:t>29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026770" y="517554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71803" y="4637358"/>
            <a:ext cx="6722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293102" y="5068245"/>
            <a:ext cx="990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0</a:t>
            </a:r>
            <a:r>
              <a:rPr lang="it-IT" sz="2800" b="1" noProof="1">
                <a:latin typeface="Consolas" panose="020B0609020204030204" pitchFamily="49" charset="0"/>
              </a:rPr>
              <a:t>:</a:t>
            </a:r>
            <a:r>
              <a:rPr lang="bg-BG" sz="2800" b="1" noProof="1">
                <a:latin typeface="Consolas" panose="020B0609020204030204" pitchFamily="49" charset="0"/>
              </a:rPr>
              <a:t>36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882421" y="5196764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90068"/>
            <a:ext cx="11152188" cy="49743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 sec1; cin &gt;&gt; sec1;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seconds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if (seconds &gt; 59)  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mins++; seconds = seconds - 60;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900" b="1" noProof="1">
                <a:latin typeface="Consolas" pitchFamily="49" charset="0"/>
                <a:cs typeface="Consolas" pitchFamily="49" charset="0"/>
              </a:rPr>
              <a:t>if (seconds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900" b="1" noProof="1">
                <a:latin typeface="Consolas" pitchFamily="49" charset="0"/>
                <a:cs typeface="Consolas" pitchFamily="49" charset="0"/>
              </a:rPr>
              <a:t>  cout &lt;&lt; mins &lt;&lt; ":" &lt;&lt; "0" &lt;&lt; seconds &lt;&lt; endl;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9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900" b="1" noProof="1">
                <a:latin typeface="Consolas" pitchFamily="49" charset="0"/>
                <a:cs typeface="Consolas" pitchFamily="49" charset="0"/>
              </a:rPr>
              <a:t>  cout &lt;&lt; mins &lt;&lt; ":" &lt;&lt; seconds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4020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>
                <a:solidFill>
                  <a:schemeClr val="tx1">
                    <a:lumMod val="75000"/>
                  </a:schemeClr>
                </a:solidFill>
              </a:rPr>
              <a:t>Тестване на решението: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326EA-FFCE-4C27-9C1B-53F23B5B8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45118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bg1"/>
                </a:solidFill>
              </a:rPr>
              <a:t>преобразува</a:t>
            </a:r>
            <a:r>
              <a:rPr lang="bg-BG" dirty="0"/>
              <a:t> разстояние </a:t>
            </a:r>
            <a:br>
              <a:rPr lang="en-US" dirty="0"/>
            </a:br>
            <a:r>
              <a:rPr lang="bg-BG" dirty="0"/>
              <a:t>между посочените в таблицата мерни единици: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2900" dirty="0"/>
              <a:t>Вход: число, входна мерна</a:t>
            </a:r>
          </a:p>
          <a:p>
            <a:pPr marL="53306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900" dirty="0"/>
              <a:t>     единица, изходна мерна</a:t>
            </a:r>
          </a:p>
          <a:p>
            <a:pPr marL="53306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900" dirty="0"/>
              <a:t>     единица</a:t>
            </a:r>
            <a:br>
              <a:rPr lang="bg-BG" dirty="0"/>
            </a:b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8103" y="5252709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12</a:t>
            </a:r>
            <a:endParaRPr lang="en-US" sz="28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km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ft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79612" y="5689384"/>
            <a:ext cx="289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39370.0788</a:t>
            </a:r>
            <a:r>
              <a:rPr lang="en-US" sz="2800" b="1" noProof="1">
                <a:latin typeface="Consolas" panose="020B0609020204030204" pitchFamily="49" charset="0"/>
              </a:rPr>
              <a:t> ft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49FF6F9A-80A3-4D10-9093-82E09CACE0A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87522" y="2514600"/>
          <a:ext cx="5923200" cy="3809664"/>
        </p:xfrm>
        <a:graphic>
          <a:graphicData uri="http://schemas.openxmlformats.org/drawingml/2006/table">
            <a:tbl>
              <a:tblPr/>
              <a:tblGrid>
                <a:gridCol w="228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476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en-US" dirty="0"/>
                        <a:t> millimeters (mm)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47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14">
            <a:extLst>
              <a:ext uri="{FF2B5EF4-FFF2-40B4-BE49-F238E27FC236}">
                <a16:creationId xmlns:a16="http://schemas.microsoft.com/office/drawing/2014/main" id="{C1DAFC33-43F9-46FA-A360-9CD4337A311B}"/>
              </a:ext>
            </a:extLst>
          </p:cNvPr>
          <p:cNvSpPr/>
          <p:nvPr/>
        </p:nvSpPr>
        <p:spPr>
          <a:xfrm>
            <a:off x="1485762" y="5860031"/>
            <a:ext cx="265250" cy="255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371600"/>
            <a:ext cx="11228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size; cin &gt;&gt; size;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sourceMetric,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cin &gt;&gt; sourceMetric &gt;&gt; destMetric;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cout &lt;&lt; size &lt;&lt; " " &lt;&lt; destMetric;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8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496</Words>
  <Application>Microsoft Office PowerPoint</Application>
  <PresentationFormat>Custom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Бонус точки – условие (1)</vt:lpstr>
      <vt:lpstr>Бонус точки – условие (2)</vt:lpstr>
      <vt:lpstr>Бонус точки – решение</vt:lpstr>
      <vt:lpstr>Сумиране на секунди – условие</vt:lpstr>
      <vt:lpstr>Сумиране на секунди – решение</vt:lpstr>
      <vt:lpstr>Конвертор за мерни единици – условие</vt:lpstr>
      <vt:lpstr>Конвертор за мерни единици –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2018-09-11T09:12:42Z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