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44"/>
  </p:notesMasterIdLst>
  <p:handoutMasterIdLst>
    <p:handoutMasterId r:id="rId45"/>
  </p:handoutMasterIdLst>
  <p:sldIdLst>
    <p:sldId id="274" r:id="rId4"/>
    <p:sldId id="488" r:id="rId5"/>
    <p:sldId id="276" r:id="rId6"/>
    <p:sldId id="470" r:id="rId7"/>
    <p:sldId id="451" r:id="rId8"/>
    <p:sldId id="449" r:id="rId9"/>
    <p:sldId id="476" r:id="rId10"/>
    <p:sldId id="473" r:id="rId11"/>
    <p:sldId id="395" r:id="rId12"/>
    <p:sldId id="477" r:id="rId13"/>
    <p:sldId id="478" r:id="rId14"/>
    <p:sldId id="481" r:id="rId15"/>
    <p:sldId id="495" r:id="rId16"/>
    <p:sldId id="494" r:id="rId17"/>
    <p:sldId id="475" r:id="rId18"/>
    <p:sldId id="479" r:id="rId19"/>
    <p:sldId id="445" r:id="rId20"/>
    <p:sldId id="480" r:id="rId21"/>
    <p:sldId id="496" r:id="rId22"/>
    <p:sldId id="460" r:id="rId23"/>
    <p:sldId id="485" r:id="rId24"/>
    <p:sldId id="483" r:id="rId25"/>
    <p:sldId id="482" r:id="rId26"/>
    <p:sldId id="464" r:id="rId27"/>
    <p:sldId id="465" r:id="rId28"/>
    <p:sldId id="497" r:id="rId29"/>
    <p:sldId id="498" r:id="rId30"/>
    <p:sldId id="499" r:id="rId31"/>
    <p:sldId id="466" r:id="rId32"/>
    <p:sldId id="467" r:id="rId33"/>
    <p:sldId id="500" r:id="rId34"/>
    <p:sldId id="502" r:id="rId35"/>
    <p:sldId id="503" r:id="rId36"/>
    <p:sldId id="468" r:id="rId37"/>
    <p:sldId id="349" r:id="rId38"/>
    <p:sldId id="489" r:id="rId39"/>
    <p:sldId id="490" r:id="rId40"/>
    <p:sldId id="491" r:id="rId41"/>
    <p:sldId id="413" r:id="rId42"/>
    <p:sldId id="492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75"/>
            <p14:sldId id="479"/>
            <p14:sldId id="445"/>
            <p14:sldId id="480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482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B9119E0A-AD18-41FF-872C-536DA2C8F941}">
          <p14:sldIdLst>
            <p14:sldId id="497"/>
            <p14:sldId id="498"/>
            <p14:sldId id="499"/>
          </p14:sldIdLst>
        </p14:section>
        <p14:section name="Дебъгване" id="{AB046EE2-0F50-400C-BEA0-94C4D817559B}">
          <p14:sldIdLst>
            <p14:sldId id="466"/>
            <p14:sldId id="467"/>
            <p14:sldId id="500"/>
            <p14:sldId id="502"/>
            <p14:sldId id="503"/>
            <p14:sldId id="468"/>
          </p14:sldIdLst>
        </p14:section>
        <p14:section name="Задачи" id="{404568EE-C957-4972-8FF5-F398C2C614C3}">
          <p14:sldIdLst>
            <p14:sldId id="349"/>
            <p14:sldId id="489"/>
            <p14:sldId id="490"/>
            <p14:sldId id="491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7" autoAdjust="0"/>
    <p:restoredTop sz="94533" autoAdjust="0"/>
  </p:normalViewPr>
  <p:slideViewPr>
    <p:cSldViewPr>
      <p:cViewPr varScale="1">
        <p:scale>
          <a:sx n="86" d="100"/>
          <a:sy n="86" d="100"/>
        </p:scale>
        <p:origin x="48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530#0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1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2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3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6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Чете оценка </a:t>
            </a:r>
            <a:r>
              <a:rPr lang="en-US" sz="3000" dirty="0"/>
              <a:t>(</a:t>
            </a:r>
            <a:r>
              <a:rPr lang="bg-BG" sz="3000" dirty="0"/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Проверява дали е отлична</a:t>
            </a:r>
            <a:endParaRPr lang="en-US" sz="3000" dirty="0"/>
          </a:p>
          <a:p>
            <a:pPr lvl="1"/>
            <a:r>
              <a:rPr lang="bg-BG" sz="3000" dirty="0"/>
              <a:t> Извежда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</a:t>
            </a:r>
            <a:r>
              <a:rPr lang="bg-BG" sz="3000" b="1" dirty="0">
                <a:solidFill>
                  <a:schemeClr val="bg1"/>
                </a:solidFill>
              </a:rPr>
              <a:t>по-голяма или равна </a:t>
            </a:r>
            <a:br>
              <a:rPr lang="en-US" sz="3000" dirty="0"/>
            </a:b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5</a:t>
            </a:r>
            <a:r>
              <a:rPr lang="en-US" sz="3000" b="1" dirty="0">
                <a:solidFill>
                  <a:schemeClr val="bg1"/>
                </a:solidFill>
              </a:rPr>
              <a:t>.</a:t>
            </a:r>
            <a:r>
              <a:rPr lang="bg-BG" sz="3000" b="1" dirty="0">
                <a:solidFill>
                  <a:schemeClr val="bg1"/>
                </a:solidFill>
              </a:rPr>
              <a:t>50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92980"/>
            <a:ext cx="23078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DAB3E-AB2A-48DA-92F5-2BA4086EF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0226" y="1752600"/>
            <a:ext cx="9808371" cy="289576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>
                <a:solidFill>
                  <a:schemeClr val="tx1"/>
                </a:solidFill>
                <a:cs typeface="+mn-cs"/>
              </a:rPr>
              <a:t>double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>
                <a:solidFill>
                  <a:schemeClr val="tx1"/>
                </a:solidFill>
                <a:cs typeface="+mn-cs"/>
              </a:rPr>
              <a:t>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bg1"/>
                </a:solidFill>
              </a:rPr>
              <a:t>if (</a:t>
            </a:r>
            <a:r>
              <a:rPr lang="it-IT" sz="2400" dirty="0">
                <a:solidFill>
                  <a:schemeClr val="tx1"/>
                </a:solidFill>
                <a:cs typeface="+mn-cs"/>
              </a:rPr>
              <a:t>grade</a:t>
            </a:r>
            <a:r>
              <a:rPr lang="it-IT" sz="2800" dirty="0">
                <a:solidFill>
                  <a:schemeClr val="bg1"/>
                </a:solidFill>
              </a:rPr>
              <a:t> &gt;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  <a:cs typeface="+mn-cs"/>
              </a:rPr>
              <a:t>5.50</a:t>
            </a:r>
            <a:r>
              <a:rPr lang="it-IT" sz="2800" dirty="0">
                <a:solidFill>
                  <a:schemeClr val="bg1"/>
                </a:solidFill>
              </a:rPr>
              <a:t>) </a:t>
            </a:r>
            <a:r>
              <a:rPr lang="it-IT" sz="2400" dirty="0">
                <a:solidFill>
                  <a:schemeClr val="tx1"/>
                </a:solidFill>
                <a:cs typeface="+mn-cs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>
                <a:solidFill>
                  <a:schemeClr val="tx1"/>
                </a:solidFill>
                <a:cs typeface="+mn-cs"/>
              </a:rPr>
              <a:t>   cout &lt;&lt; "Excellent!"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dirty="0">
                <a:solidFill>
                  <a:schemeClr val="tx1"/>
                </a:solidFill>
                <a:cs typeface="+mn-cs"/>
              </a:rPr>
              <a:t>}</a:t>
            </a:r>
            <a:endParaRPr lang="en-US" sz="24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https://judge.softuni.bg/Contests/Practice/Index/530#0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845361" y="3028549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невярност </a:t>
            </a:r>
            <a:r>
              <a:rPr lang="en-US" sz="3200" dirty="0"/>
              <a:t>(false)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</a:rPr>
              <a:t>е</a:t>
            </a:r>
            <a:r>
              <a:rPr lang="en-US" sz="3200" b="1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183" y="3002283"/>
            <a:ext cx="4876800" cy="2651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682915" y="35814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pPr marL="533066" lvl="1" indent="-533066"/>
            <a:r>
              <a:rPr lang="bg-BG" sz="2800" dirty="0"/>
              <a:t>Ако</a:t>
            </a:r>
            <a:r>
              <a:rPr lang="bg-BG" sz="3000" dirty="0"/>
              <a:t>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няма скоби</a:t>
            </a:r>
            <a:r>
              <a:rPr lang="bg-BG" sz="3000" dirty="0"/>
              <a:t> се изпълнява само следващият ред</a:t>
            </a:r>
            <a:endParaRPr lang="en-US" sz="3000" dirty="0"/>
          </a:p>
          <a:p>
            <a:pPr marL="0" indent="0">
              <a:buNone/>
            </a:pPr>
            <a:endParaRPr lang="bg-BG" sz="3600" dirty="0"/>
          </a:p>
          <a:p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91" y="2719982"/>
            <a:ext cx="5360913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cout &lt;&lt; "tomato" &lt;&lt; endl;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"yellow")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cout &lt;&lt; "banana" &lt;&lt; endl;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cout &lt;&lt; </a:t>
            </a:r>
            <a:r>
              <a:rPr lang="en-US" sz="2400" b="1" noProof="1">
                <a:latin typeface="Consolas" pitchFamily="49" charset="0"/>
              </a:rPr>
              <a:t>"bye"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875212" y="5195020"/>
            <a:ext cx="4648200" cy="939365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accent6">
                <a:lumMod val="5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Изпълнява</a:t>
            </a:r>
            <a:r>
              <a:rPr lang="bg-BG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</a:t>
            </a:r>
            <a:r>
              <a:rPr lang="bg-BG" sz="2400" b="1" dirty="0">
                <a:solidFill>
                  <a:schemeClr val="bg1"/>
                </a:solidFill>
              </a:rPr>
              <a:t>винаги</a:t>
            </a:r>
            <a:r>
              <a:rPr lang="bg-BG" sz="2400" b="1" dirty="0">
                <a:solidFill>
                  <a:srgbClr val="FFFFFF"/>
                </a:solidFill>
              </a:rPr>
              <a:t> – не е част от </a:t>
            </a:r>
            <a:r>
              <a:rPr lang="en-US" sz="2400" b="1" dirty="0">
                <a:solidFill>
                  <a:schemeClr val="bg1"/>
                </a:solidFill>
              </a:rPr>
              <a:t>if/else</a:t>
            </a:r>
            <a:r>
              <a:rPr lang="bg-BG" sz="24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A9C38-2DBC-4980-BEF0-48867A08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3048485"/>
            <a:ext cx="3570876" cy="177487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09" y="2012746"/>
            <a:ext cx="6004327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cout &lt;&lt;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 &lt;&lt; endl;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cout &lt;&lt; "strawberry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&lt;&lt; endl;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(color == "yellow")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cout &lt;&lt; "banana" &lt;&lt; endl;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cout &lt;&lt; "bye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&lt;&lt; endl;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включим скоби,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5103812" y="1783206"/>
            <a:ext cx="3552482" cy="1189629"/>
          </a:xfrm>
          <a:prstGeom prst="wedgeRoundRectCallout">
            <a:avLst>
              <a:gd name="adj1" fmla="val -60280"/>
              <a:gd name="adj2" fmla="val 43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accent6">
                <a:lumMod val="5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21054-DD94-4F19-9E8F-AF09F260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3607960"/>
            <a:ext cx="3725710" cy="180774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151716" y="2783785"/>
            <a:ext cx="4209777" cy="3350107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7412" y="1574237"/>
            <a:ext cx="5334000" cy="408070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int num;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cin &gt;&gt; num;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if (num</a:t>
            </a:r>
            <a:r>
              <a:rPr lang="it-IT" sz="27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</a:rPr>
              <a:t>% </a:t>
            </a:r>
            <a:r>
              <a:rPr lang="en-US" sz="2700" dirty="0">
                <a:solidFill>
                  <a:schemeClr val="tx1"/>
                </a:solidFill>
              </a:rPr>
              <a:t>2</a:t>
            </a:r>
            <a:r>
              <a:rPr lang="en-US" sz="2700" dirty="0">
                <a:solidFill>
                  <a:schemeClr val="bg1"/>
                </a:solidFill>
              </a:rPr>
              <a:t> ==</a:t>
            </a:r>
            <a:r>
              <a:rPr lang="it-IT" sz="2700" dirty="0">
                <a:solidFill>
                  <a:schemeClr val="bg1"/>
                </a:solidFill>
              </a:rPr>
              <a:t> </a:t>
            </a:r>
            <a:r>
              <a:rPr lang="it-IT" sz="2700" dirty="0">
                <a:solidFill>
                  <a:schemeClr val="tx1"/>
                </a:solidFill>
              </a:rPr>
              <a:t>0)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 cout &lt;&lt; "even" &lt;&lt; endl;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else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 cout &lt;&lt; "odd" &lt;&lt; endl;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}</a:t>
            </a:r>
            <a:endParaRPr lang="bg-BG" sz="27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https://judge.softuni.bg/Contests/Practice/Index/530#1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две цели числа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Проверява кое от двете е по-голямо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по-голямото число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6409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2B9FE-19FE-4F77-B959-A8C9BE383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3630" y="1524000"/>
            <a:ext cx="4878388" cy="443310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  <a:cs typeface="+mn-cs"/>
              </a:rPr>
              <a:t>int</a:t>
            </a:r>
            <a:r>
              <a:rPr lang="it-IT" sz="2800" dirty="0">
                <a:cs typeface="+mn-cs"/>
              </a:rPr>
              <a:t> </a:t>
            </a:r>
            <a:r>
              <a:rPr lang="en-US" sz="2800" dirty="0">
                <a:solidFill>
                  <a:schemeClr val="tx1"/>
                </a:solidFill>
                <a:cs typeface="+mn-cs"/>
              </a:rPr>
              <a:t>num1,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 </a:t>
            </a:r>
            <a:r>
              <a:rPr lang="en-US" sz="2800" dirty="0">
                <a:solidFill>
                  <a:schemeClr val="tx1"/>
                </a:solidFill>
                <a:cs typeface="+mn-cs"/>
              </a:rPr>
              <a:t>num2;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  <a:cs typeface="+mn-cs"/>
              </a:rPr>
              <a:t>cin &gt;&gt; num1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 </a:t>
            </a:r>
            <a:r>
              <a:rPr lang="en-US" sz="2800" dirty="0">
                <a:solidFill>
                  <a:schemeClr val="tx1"/>
                </a:solidFill>
                <a:cs typeface="+mn-cs"/>
              </a:rPr>
              <a:t>&gt;&gt;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 </a:t>
            </a:r>
            <a:r>
              <a:rPr lang="en-US" sz="2800" dirty="0">
                <a:solidFill>
                  <a:schemeClr val="tx1"/>
                </a:solidFill>
                <a:cs typeface="+mn-cs"/>
              </a:rPr>
              <a:t>num2;</a:t>
            </a:r>
            <a:r>
              <a:rPr lang="it-IT" sz="2800" dirty="0">
                <a:cs typeface="+mn-cs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bg1"/>
                </a:solidFill>
                <a:cs typeface="+mn-cs"/>
              </a:rPr>
              <a:t>if</a:t>
            </a:r>
            <a:r>
              <a:rPr lang="it-IT" sz="2800" dirty="0">
                <a:solidFill>
                  <a:schemeClr val="tx1"/>
                </a:solidFill>
                <a:cs typeface="+mn-cs"/>
              </a:rPr>
              <a:t> (num1 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&gt; </a:t>
            </a:r>
            <a:r>
              <a:rPr lang="it-IT" sz="2800" dirty="0">
                <a:solidFill>
                  <a:schemeClr val="tx1"/>
                </a:solidFill>
                <a:cs typeface="+mn-cs"/>
              </a:rPr>
              <a:t>num2)</a:t>
            </a:r>
            <a:r>
              <a:rPr lang="it-IT" sz="2800" dirty="0">
                <a:cs typeface="+mn-cs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  </a:t>
            </a:r>
            <a:r>
              <a:rPr lang="it-IT" sz="2800" dirty="0">
                <a:solidFill>
                  <a:schemeClr val="tx1"/>
                </a:solidFill>
                <a:cs typeface="+mn-cs"/>
              </a:rPr>
              <a:t>cout &lt;&lt; num1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 </a:t>
            </a:r>
            <a:r>
              <a:rPr lang="it-IT" sz="2800" dirty="0">
                <a:solidFill>
                  <a:schemeClr val="tx1"/>
                </a:solidFill>
                <a:cs typeface="+mn-cs"/>
              </a:rPr>
              <a:t>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  <a:cs typeface="+mn-cs"/>
              </a:rPr>
              <a:t>else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  <a:cs typeface="+mn-cs"/>
              </a:rPr>
              <a:t>  cout &lt;&lt; num2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 </a:t>
            </a:r>
            <a:r>
              <a:rPr lang="it-IT" sz="2800" dirty="0">
                <a:solidFill>
                  <a:schemeClr val="tx1"/>
                </a:solidFill>
                <a:cs typeface="+mn-cs"/>
              </a:rPr>
              <a:t>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https://judge.softuni.bg/Contests/Practice/Index/530#2</a:t>
            </a:r>
            <a:r>
              <a:rPr lang="en-US" sz="2400" dirty="0"/>
              <a:t> </a:t>
            </a:r>
            <a:endParaRPr lang="bg-BG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endParaRPr lang="bg-BG" sz="7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#pb-sept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/>
              <a:t> </a:t>
            </a:r>
            <a:r>
              <a:rPr lang="bg-BG" sz="3000" dirty="0"/>
              <a:t>може да е в серия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b="1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50221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  cout &lt;&lt; "Bigger than 4" &lt;&lt; endl;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  cout &lt;&lt; "Bigger than 5" &lt;&lt; endl;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else </a:t>
            </a:r>
            <a:r>
              <a:rPr lang="en-US" sz="2400" b="1" noProof="1">
                <a:latin typeface="Consolas" pitchFamily="49" charset="0"/>
              </a:rPr>
              <a:t>if (a == 7)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  cout &lt;&lt; "Equal to 7" &lt;&lt; endl;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2" y="3734467"/>
            <a:ext cx="3314699" cy="1181063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b="1" dirty="0"/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"number too big"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с текст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801" y="5375922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327" y="5370923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269537" y="5498499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306" y="5373433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109" y="5400265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816553" y="5495653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2626" y="1828800"/>
            <a:ext cx="9503571" cy="415764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int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cin &gt;&gt;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bg1"/>
                </a:solidFill>
              </a:rPr>
              <a:t>if </a:t>
            </a:r>
            <a:r>
              <a:rPr lang="it-IT" sz="2800" dirty="0">
                <a:solidFill>
                  <a:schemeClr val="tx1"/>
                </a:solidFill>
              </a:rPr>
              <a:t>(num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1)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cout &lt;&lt; "one" &lt;&lt; endl;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bg1"/>
                </a:solidFill>
              </a:rPr>
              <a:t>if </a:t>
            </a:r>
            <a:r>
              <a:rPr lang="it-IT" sz="2800" dirty="0">
                <a:solidFill>
                  <a:schemeClr val="tx1"/>
                </a:solidFill>
              </a:rPr>
              <a:t>(num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2)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cout &lt;&lt; "two" &lt;&lt; endl;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bg1"/>
                </a:solidFill>
              </a:rPr>
              <a:t>if </a:t>
            </a:r>
            <a:r>
              <a:rPr lang="it-IT" sz="2800" dirty="0">
                <a:solidFill>
                  <a:schemeClr val="tx1"/>
                </a:solidFill>
              </a:rPr>
              <a:t>(num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3)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cout &lt;&lt; "three" &lt;&lt; endl;</a:t>
            </a:r>
            <a:r>
              <a:rPr lang="bg-BG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TODO: add more conditions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tx1"/>
                </a:solidFill>
              </a:rPr>
              <a:t>cout &lt;&lt; "number too big"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9493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https://judge.softuni.bg/Contests/Practice/Index/530#3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само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bg-BG" sz="2400" dirty="0">
                <a:solidFill>
                  <a:schemeClr val="tx1"/>
                </a:solidFill>
              </a:rPr>
              <a:t>tring currentDay = </a:t>
            </a:r>
            <a:r>
              <a:rPr lang="en-US" sz="2400" dirty="0">
                <a:solidFill>
                  <a:schemeClr val="tx1"/>
                </a:solidFill>
              </a:rPr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bg-BG" sz="2400" dirty="0">
                <a:solidFill>
                  <a:schemeClr val="tx1"/>
                </a:solidFill>
              </a:rPr>
              <a:t>cur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bg-BG" sz="2400" dirty="0">
                <a:solidFill>
                  <a:schemeClr val="tx1"/>
                </a:solidFill>
              </a:rPr>
              <a:t>entDay</a:t>
            </a:r>
            <a:r>
              <a:rPr lang="en-US" sz="2400" dirty="0">
                <a:solidFill>
                  <a:schemeClr val="tx1"/>
                </a:solidFill>
              </a:rPr>
              <a:t> ==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"Monday")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double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cin &gt;&gt;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cout &lt;&lt; </a:t>
            </a:r>
            <a:r>
              <a:rPr lang="en-US" sz="2400" dirty="0">
                <a:solidFill>
                  <a:schemeClr val="bg1"/>
                </a:solidFill>
              </a:rPr>
              <a:t>salary </a:t>
            </a:r>
            <a:r>
              <a:rPr lang="en-US" sz="2400" dirty="0">
                <a:solidFill>
                  <a:schemeClr val="tx1"/>
                </a:solidFill>
              </a:rPr>
              <a:t>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408612" y="5714524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b="1" dirty="0"/>
              <a:t>вид</a:t>
            </a:r>
            <a:r>
              <a:rPr lang="bg-BG" dirty="0"/>
              <a:t> на </a:t>
            </a:r>
            <a:r>
              <a:rPr lang="bg-BG" b="1" dirty="0"/>
              <a:t>геометрична фигура</a:t>
            </a:r>
            <a:r>
              <a:rPr lang="en-US" b="1" dirty="0"/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b="1" dirty="0"/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155" y="3874024"/>
            <a:ext cx="203534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7885112" y="4236778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724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941" y="498761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7885112" y="555410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724" y="5406796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7712" y="1371600"/>
            <a:ext cx="8153400" cy="464360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if</a:t>
            </a:r>
            <a:r>
              <a:rPr lang="it-IT" sz="2600" dirty="0">
                <a:solidFill>
                  <a:schemeClr val="tx1"/>
                </a:solidFill>
              </a:rPr>
              <a:t> (figureName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>
                <a:solidFill>
                  <a:schemeClr val="bg1"/>
                </a:solidFill>
              </a:rPr>
              <a:t>==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>
                <a:solidFill>
                  <a:schemeClr val="tx1"/>
                </a:solidFill>
              </a:rPr>
              <a:t>"square"){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rgbClr val="FF0000"/>
                </a:solidFill>
              </a:rPr>
              <a:t>  </a:t>
            </a:r>
            <a:r>
              <a:rPr lang="it-IT" sz="2600" dirty="0">
                <a:solidFill>
                  <a:schemeClr val="tx1"/>
                </a:solidFill>
              </a:rPr>
              <a:t>double squareSide;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cin &gt;&gt; squareSide;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cout &lt;&lt; squareSide * squareSide &lt;&lt; endl;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}</a:t>
            </a:r>
            <a:r>
              <a:rPr lang="it-IT" sz="2600" dirty="0">
                <a:solidFill>
                  <a:schemeClr val="bg1"/>
                </a:solidFill>
              </a:rPr>
              <a:t>else if </a:t>
            </a:r>
            <a:r>
              <a:rPr lang="it-IT" sz="2600" dirty="0">
                <a:solidFill>
                  <a:schemeClr val="tx1"/>
                </a:solidFill>
              </a:rPr>
              <a:t>(figureName </a:t>
            </a:r>
            <a:r>
              <a:rPr lang="it-IT" sz="2600" dirty="0">
                <a:solidFill>
                  <a:schemeClr val="bg1"/>
                </a:solidFill>
              </a:rPr>
              <a:t>==</a:t>
            </a:r>
            <a:r>
              <a:rPr lang="it-IT" sz="2600" dirty="0">
                <a:solidFill>
                  <a:schemeClr val="tx1"/>
                </a:solidFill>
              </a:rPr>
              <a:t> "rectangle"){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double sideA, sideB;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cin &gt;&gt; sideA &gt;&gt; sideB;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cout &lt;&lt; sideA * sideB &lt;&lt; endl;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}</a:t>
            </a:r>
            <a:r>
              <a:rPr lang="it-IT" sz="2600" dirty="0">
                <a:solidFill>
                  <a:schemeClr val="bg1"/>
                </a:solidFill>
              </a:rPr>
              <a:t>else if </a:t>
            </a:r>
            <a:r>
              <a:rPr lang="it-IT" sz="2600" dirty="0">
                <a:solidFill>
                  <a:schemeClr val="tx1"/>
                </a:solidFill>
              </a:rPr>
              <a:t>(...){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rgbClr val="FF0000"/>
                </a:solidFill>
              </a:rPr>
              <a:t>  </a:t>
            </a:r>
            <a:r>
              <a:rPr lang="it-IT" sz="2600" dirty="0">
                <a:solidFill>
                  <a:schemeClr val="accent4"/>
                </a:solidFill>
              </a:rPr>
              <a:t>//TODO: </a:t>
            </a:r>
            <a:r>
              <a:rPr lang="en-US" sz="2600" dirty="0">
                <a:solidFill>
                  <a:schemeClr val="accent4"/>
                </a:solidFill>
              </a:rPr>
              <a:t>Add more conditional statements</a:t>
            </a:r>
            <a:endParaRPr lang="it-IT" sz="2600" dirty="0">
              <a:solidFill>
                <a:srgbClr val="FF0000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https://judge.softuni.bg/Contests/Practice/Index/530#6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09" y="3178156"/>
            <a:ext cx="6076950" cy="321903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9" y="4129438"/>
            <a:ext cx="2095597" cy="662392"/>
          </a:xfrm>
          <a:prstGeom prst="wedgeRoundRectCallout">
            <a:avLst>
              <a:gd name="adj1" fmla="val 67718"/>
              <a:gd name="adj2" fmla="val -55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bg2"/>
                </a:solidFill>
              </a:rPr>
              <a:t>Breakpoint</a:t>
            </a:r>
            <a:endParaRPr lang="bg-BG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</a:t>
            </a:r>
            <a:r>
              <a:rPr lang="en-US" dirty="0"/>
              <a:t>Code::Blocks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Можем да дебъгваме само програми част от проект</a:t>
            </a:r>
          </a:p>
          <a:p>
            <a:r>
              <a:rPr lang="bg-BG" sz="3000" dirty="0"/>
              <a:t>Създаваме нов проект</a:t>
            </a:r>
            <a:r>
              <a:rPr lang="en-US" sz="3000" dirty="0"/>
              <a:t> </a:t>
            </a:r>
            <a:r>
              <a:rPr lang="bg-BG" sz="3200" dirty="0"/>
              <a:t>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]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] </a:t>
            </a:r>
          </a:p>
          <a:p>
            <a:r>
              <a:rPr lang="bg-BG" sz="3000" dirty="0">
                <a:sym typeface="Wingdings" panose="05000000000000000000" pitchFamily="2" charset="2"/>
              </a:rPr>
              <a:t>Избираме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Empty project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24" y="3009598"/>
            <a:ext cx="4772025" cy="361345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9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</a:t>
            </a:r>
            <a:r>
              <a:rPr lang="en-US" dirty="0"/>
              <a:t>Code::Blocks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Наименуваме проекта по избор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82" y="1905000"/>
            <a:ext cx="4935059" cy="432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66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</a:t>
            </a:r>
            <a:r>
              <a:rPr lang="en-US" dirty="0"/>
              <a:t>Code::Blocks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Натискаме бутона </a:t>
            </a:r>
            <a:r>
              <a:rPr lang="en-US" sz="3000" b="1" dirty="0">
                <a:solidFill>
                  <a:schemeClr val="bg1"/>
                </a:solidFill>
              </a:rPr>
              <a:t>Finish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20" y="1981200"/>
            <a:ext cx="4900583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8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</a:t>
            </a:r>
            <a:r>
              <a:rPr lang="en-US" dirty="0"/>
              <a:t>Code::Blocks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[F8]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b="1" dirty="0">
                <a:solidFill>
                  <a:schemeClr val="bg1"/>
                </a:solidFill>
              </a:rPr>
              <a:t>Debug</a:t>
            </a:r>
            <a:r>
              <a:rPr lang="bg-BG" sz="3000" b="1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F7</a:t>
            </a:r>
            <a:r>
              <a:rPr lang="en-US" sz="3000" b="1" dirty="0">
                <a:solidFill>
                  <a:schemeClr val="bg1"/>
                </a:solidFill>
              </a:rPr>
              <a:t>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[F</a:t>
            </a:r>
            <a:r>
              <a:rPr lang="bg-BG" sz="3000" b="1" dirty="0">
                <a:solidFill>
                  <a:schemeClr val="bg1"/>
                </a:solidFill>
              </a:rPr>
              <a:t>5</a:t>
            </a:r>
            <a:r>
              <a:rPr lang="en-US" sz="3000" b="1" dirty="0">
                <a:solidFill>
                  <a:schemeClr val="bg1"/>
                </a:solidFill>
              </a:rPr>
              <a:t>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b="1" dirty="0">
                <a:solidFill>
                  <a:schemeClr val="bg1"/>
                </a:solidFill>
              </a:rPr>
              <a:t>[F</a:t>
            </a:r>
            <a:r>
              <a:rPr lang="bg-BG" sz="3000" b="1" dirty="0">
                <a:solidFill>
                  <a:schemeClr val="bg1"/>
                </a:solidFill>
              </a:rPr>
              <a:t>8</a:t>
            </a:r>
            <a:r>
              <a:rPr lang="en-US" sz="3000" b="1" dirty="0">
                <a:solidFill>
                  <a:schemeClr val="bg1"/>
                </a:solidFill>
              </a:rPr>
              <a:t>]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374" y="4073092"/>
            <a:ext cx="6257925" cy="23241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1384" y="2001170"/>
            <a:ext cx="4038601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827623" y="1994416"/>
            <a:ext cx="420027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  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en-US" sz="2500" b="1" i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0" y="3395399"/>
            <a:ext cx="2819401" cy="3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4114800"/>
            <a:ext cx="4791405" cy="167640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46516147"/>
              </p:ext>
            </p:extLst>
          </p:nvPr>
        </p:nvGraphicFramePr>
        <p:xfrm>
          <a:off x="2208212" y="12954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0733" y="3604339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4"/>
                </a:solidFill>
              </a:rPr>
              <a:t>//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6293" y="408056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6293" y="514603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09716" y="460194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8610" y="565562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092824" y="617700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1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>
            <a:extLst>
              <a:ext uri="{FF2B5EF4-FFF2-40B4-BE49-F238E27FC236}">
                <a16:creationId xmlns:a16="http://schemas.microsoft.com/office/drawing/2014/main" id="{C057EDA7-AF79-4A1E-8198-593F8C221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875" y="3186148"/>
            <a:ext cx="1820253" cy="555982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 = true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A430D1D5-3CA0-4C6A-8EFF-D5887597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874" y="4170282"/>
            <a:ext cx="1820253" cy="555982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 = false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6939293" cy="18970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lang="en-US" sz="27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string a, b;</a:t>
            </a:r>
          </a:p>
          <a:p>
            <a:r>
              <a:rPr lang="en-US" dirty="0"/>
              <a:t>cin &gt;&gt; a &gt;&gt; b; </a:t>
            </a:r>
          </a:p>
          <a:p>
            <a:r>
              <a:rPr lang="en-US" dirty="0"/>
              <a:t>cout &lt;&lt; (a == b) &lt;&lt; endl;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15884"/>
            <a:ext cx="6939293" cy="187183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string a =</a:t>
            </a:r>
            <a:r>
              <a:rPr lang="bg-BG" sz="2700" dirty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chemeClr val="tx1"/>
                </a:solidFill>
              </a:rPr>
              <a:t>"Exampl</a:t>
            </a:r>
            <a:r>
              <a:rPr lang="bg-BG" sz="2700" dirty="0">
                <a:solidFill>
                  <a:schemeClr val="tx1"/>
                </a:solidFill>
              </a:rPr>
              <a:t>е</a:t>
            </a:r>
            <a:r>
              <a:rPr lang="en-US" sz="2700" dirty="0">
                <a:solidFill>
                  <a:schemeClr val="tx1"/>
                </a:solidFill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cout &lt;&lt; (a</a:t>
            </a:r>
            <a:r>
              <a:rPr lang="bg-BG" sz="2700" dirty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tx1"/>
                </a:solidFill>
              </a:rPr>
              <a:t>b) &lt;&lt; endl;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// 1</a:t>
            </a:r>
            <a:endParaRPr lang="en-US" sz="2700" i="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// 1</a:t>
            </a:r>
            <a:endParaRPr lang="en-US" sz="2700" i="0" dirty="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613" y="4493116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Често проверяваме условия и извършваме действия </a:t>
            </a:r>
            <a:r>
              <a:rPr lang="en-US" sz="3200" dirty="0"/>
              <a:t>      </a:t>
            </a:r>
            <a:r>
              <a:rPr lang="bg-BG" sz="3200" dirty="0"/>
              <a:t>според резултата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</a:t>
            </a:r>
            <a:r>
              <a:rPr lang="bg-BG" sz="3200" dirty="0"/>
              <a:t>или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bg-BG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497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351212" y="2480684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2" y="3035174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1617</Words>
  <Application>Microsoft Office PowerPoint</Application>
  <PresentationFormat>Custom</PresentationFormat>
  <Paragraphs>366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Условни конструкции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PowerPoint Presentation</vt:lpstr>
      <vt:lpstr>Прости проверки</vt:lpstr>
      <vt:lpstr>Отлична оценка - условие</vt:lpstr>
      <vt:lpstr>Отлична оценка - решение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По-голямото число – условие</vt:lpstr>
      <vt:lpstr>По-голямото число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PowerPoint Presentation</vt:lpstr>
      <vt:lpstr>Дебъгване</vt:lpstr>
      <vt:lpstr>Дебъгване в Code::Blocks</vt:lpstr>
      <vt:lpstr>Дебъгване в Code::Blocks</vt:lpstr>
      <vt:lpstr>Дебъгване в Code::Blocks</vt:lpstr>
      <vt:lpstr>Дебъгване в Code::Blocks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2018-09-14T18:34:53Z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