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46"/>
  </p:notesMasterIdLst>
  <p:handoutMasterIdLst>
    <p:handoutMasterId r:id="rId47"/>
  </p:handoutMasterIdLst>
  <p:sldIdLst>
    <p:sldId id="274" r:id="rId3"/>
    <p:sldId id="459" r:id="rId4"/>
    <p:sldId id="276" r:id="rId5"/>
    <p:sldId id="420" r:id="rId6"/>
    <p:sldId id="504" r:id="rId7"/>
    <p:sldId id="466" r:id="rId8"/>
    <p:sldId id="496" r:id="rId9"/>
    <p:sldId id="426" r:id="rId10"/>
    <p:sldId id="468" r:id="rId11"/>
    <p:sldId id="469" r:id="rId12"/>
    <p:sldId id="460" r:id="rId13"/>
    <p:sldId id="497" r:id="rId14"/>
    <p:sldId id="471" r:id="rId15"/>
    <p:sldId id="472" r:id="rId16"/>
    <p:sldId id="473" r:id="rId17"/>
    <p:sldId id="474" r:id="rId18"/>
    <p:sldId id="475" r:id="rId19"/>
    <p:sldId id="476" r:id="rId20"/>
    <p:sldId id="478" r:id="rId21"/>
    <p:sldId id="477" r:id="rId22"/>
    <p:sldId id="479" r:id="rId23"/>
    <p:sldId id="453" r:id="rId24"/>
    <p:sldId id="483" r:id="rId25"/>
    <p:sldId id="484" r:id="rId26"/>
    <p:sldId id="485" r:id="rId27"/>
    <p:sldId id="486" r:id="rId28"/>
    <p:sldId id="487" r:id="rId29"/>
    <p:sldId id="488" r:id="rId30"/>
    <p:sldId id="493" r:id="rId31"/>
    <p:sldId id="457" r:id="rId32"/>
    <p:sldId id="489" r:id="rId33"/>
    <p:sldId id="490" r:id="rId34"/>
    <p:sldId id="491" r:id="rId35"/>
    <p:sldId id="456" r:id="rId36"/>
    <p:sldId id="492" r:id="rId37"/>
    <p:sldId id="494" r:id="rId38"/>
    <p:sldId id="349" r:id="rId39"/>
    <p:sldId id="495" r:id="rId40"/>
    <p:sldId id="498" r:id="rId41"/>
    <p:sldId id="502" r:id="rId42"/>
    <p:sldId id="503" r:id="rId43"/>
    <p:sldId id="413" r:id="rId44"/>
    <p:sldId id="501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459"/>
            <p14:sldId id="276"/>
            <p14:sldId id="420"/>
            <p14:sldId id="504"/>
            <p14:sldId id="466"/>
            <p14:sldId id="496"/>
            <p14:sldId id="426"/>
            <p14:sldId id="468"/>
            <p14:sldId id="469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473"/>
            <p14:sldId id="474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486"/>
            <p14:sldId id="487"/>
            <p14:sldId id="488"/>
            <p14:sldId id="493"/>
            <p14:sldId id="457"/>
          </p14:sldIdLst>
        </p14:section>
        <p14:section name="Switch-case" id="{B4646D63-E83B-470A-A934-5AC260B1B0A5}">
          <p14:sldIdLst>
            <p14:sldId id="489"/>
            <p14:sldId id="490"/>
            <p14:sldId id="491"/>
            <p14:sldId id="456"/>
            <p14:sldId id="492"/>
            <p14:sldId id="494"/>
            <p14:sldId id="349"/>
            <p14:sldId id="495"/>
            <p14:sldId id="498"/>
            <p14:sldId id="502"/>
            <p14:sldId id="503"/>
            <p14:sldId id="413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12" autoAdjust="0"/>
    <p:restoredTop sz="94533" autoAdjust="0"/>
  </p:normalViewPr>
  <p:slideViewPr>
    <p:cSldViewPr>
      <p:cViewPr varScale="1">
        <p:scale>
          <a:sx n="86" d="100"/>
          <a:sy n="86" d="100"/>
        </p:scale>
        <p:origin x="35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5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952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628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6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1#1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1#1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531#2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1#2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1#3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1#5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1#6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1#8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1#7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1#0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/>
              <a:t>Преподавателски</a:t>
            </a:r>
            <a:r>
              <a:rPr lang="bg-BG" sz="2000" dirty="0"/>
              <a:t> екип</a:t>
            </a:r>
            <a:endParaRPr lang="en-US" sz="20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929842"/>
            <a:ext cx="3561536" cy="29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751512" y="2736502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180977" y="2731808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7936119" y="2731808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5985327" y="3268532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489607" y="3269767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833790-1A4C-4739-BC5D-43598A70EDB5}"/>
              </a:ext>
            </a:extLst>
          </p:cNvPr>
          <p:cNvSpPr/>
          <p:nvPr/>
        </p:nvSpPr>
        <p:spPr>
          <a:xfrm>
            <a:off x="753908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https://judge.softuni.bg/Contests/Compete/Index/531#1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628515"/>
            <a:ext cx="106680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productName; cin &gt;&gt; productName;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town; cin &gt;&gt; town;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quantity; cin &gt;&gt; quantity;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// TODO: add checks for the other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the other two towns…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06340-52D0-4781-BD9F-D3B45034A828}"/>
              </a:ext>
            </a:extLst>
          </p:cNvPr>
          <p:cNvSpPr/>
          <p:nvPr/>
        </p:nvSpPr>
        <p:spPr>
          <a:xfrm>
            <a:off x="753908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https://judge.softuni.bg/Contests/Compete/Index/531#1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или </a:t>
            </a:r>
            <a:r>
              <a:rPr lang="bg-BG" dirty="0">
                <a:solidFill>
                  <a:schemeClr val="bg1"/>
                </a:solidFill>
              </a:rPr>
              <a:t>0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649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"&amp;&amp;" - </a:t>
            </a:r>
            <a:r>
              <a:rPr lang="bg-BG" sz="3200" dirty="0"/>
              <a:t>И</a:t>
            </a:r>
            <a:endParaRPr lang="en-US" sz="32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"||" - </a:t>
            </a:r>
            <a:r>
              <a:rPr lang="bg-BG" sz="3200" dirty="0"/>
              <a:t>ИЛИ</a:t>
            </a:r>
            <a:endParaRPr lang="en-US" sz="32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3116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"!" - </a:t>
            </a:r>
            <a:r>
              <a:rPr lang="bg-BG" sz="3200" dirty="0"/>
              <a:t>ОТРИЦАНИЕ</a:t>
            </a:r>
            <a:endParaRPr lang="en-US" sz="3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a; cin &gt;&gt; a;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Проверява дали точка е вътрешна за даден правоъгълник</a:t>
            </a:r>
          </a:p>
          <a:p>
            <a:pPr>
              <a:lnSpc>
                <a:spcPct val="100000"/>
              </a:lnSpc>
            </a:pPr>
            <a:r>
              <a:rPr lang="bg-BG" dirty="0"/>
              <a:t>Точка е вътрешна, ако е </a:t>
            </a:r>
            <a:r>
              <a:rPr lang="bg-BG" sz="3198" dirty="0"/>
              <a:t>едновременно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Наляво от дясната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Надолу от горната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Картина 5">
            <a:extLst>
              <a:ext uri="{FF2B5EF4-FFF2-40B4-BE49-F238E27FC236}">
                <a16:creationId xmlns:a16="http://schemas.microsoft.com/office/drawing/2014/main" id="{052AF7E2-B97A-40B6-A78F-827E2229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3080496"/>
            <a:ext cx="4142857" cy="32571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28C3B6-2784-45B1-B2BD-06724B3B0EAF}"/>
              </a:ext>
            </a:extLst>
          </p:cNvPr>
          <p:cNvSpPr/>
          <p:nvPr/>
        </p:nvSpPr>
        <p:spPr>
          <a:xfrm>
            <a:off x="753908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https://judge.softuni.bg/Contests/Compete/Index/531#2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27165" y="1543868"/>
            <a:ext cx="8734493" cy="37702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 x; cin &gt;&gt; 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 x1; cin &gt;&gt; x1;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Read the coordinates of the points…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&lt;= y2)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cout &lt;&lt; "Inside"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cout &lt;&lt; "Outside"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1E620-F8A0-422D-BA8A-27CAD5194A60}"/>
              </a:ext>
            </a:extLst>
          </p:cNvPr>
          <p:cNvSpPr/>
          <p:nvPr/>
        </p:nvSpPr>
        <p:spPr>
          <a:xfrm>
            <a:off x="753908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https://judge.softuni.bg/Contests/Compete/Index/531#2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163788" y="210556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word; cin &gt;&gt; word;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38536" y="5922332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18549" y="5881469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99876" y="5913840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4204" y="1447800"/>
            <a:ext cx="11187038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food; cin &gt;&gt; food;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cout &lt;&lt; "fruit" &lt;&lt; endl;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cout &lt;&lt; "vegetable"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cout &lt;&lt; "unknown" &lt;&lt; endl;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A8BED-47C5-4E0B-A449-55509D820F6C}"/>
              </a:ext>
            </a:extLst>
          </p:cNvPr>
          <p:cNvSpPr/>
          <p:nvPr/>
        </p:nvSpPr>
        <p:spPr>
          <a:xfrm>
            <a:off x="753908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https://judge.softuni.bg/Contests/Compete/Index/531#3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#pb-sept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Пример:</a:t>
            </a:r>
          </a:p>
          <a:p>
            <a:pPr lvl="1">
              <a:spcBef>
                <a:spcPts val="1800"/>
              </a:spcBef>
            </a:pPr>
            <a:r>
              <a:rPr lang="bg-BG" sz="3400" dirty="0"/>
              <a:t>Проверка дали число е в диапазона </a:t>
            </a:r>
            <a:r>
              <a:rPr lang="en-US" sz="3400" dirty="0"/>
              <a:t>[100… 200]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400" dirty="0"/>
              <a:t>или е равно на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2999A50-C4AD-4D97-ABB3-2547C99C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528" y="4419600"/>
            <a:ext cx="7591184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 &gt;= 100 &amp;&amp; a &lt;= 200)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|| a 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"In range"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297923"/>
            <a:ext cx="9911593" cy="19286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  cout &lt;&lt; "Invalid“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62463" y="3014997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70214" y="4527550"/>
            <a:ext cx="5624598" cy="882650"/>
          </a:xfrm>
        </p:spPr>
        <p:txBody>
          <a:bodyPr>
            <a:noAutofit/>
          </a:bodyPr>
          <a:lstStyle/>
          <a:p>
            <a:r>
              <a:rPr lang="bg-BG" sz="4500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3955" y="1546955"/>
            <a:ext cx="11353800" cy="41088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(day == "saturday" || day == "sunday")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  <a:r>
              <a:rPr lang="en-US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9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"friday")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9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08847-0142-4A41-B843-234A1E360BAD}"/>
              </a:ext>
            </a:extLst>
          </p:cNvPr>
          <p:cNvSpPr/>
          <p:nvPr/>
        </p:nvSpPr>
        <p:spPr>
          <a:xfrm>
            <a:off x="753908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https://judge.softuni.bg/Contests/Compete/Index/531#5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потребителя: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Обем на продажби </a:t>
            </a:r>
            <a:r>
              <a:rPr lang="en-US" sz="2800" dirty="0"/>
              <a:t>(</a:t>
            </a:r>
            <a:r>
              <a:rPr lang="bg-BG" sz="2800" dirty="0"/>
              <a:t>реално число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3000" dirty="0"/>
              <a:t>Изчислява комисионната, която дадена фирма дава на </a:t>
            </a:r>
            <a:br>
              <a:rPr lang="en-US" sz="3000" dirty="0"/>
            </a:br>
            <a:r>
              <a:rPr lang="bg-BG" sz="3000" dirty="0"/>
              <a:t>търговците според града и обема на продажбите</a:t>
            </a:r>
          </a:p>
          <a:p>
            <a:pPr lvl="1"/>
            <a:r>
              <a:rPr lang="bg-BG" sz="3000" dirty="0"/>
              <a:t>Извежда стойността на комисионната, закръглена до 2 цифри </a:t>
            </a:r>
            <a:br>
              <a:rPr lang="bg-BG" sz="3000" dirty="0"/>
            </a:br>
            <a:r>
              <a:rPr lang="bg-BG" sz="3000" dirty="0"/>
              <a:t>след десетичната запетая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73606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kumimoji="1" lang="bg-BG" sz="2400" b="1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446213" y="5256827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14333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01268"/>
              </p:ext>
            </p:extLst>
          </p:nvPr>
        </p:nvGraphicFramePr>
        <p:xfrm>
          <a:off x="835024" y="1686861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5899" y="1262420"/>
            <a:ext cx="1094400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town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cin &gt;&gt; town;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 TODO: check the other price ranges…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cout.setf(ios::fixed);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cout.precision(2);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cout &lt;&lt; sales * commission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cout &lt;&lt; "error" &lt;&lt; endl;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4A479-B220-4032-AF0F-E91016023EF2}"/>
              </a:ext>
            </a:extLst>
          </p:cNvPr>
          <p:cNvSpPr/>
          <p:nvPr/>
        </p:nvSpPr>
        <p:spPr>
          <a:xfrm>
            <a:off x="753908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https://judge.softuni.bg/Contests/Compete/Index/531#6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>
          <a:xfrm>
            <a:off x="177092" y="1196129"/>
            <a:ext cx="11815018" cy="5201066"/>
          </a:xfrm>
        </p:spPr>
        <p:txBody>
          <a:bodyPr>
            <a:normAutofit/>
          </a:bodyPr>
          <a:lstStyle/>
          <a:p>
            <a:r>
              <a:rPr lang="bg-BG" sz="2600" dirty="0"/>
              <a:t>Напишете програма, която:</a:t>
            </a:r>
          </a:p>
          <a:p>
            <a:pPr lvl="1"/>
            <a:r>
              <a:rPr lang="bg-BG" sz="2600" dirty="0"/>
              <a:t>Чете от потребителя дума </a:t>
            </a:r>
            <a:r>
              <a:rPr lang="en-US" sz="2600" dirty="0"/>
              <a:t>(</a:t>
            </a:r>
            <a:r>
              <a:rPr lang="bg-BG" sz="2600" dirty="0"/>
              <a:t>животно</a:t>
            </a:r>
            <a:r>
              <a:rPr lang="en-US" sz="2600" dirty="0"/>
              <a:t>)</a:t>
            </a:r>
          </a:p>
          <a:p>
            <a:pPr lvl="2"/>
            <a:r>
              <a:rPr lang="bg-BG" sz="2600" dirty="0"/>
              <a:t>Възможен вход: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"dog"</a:t>
            </a:r>
            <a:r>
              <a:rPr lang="bg-BG" sz="2600" b="1" noProof="1">
                <a:latin typeface="+mj-lt"/>
                <a:cs typeface="Consolas" pitchFamily="49" charset="0"/>
              </a:rPr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"crocodile"</a:t>
            </a:r>
            <a:r>
              <a:rPr lang="bg-BG" sz="2600" b="1" noProof="1">
                <a:latin typeface="+mj-lt"/>
                <a:cs typeface="Consolas" pitchFamily="49" charset="0"/>
              </a:rPr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"tortoise"</a:t>
            </a:r>
            <a:r>
              <a:rPr lang="bg-BG" sz="2600" b="1" noProof="1">
                <a:latin typeface="+mj-lt"/>
                <a:cs typeface="Consolas" pitchFamily="49" charset="0"/>
              </a:rPr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"snake" </a:t>
            </a:r>
            <a:endParaRPr lang="bg-BG" sz="2600" dirty="0"/>
          </a:p>
          <a:p>
            <a:pPr lvl="1"/>
            <a:r>
              <a:rPr lang="bg-BG" sz="2600" dirty="0"/>
              <a:t>Извежда вида на животно според името му</a:t>
            </a:r>
            <a:endParaRPr lang="en-US" sz="2600" dirty="0"/>
          </a:p>
          <a:p>
            <a:pPr lvl="2"/>
            <a:r>
              <a:rPr lang="bg-BG" sz="2600" dirty="0"/>
              <a:t>Бозайник – </a:t>
            </a:r>
            <a:r>
              <a:rPr lang="en-US" sz="2600" b="1" dirty="0"/>
              <a:t>"</a:t>
            </a:r>
            <a:r>
              <a:rPr lang="en-US" sz="2600" b="1" dirty="0">
                <a:latin typeface="Consolas" panose="020B0609020204030204" pitchFamily="49" charset="0"/>
              </a:rPr>
              <a:t>mammal</a:t>
            </a:r>
            <a:r>
              <a:rPr lang="en-US" sz="2600" b="1" dirty="0"/>
              <a:t>"</a:t>
            </a:r>
          </a:p>
          <a:p>
            <a:pPr lvl="2"/>
            <a:r>
              <a:rPr lang="bg-BG" sz="2600" dirty="0"/>
              <a:t>Влечуго – </a:t>
            </a:r>
            <a:r>
              <a:rPr lang="en-US" sz="2600" b="1" dirty="0"/>
              <a:t>"</a:t>
            </a:r>
            <a:r>
              <a:rPr lang="en-US" sz="2600" b="1" dirty="0">
                <a:latin typeface="Consolas" panose="020B0609020204030204" pitchFamily="49" charset="0"/>
              </a:rPr>
              <a:t>reptile</a:t>
            </a:r>
            <a:r>
              <a:rPr lang="en-US" sz="2600" b="1" dirty="0"/>
              <a:t>"</a:t>
            </a:r>
          </a:p>
          <a:p>
            <a:pPr lvl="2"/>
            <a:r>
              <a:rPr lang="bg-BG" sz="2600" dirty="0"/>
              <a:t>Други – </a:t>
            </a:r>
            <a:r>
              <a:rPr lang="en-US" sz="2600" b="1" dirty="0"/>
              <a:t>"</a:t>
            </a:r>
            <a:r>
              <a:rPr lang="en-US" sz="2600" b="1" dirty="0">
                <a:latin typeface="Consolas" panose="020B0609020204030204" pitchFamily="49" charset="0"/>
              </a:rPr>
              <a:t>unknown</a:t>
            </a:r>
            <a:r>
              <a:rPr lang="en-US" sz="2600" b="1" dirty="0"/>
              <a:t>"</a:t>
            </a:r>
          </a:p>
          <a:p>
            <a:r>
              <a:rPr lang="bg-BG" sz="2600" dirty="0"/>
              <a:t>Примерен вход и изход:</a:t>
            </a:r>
          </a:p>
          <a:p>
            <a:endParaRPr lang="en-US" sz="28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 животно - условие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6814E1-E905-4C8D-803C-582C40C77907}"/>
              </a:ext>
            </a:extLst>
          </p:cNvPr>
          <p:cNvGrpSpPr/>
          <p:nvPr/>
        </p:nvGrpSpPr>
        <p:grpSpPr>
          <a:xfrm>
            <a:off x="2360612" y="5844526"/>
            <a:ext cx="3140180" cy="523220"/>
            <a:chOff x="1446212" y="5876732"/>
            <a:chExt cx="2763850" cy="5232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F15011-B621-45E1-A6DB-BFDA2034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059" y="5876732"/>
              <a:ext cx="152400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Consolas" pitchFamily="49" charset="0"/>
                </a:rPr>
                <a:t>mammal</a:t>
              </a:r>
              <a:endPara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9D00C6-C169-4D4C-AD18-ADB20738B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2" y="5898525"/>
              <a:ext cx="762000" cy="479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</a:rPr>
                <a:t>dog</a:t>
              </a:r>
              <a:endParaRPr lang="it-IT" sz="2800" b="1" noProof="1">
                <a:solidFill>
                  <a:schemeClr val="tx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55CCAA47-3946-450E-B499-C47FA0E5AF43}"/>
                </a:ext>
              </a:extLst>
            </p:cNvPr>
            <p:cNvSpPr/>
            <p:nvPr/>
          </p:nvSpPr>
          <p:spPr>
            <a:xfrm>
              <a:off x="2305059" y="6022334"/>
              <a:ext cx="264733" cy="2517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C2EF12-0E31-4EEF-84C3-B78163FDF5DE}"/>
              </a:ext>
            </a:extLst>
          </p:cNvPr>
          <p:cNvGrpSpPr/>
          <p:nvPr/>
        </p:nvGrpSpPr>
        <p:grpSpPr>
          <a:xfrm>
            <a:off x="6323012" y="5822732"/>
            <a:ext cx="3669456" cy="523220"/>
            <a:chOff x="5165650" y="5873291"/>
            <a:chExt cx="2690265" cy="5232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8D6B4D-B904-47EC-90A2-6B945C5D5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212" y="5873291"/>
              <a:ext cx="143470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</a:rPr>
                <a:t>unknown</a:t>
              </a:r>
              <a:endParaRPr lang="it-IT" sz="2800" b="1" noProof="1">
                <a:solidFill>
                  <a:schemeClr val="tx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28AFB3-978C-4ED5-A72E-4E09C419F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650" y="5898525"/>
              <a:ext cx="762000" cy="479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</a:rPr>
                <a:t>car</a:t>
              </a:r>
              <a:endParaRPr lang="it-IT" sz="2800" b="1" noProof="1">
                <a:solidFill>
                  <a:schemeClr val="tx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" name="Right Arrow 7">
            <a:extLst>
              <a:ext uri="{FF2B5EF4-FFF2-40B4-BE49-F238E27FC236}">
                <a16:creationId xmlns:a16="http://schemas.microsoft.com/office/drawing/2014/main" id="{18DB05B0-6670-4865-B995-539130A350DE}"/>
              </a:ext>
            </a:extLst>
          </p:cNvPr>
          <p:cNvSpPr/>
          <p:nvPr/>
        </p:nvSpPr>
        <p:spPr>
          <a:xfrm>
            <a:off x="7548575" y="5980259"/>
            <a:ext cx="300779" cy="251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06050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r>
              <a:rPr lang="en-US" dirty="0"/>
              <a:t>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 животно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1770062" y="1371600"/>
            <a:ext cx="857250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if(animal == "dog"){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cout &lt;&lt; "mammal" &lt;&lt; endl;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else if(animal == "crocodile" || animal == "tortoise" || animal == "snake"){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cout &lt;&lt; "reptile" &lt;&lt; endl;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else{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cout &lt;&lt; "unknown" &lt;&lt; endl;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B45BE-103B-4FB4-B73C-2A6B7542B016}"/>
              </a:ext>
            </a:extLst>
          </p:cNvPr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https://judge.softuni.bg/Contests/Compete/Index/531#8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40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0012" y="5638800"/>
            <a:ext cx="9746664" cy="768084"/>
          </a:xfrm>
        </p:spPr>
        <p:txBody>
          <a:bodyPr/>
          <a:lstStyle/>
          <a:p>
            <a:r>
              <a:rPr lang="bg-BG" sz="4000" dirty="0"/>
              <a:t>По-доброто</a:t>
            </a:r>
            <a:r>
              <a:rPr lang="en-US" sz="4000" dirty="0"/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4000" dirty="0"/>
              <a:t>/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else</a:t>
            </a:r>
            <a:r>
              <a:rPr lang="en-US" sz="4000" dirty="0"/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4000" dirty="0"/>
              <a:t>/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else</a:t>
            </a:r>
            <a:r>
              <a:rPr lang="en-US" sz="4000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674812" y="4876800"/>
            <a:ext cx="9254832" cy="820738"/>
          </a:xfrm>
        </p:spPr>
        <p:txBody>
          <a:bodyPr>
            <a:noAutofit/>
          </a:bodyPr>
          <a:lstStyle/>
          <a:p>
            <a:pPr lvl="0"/>
            <a:r>
              <a:rPr lang="bg-BG" sz="4400" dirty="0"/>
              <a:t>Условна конструкция </a:t>
            </a:r>
            <a:r>
              <a:rPr lang="en-US" sz="4400" dirty="0">
                <a:latin typeface="Consolas" panose="020B0609020204030204" pitchFamily="49" charset="0"/>
              </a:rPr>
              <a:t>switch-case</a:t>
            </a:r>
            <a:endParaRPr lang="en-US" sz="44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4643144" y="185934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switch (number)</a:t>
            </a:r>
            <a:r>
              <a:rPr lang="bg-BG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case 1: …</a:t>
            </a:r>
            <a:b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bg-BG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case 2: …</a:t>
            </a:r>
          </a:p>
          <a:p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742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2049527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306" y="2400232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" y="3276600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514601"/>
            <a:ext cx="1723938" cy="2190750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4914612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4705350"/>
            <a:ext cx="1723938" cy="1275861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7604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число,  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деня от седмицата</a:t>
            </a:r>
            <a:r>
              <a:rPr lang="en-US" sz="3000" dirty="0"/>
              <a:t> </a:t>
            </a:r>
            <a:r>
              <a:rPr lang="bg-BG" sz="3000" dirty="0"/>
              <a:t>с текст </a:t>
            </a:r>
            <a:r>
              <a:rPr lang="en-US" sz="3000" dirty="0"/>
              <a:t>(</a:t>
            </a:r>
            <a:r>
              <a:rPr lang="bg-BG" sz="3000" dirty="0"/>
              <a:t>на английски</a:t>
            </a:r>
            <a:r>
              <a:rPr lang="en-US" sz="3000" dirty="0"/>
              <a:t>) </a:t>
            </a:r>
            <a:r>
              <a:rPr lang="bg-BG" sz="3000" dirty="0"/>
              <a:t>според </a:t>
            </a:r>
            <a:br>
              <a:rPr lang="en-US" sz="3000" dirty="0"/>
            </a:br>
            <a:r>
              <a:rPr lang="bg-BG" sz="3000" dirty="0"/>
              <a:t>въведеното число</a:t>
            </a:r>
            <a:r>
              <a:rPr lang="en-US" sz="3000" dirty="0"/>
              <a:t> [1…7] 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Error!</a:t>
            </a:r>
            <a:r>
              <a:rPr lang="en-US" sz="2800" dirty="0"/>
              <a:t>"</a:t>
            </a:r>
            <a:r>
              <a:rPr lang="bg-BG" sz="2800" dirty="0"/>
              <a:t>, </a:t>
            </a:r>
            <a:r>
              <a:rPr lang="bg-BG" sz="3000" dirty="0"/>
              <a:t>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13" y="103169"/>
            <a:ext cx="9503571" cy="882654"/>
          </a:xfrm>
        </p:spPr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422647" y="4670788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6982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1438962" y="5648264"/>
            <a:ext cx="2873778" cy="584612"/>
            <a:chOff x="1438962" y="5648264"/>
            <a:chExt cx="2873778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48264"/>
              <a:ext cx="17526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53712" y="581978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8511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59676" y="1363557"/>
            <a:ext cx="8069472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day; cin &gt;&gt; day;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 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"Monday" &lt;&lt; endl;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"Tuesday" &lt;&lt; endl;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"Sunday" &lt;&lt; endl;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"Error!" &lt;&lt; endl;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https://judge.softuni.bg/Contests/Compete/Index/531#7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  <a:r>
              <a:rPr lang="en-US" sz="3000" dirty="0"/>
              <a:t>:</a:t>
            </a:r>
            <a:endParaRPr lang="bg-BG" sz="30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927954"/>
            <a:ext cx="3733800" cy="446923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//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438400"/>
            <a:ext cx="2133600" cy="2141405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133600"/>
            <a:ext cx="2994110" cy="1553301"/>
          </a:xfrm>
          <a:prstGeom prst="wedgeRoundRectCallout">
            <a:avLst>
              <a:gd name="adj1" fmla="val -63666"/>
              <a:gd name="adj2" fmla="val 307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за някое от трите условия в серията</a:t>
            </a:r>
          </a:p>
        </p:txBody>
      </p:sp>
    </p:spTree>
    <p:extLst>
      <p:ext uri="{BB962C8B-B14F-4D97-AF65-F5344CB8AC3E}">
        <p14:creationId xmlns:p14="http://schemas.microsoft.com/office/powerpoint/2010/main" val="3411318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30680" y="5483215"/>
            <a:ext cx="8527464" cy="768084"/>
          </a:xfrm>
        </p:spPr>
        <p:txBody>
          <a:bodyPr/>
          <a:lstStyle/>
          <a:p>
            <a:r>
              <a:rPr lang="bg-BG" sz="4000" dirty="0"/>
              <a:t>Решаване на задачи в клас(</a:t>
            </a:r>
            <a:r>
              <a:rPr lang="bg-BG" sz="4000" noProof="1"/>
              <a:t>лаб</a:t>
            </a:r>
            <a:r>
              <a:rPr lang="bg-BG" sz="4000" dirty="0"/>
              <a:t>)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93912" y="4704525"/>
            <a:ext cx="8001000" cy="774726"/>
          </a:xfrm>
        </p:spPr>
        <p:txBody>
          <a:bodyPr>
            <a:noAutofit/>
          </a:bodyPr>
          <a:lstStyle/>
          <a:p>
            <a:r>
              <a:rPr lang="bg-BG" sz="4500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условни конструкции:</a:t>
            </a:r>
          </a:p>
          <a:p>
            <a:endParaRPr lang="bg-BG" sz="3200" dirty="0"/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0812" y="1589395"/>
            <a:ext cx="329530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644025"/>
            <a:ext cx="4110816" cy="19785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8196" y="4520143"/>
            <a:ext cx="10880335" cy="1498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&lt;= bottom) { cout &lt;&lt; "Point on the left or right side."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6715" y="1186895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</a:t>
            </a:r>
            <a:r>
              <a:rPr lang="bg-BG" sz="3200" dirty="0"/>
              <a:t>конструкция 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</a:t>
            </a:r>
            <a:r>
              <a:rPr lang="en-US" dirty="0"/>
              <a:t>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3612" y="2971800"/>
            <a:ext cx="3519901" cy="30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4E6FB86D-F210-4107-8350-D4F8EE971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835333"/>
            <a:ext cx="32004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 (...)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… 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… 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60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458200" cy="820738"/>
          </a:xfrm>
        </p:spPr>
        <p:txBody>
          <a:bodyPr>
            <a:noAutofit/>
          </a:bodyPr>
          <a:lstStyle/>
          <a:p>
            <a:r>
              <a:rPr lang="bg-BG" sz="4800" dirty="0"/>
              <a:t>Вложени условни конструкции</a:t>
            </a:r>
            <a:endParaRPr lang="en-US" sz="4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8012" y="2209800"/>
            <a:ext cx="4038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3" y="4510111"/>
            <a:ext cx="3487089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76319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се разпространяват под свободен лиценз 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15875" y="3733800"/>
            <a:ext cx="4757073" cy="1664388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</a:t>
            </a:r>
            <a:r>
              <a:rPr lang="en-US" sz="3200" dirty="0"/>
              <a:t>     </a:t>
            </a:r>
            <a:r>
              <a:rPr lang="bg-BG" sz="3200" dirty="0"/>
              <a:t> 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362200"/>
            <a:ext cx="9296400" cy="34189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"condition1 valid"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"condition2 valid"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cout &lt;&lt; "condition2 not valid"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979612" y="3418767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469348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r>
              <a:rPr lang="en-US" sz="3800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C82851-46FB-42D0-9147-AD793B8DE54C}"/>
              </a:ext>
            </a:extLst>
          </p:cNvPr>
          <p:cNvSpPr/>
          <p:nvPr/>
        </p:nvSpPr>
        <p:spPr>
          <a:xfrm>
            <a:off x="4157494" y="1269433"/>
            <a:ext cx="3072265" cy="1133413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Read age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</a:rPr>
              <a:t>Read gender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</p:cNvCxnSpPr>
          <p:nvPr/>
        </p:nvCxnSpPr>
        <p:spPr>
          <a:xfrm flipH="1">
            <a:off x="5693626" y="2483367"/>
            <a:ext cx="2380" cy="2651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68F6148-4398-4709-8C0C-CFC05A77871F}"/>
              </a:ext>
            </a:extLst>
          </p:cNvPr>
          <p:cNvSpPr/>
          <p:nvPr/>
        </p:nvSpPr>
        <p:spPr>
          <a:xfrm>
            <a:off x="3808412" y="2819400"/>
            <a:ext cx="3982878" cy="991037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Gender equals "f"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46782-9124-42E9-98FC-8B3CCF25A5D2}"/>
              </a:ext>
            </a:extLst>
          </p:cNvPr>
          <p:cNvSpPr txBox="1"/>
          <p:nvPr/>
        </p:nvSpPr>
        <p:spPr>
          <a:xfrm rot="18935076">
            <a:off x="3220568" y="3538966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612956-2AFB-469D-9D09-6A3751CCB2CE}"/>
              </a:ext>
            </a:extLst>
          </p:cNvPr>
          <p:cNvSpPr/>
          <p:nvPr/>
        </p:nvSpPr>
        <p:spPr>
          <a:xfrm>
            <a:off x="2584483" y="4340999"/>
            <a:ext cx="1998604" cy="52790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age &lt; 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AC3C0-E3CF-4931-9056-C601409078A6}"/>
              </a:ext>
            </a:extLst>
          </p:cNvPr>
          <p:cNvSpPr txBox="1"/>
          <p:nvPr/>
        </p:nvSpPr>
        <p:spPr>
          <a:xfrm rot="18935076">
            <a:off x="2051014" y="4853222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01BF33-4109-4F75-AB8E-336C15FEE775}"/>
              </a:ext>
            </a:extLst>
          </p:cNvPr>
          <p:cNvSpPr txBox="1"/>
          <p:nvPr/>
        </p:nvSpPr>
        <p:spPr>
          <a:xfrm rot="2831618">
            <a:off x="4130542" y="4854082"/>
            <a:ext cx="77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296624" y="5597174"/>
            <a:ext cx="2005832" cy="506659"/>
          </a:xfrm>
          <a:prstGeom prst="parallelogram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Print "Miss</a:t>
            </a:r>
            <a:r>
              <a:rPr lang="en-US" dirty="0">
                <a:solidFill>
                  <a:schemeClr val="bg2"/>
                </a:solidFill>
              </a:rPr>
              <a:t>" 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78110849-13C6-4230-BC49-2C02E9B89AC4}"/>
              </a:ext>
            </a:extLst>
          </p:cNvPr>
          <p:cNvSpPr/>
          <p:nvPr/>
        </p:nvSpPr>
        <p:spPr>
          <a:xfrm flipH="1">
            <a:off x="3765582" y="5605368"/>
            <a:ext cx="1928045" cy="498465"/>
          </a:xfrm>
          <a:prstGeom prst="parallelogram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Print "Ms</a:t>
            </a:r>
            <a:r>
              <a:rPr lang="bg-BG" sz="2400" dirty="0">
                <a:solidFill>
                  <a:schemeClr val="bg2"/>
                </a:solidFill>
              </a:rPr>
              <a:t>.</a:t>
            </a:r>
            <a:r>
              <a:rPr lang="en-US" sz="2400" dirty="0">
                <a:solidFill>
                  <a:schemeClr val="bg2"/>
                </a:solidFill>
              </a:rPr>
              <a:t>"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2BA2B8-F811-4BDA-BD47-8DE06EAFB8F8}"/>
              </a:ext>
            </a:extLst>
          </p:cNvPr>
          <p:cNvCxnSpPr>
            <a:cxnSpLocks/>
          </p:cNvCxnSpPr>
          <p:nvPr/>
        </p:nvCxnSpPr>
        <p:spPr>
          <a:xfrm flipH="1">
            <a:off x="3552689" y="3685170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9FCA1-282A-46B4-B8BD-29043EADB542}"/>
              </a:ext>
            </a:extLst>
          </p:cNvPr>
          <p:cNvCxnSpPr>
            <a:cxnSpLocks/>
          </p:cNvCxnSpPr>
          <p:nvPr/>
        </p:nvCxnSpPr>
        <p:spPr>
          <a:xfrm flipH="1">
            <a:off x="2371590" y="4993325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AA54A1-9C0D-497D-A413-A081BF801CC2}"/>
              </a:ext>
            </a:extLst>
          </p:cNvPr>
          <p:cNvCxnSpPr>
            <a:cxnSpLocks/>
          </p:cNvCxnSpPr>
          <p:nvPr/>
        </p:nvCxnSpPr>
        <p:spPr>
          <a:xfrm>
            <a:off x="4132073" y="4993325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2DEC098-F319-4039-B337-C1B65849A9BE}"/>
              </a:ext>
            </a:extLst>
          </p:cNvPr>
          <p:cNvSpPr txBox="1"/>
          <p:nvPr/>
        </p:nvSpPr>
        <p:spPr>
          <a:xfrm rot="2664924" flipH="1">
            <a:off x="7748775" y="3557268"/>
            <a:ext cx="76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C5E40E-59F0-4FE1-9F5B-ED84FA811EE6}"/>
              </a:ext>
            </a:extLst>
          </p:cNvPr>
          <p:cNvSpPr/>
          <p:nvPr/>
        </p:nvSpPr>
        <p:spPr>
          <a:xfrm>
            <a:off x="7506709" y="4358826"/>
            <a:ext cx="1974393" cy="52790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age &lt; 16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1925AD-3CC4-4197-AB5B-2222E192CB31}"/>
              </a:ext>
            </a:extLst>
          </p:cNvPr>
          <p:cNvSpPr txBox="1"/>
          <p:nvPr/>
        </p:nvSpPr>
        <p:spPr>
          <a:xfrm rot="18935076">
            <a:off x="7039031" y="4873617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B18D6B-FCB5-4DDA-8FCB-5FDB41A6A6D7}"/>
              </a:ext>
            </a:extLst>
          </p:cNvPr>
          <p:cNvSpPr txBox="1"/>
          <p:nvPr/>
        </p:nvSpPr>
        <p:spPr>
          <a:xfrm rot="2831618">
            <a:off x="9248266" y="4921836"/>
            <a:ext cx="80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251786" y="5597173"/>
            <a:ext cx="2381734" cy="506659"/>
          </a:xfrm>
          <a:prstGeom prst="parallelogram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28E56C7-4774-4B2A-821A-4FC1695A6062}"/>
              </a:ext>
            </a:extLst>
          </p:cNvPr>
          <p:cNvSpPr/>
          <p:nvPr/>
        </p:nvSpPr>
        <p:spPr>
          <a:xfrm flipH="1">
            <a:off x="8927794" y="5597173"/>
            <a:ext cx="1821357" cy="498465"/>
          </a:xfrm>
          <a:prstGeom prst="parallelogram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Print "Mr</a:t>
            </a:r>
            <a:r>
              <a:rPr lang="bg-BG" sz="2400" dirty="0">
                <a:solidFill>
                  <a:schemeClr val="bg2"/>
                </a:solidFill>
              </a:rPr>
              <a:t>.</a:t>
            </a:r>
            <a:r>
              <a:rPr lang="en-US" sz="2400" dirty="0">
                <a:solidFill>
                  <a:schemeClr val="bg2"/>
                </a:solidFill>
              </a:rPr>
              <a:t>"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E7F899-1EDC-4CC7-A792-D650DE8B1CE8}"/>
              </a:ext>
            </a:extLst>
          </p:cNvPr>
          <p:cNvCxnSpPr>
            <a:cxnSpLocks/>
          </p:cNvCxnSpPr>
          <p:nvPr/>
        </p:nvCxnSpPr>
        <p:spPr>
          <a:xfrm>
            <a:off x="7755671" y="3748575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707047-1824-449B-9BBD-7EC4CAD49214}"/>
              </a:ext>
            </a:extLst>
          </p:cNvPr>
          <p:cNvCxnSpPr>
            <a:cxnSpLocks/>
          </p:cNvCxnSpPr>
          <p:nvPr/>
        </p:nvCxnSpPr>
        <p:spPr>
          <a:xfrm flipH="1">
            <a:off x="7338364" y="5044452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D82281-3551-4C9C-9568-8D156FF14A84}"/>
              </a:ext>
            </a:extLst>
          </p:cNvPr>
          <p:cNvCxnSpPr>
            <a:cxnSpLocks/>
          </p:cNvCxnSpPr>
          <p:nvPr/>
        </p:nvCxnSpPr>
        <p:spPr>
          <a:xfrm>
            <a:off x="9230727" y="5055729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28" grpId="0" animBg="1"/>
      <p:bldP spid="32" grpId="0"/>
      <p:bldP spid="34" grpId="0"/>
      <p:bldP spid="26" grpId="0" animBg="1"/>
      <p:bldP spid="42" grpId="0" animBg="1"/>
      <p:bldP spid="49" grpId="0"/>
      <p:bldP spid="50" grpId="0" animBg="1"/>
      <p:bldP spid="51" grpId="0"/>
      <p:bldP spid="52" grpId="0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800" dirty="0"/>
              <a:t>Обръщение според възраст и пол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8160" y="1382286"/>
            <a:ext cx="991250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 age; cin &gt;&gt; age;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gender; cin &gt;&gt; gender;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(age &lt; 16)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(gender == "m") cout &lt;&lt; "Master"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(gender == "f") cout &lt;&lt; "Miss"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(gender == "m") cout &lt;&lt; "Mr."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(gender == "f") cout &lt;&lt; "Ms."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53908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https://judge.softuni.bg/Contests/Compete/Index/531#0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65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2270</Words>
  <Application>Microsoft Office PowerPoint</Application>
  <PresentationFormat>Custom</PresentationFormat>
  <Paragraphs>521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Вложени условни конструкции</vt:lpstr>
      <vt:lpstr>Имате въпрос?</vt:lpstr>
      <vt:lpstr>Съдържание</vt:lpstr>
      <vt:lpstr>Вложени условни конструкции</vt:lpstr>
      <vt:lpstr>Вложени проверки</vt:lpstr>
      <vt:lpstr>Обръщение според възраст и пол – условие</vt:lpstr>
      <vt:lpstr>Обръщение според възраст и пол – условие (2)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Точка в правоъгълник - условие</vt:lpstr>
      <vt:lpstr>Точка в правоъгълник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Вид животно - условие</vt:lpstr>
      <vt:lpstr>Вид животно - решение</vt:lpstr>
      <vt:lpstr>Условна конструкция switch-case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Вложени условни конструкции</vt:lpstr>
      <vt:lpstr>Какво научихме днес?</vt:lpstr>
      <vt:lpstr>Какво научихме днес? (2)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2018-09-28T19:28:43Z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