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7"/>
  </p:notesMasterIdLst>
  <p:handoutMasterIdLst>
    <p:handoutMasterId r:id="rId8"/>
  </p:handoutMasterIdLst>
  <p:sldIdLst>
    <p:sldId id="499" r:id="rId3"/>
    <p:sldId id="444" r:id="rId4"/>
    <p:sldId id="448" r:id="rId5"/>
    <p:sldId id="505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ОД" id="{DC959442-3A55-4D96-991E-7B5ABB24B4DA}">
          <p14:sldIdLst>
            <p14:sldId id="499"/>
            <p14:sldId id="444"/>
            <p14:sldId id="448"/>
            <p14:sldId id="505"/>
          </p14:sldIdLst>
        </p14:section>
        <p14:section name="Default Section" id="{A361ECC6-907D-4D1E-942E-CC4987C695F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373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533" autoAdjust="0"/>
  </p:normalViewPr>
  <p:slideViewPr>
    <p:cSldViewPr>
      <p:cViewPr varScale="1">
        <p:scale>
          <a:sx n="86" d="100"/>
          <a:sy n="86" d="100"/>
        </p:scale>
        <p:origin x="374" y="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69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Най-голям общ делител (НОД)</a:t>
            </a:r>
          </a:p>
        </p:txBody>
      </p:sp>
      <p:sp>
        <p:nvSpPr>
          <p:cNvPr id="5" name="AutoShape 5" descr="C:\Users\HP\Desktop\maths_icon_varwhq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7" descr="C:\Users\HP\Desktop\maths_icon_varwhq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AutoShape 9" descr="C:\Users\HP\Desktop\maths_icon_varwhq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AutoShape 11" descr="C:\Users\HP\Desktop\maths_icon_varwhq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84" name="Picture 12" descr="C:\Users\HP\Desktop\divide-512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84" y="1155514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40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</a:t>
            </a:r>
            <a:br>
              <a:rPr lang="en-US" sz="3200" dirty="0"/>
            </a:br>
            <a:r>
              <a:rPr lang="bg-BG" sz="3200" dirty="0"/>
              <a:t>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</a:t>
            </a:r>
            <a:br>
              <a:rPr lang="en-US" sz="3200" dirty="0"/>
            </a:br>
            <a:r>
              <a:rPr lang="bg-BG" sz="3200" dirty="0"/>
              <a:t>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5012C2-FBEC-499D-A9A9-C7CA27B59FD5}"/>
              </a:ext>
            </a:extLst>
          </p:cNvPr>
          <p:cNvGrpSpPr/>
          <p:nvPr/>
        </p:nvGrpSpPr>
        <p:grpSpPr>
          <a:xfrm>
            <a:off x="5865812" y="3389063"/>
            <a:ext cx="3733799" cy="2221610"/>
            <a:chOff x="1522413" y="1828800"/>
            <a:chExt cx="3733799" cy="22216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13CC87-EECE-4ADC-B774-C6797AC0515F}"/>
                </a:ext>
              </a:extLst>
            </p:cNvPr>
            <p:cNvSpPr/>
            <p:nvPr/>
          </p:nvSpPr>
          <p:spPr>
            <a:xfrm>
              <a:off x="1522413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</a:t>
              </a:r>
              <a:br>
                <a:rPr lang="en-US" sz="2800" b="1" dirty="0"/>
              </a:br>
              <a:r>
                <a:rPr lang="en-US" sz="2800" b="1" dirty="0">
                  <a:solidFill>
                    <a:schemeClr val="tx1"/>
                  </a:solidFill>
                </a:rPr>
                <a:t>2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564E22-57C9-4D21-AAA7-D816AF3DE553}"/>
                </a:ext>
              </a:extLst>
            </p:cNvPr>
            <p:cNvSpPr/>
            <p:nvPr/>
          </p:nvSpPr>
          <p:spPr>
            <a:xfrm>
              <a:off x="3034602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3</a:t>
              </a:r>
              <a:br>
                <a:rPr lang="en-US" sz="2800" b="1" dirty="0">
                  <a:solidFill>
                    <a:schemeClr val="tx1"/>
                  </a:solidFill>
                </a:rPr>
              </a:br>
              <a:r>
                <a:rPr lang="en-US" sz="2800" b="1" dirty="0">
                  <a:solidFill>
                    <a:schemeClr val="tx1"/>
                  </a:solidFill>
                </a:rPr>
                <a:t>5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62F02-5711-4A55-8287-8CEDC6390D0D}"/>
                </a:ext>
              </a:extLst>
            </p:cNvPr>
            <p:cNvSpPr txBox="1"/>
            <p:nvPr/>
          </p:nvSpPr>
          <p:spPr>
            <a:xfrm>
              <a:off x="3198812" y="2154775"/>
              <a:ext cx="3994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b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br>
                <a:rPr lang="en-US" sz="2800" dirty="0"/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3</a:t>
              </a:r>
              <a:endParaRPr lang="bg-BG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65212" y="4724400"/>
            <a:ext cx="376811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24, 16 -&gt;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24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*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16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* 2</a:t>
            </a:r>
          </a:p>
        </p:txBody>
      </p:sp>
    </p:spTree>
    <p:extLst>
      <p:ext uri="{BB962C8B-B14F-4D97-AF65-F5344CB8AC3E}">
        <p14:creationId xmlns:p14="http://schemas.microsoft.com/office/powerpoint/2010/main" val="41019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56D8C2-A1F7-4EC0-A450-AFA065161F75}"/>
              </a:ext>
            </a:extLst>
          </p:cNvPr>
          <p:cNvSpPr txBox="1">
            <a:spLocks/>
          </p:cNvSpPr>
          <p:nvPr/>
        </p:nvSpPr>
        <p:spPr>
          <a:xfrm>
            <a:off x="358804" y="118707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bg-BG" dirty="0"/>
              <a:t>Напишете програма, която:</a:t>
            </a:r>
          </a:p>
          <a:p>
            <a:pPr lvl="1">
              <a:buClr>
                <a:schemeClr val="tx2"/>
              </a:buClr>
            </a:pPr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>
              <a:buClr>
                <a:schemeClr val="tx2"/>
              </a:buClr>
            </a:pPr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pPr>
              <a:buClr>
                <a:schemeClr val="tx2"/>
              </a:buClr>
            </a:pPr>
            <a:r>
              <a:rPr lang="bg-BG" dirty="0"/>
              <a:t>Насоки:</a:t>
            </a:r>
          </a:p>
          <a:p>
            <a:pPr lvl="1">
              <a:buClr>
                <a:schemeClr val="tx2"/>
              </a:buClr>
            </a:pPr>
            <a:r>
              <a:rPr lang="bg-BG" dirty="0"/>
              <a:t>Докато не се достигне остатък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:</a:t>
            </a:r>
          </a:p>
          <a:p>
            <a:pPr lvl="2">
              <a:buClr>
                <a:schemeClr val="tx2"/>
              </a:buClr>
            </a:pPr>
            <a:r>
              <a:rPr lang="bg-BG" sz="3200" dirty="0"/>
              <a:t>Дели се по-голямото число на по-малкото</a:t>
            </a:r>
          </a:p>
          <a:p>
            <a:pPr lvl="2">
              <a:buClr>
                <a:schemeClr val="tx2"/>
              </a:buClr>
            </a:pPr>
            <a:r>
              <a:rPr lang="bg-BG" sz="3200" dirty="0"/>
              <a:t>Взима се остатъка от делението</a:t>
            </a:r>
          </a:p>
          <a:p>
            <a:pPr lvl="1">
              <a:buClr>
                <a:schemeClr val="tx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4114800"/>
            <a:ext cx="32044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oldB =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 = oldB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а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0883" y="1489656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a; cin &gt;&gt;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; cin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(b !=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cout &lt;&lt; 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&lt;&lt; endl;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E3D0CB-E2D7-4D28-8076-43C743AE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2362200"/>
            <a:ext cx="411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 = 600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 =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136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600 / 136 = 4 (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ост. 56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136 / 56 = 2  (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ост. 24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56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24 = 2   (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ост. 8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br>
              <a:rPr lang="bg-BG" b="1" noProof="1">
                <a:latin typeface="Consolas" pitchFamily="49" charset="0"/>
                <a:cs typeface="Consolas" pitchFamily="49" charset="0"/>
              </a:rPr>
            </a:br>
            <a:r>
              <a:rPr lang="bg-BG" b="1" noProof="1">
                <a:latin typeface="Consolas" pitchFamily="49" charset="0"/>
                <a:cs typeface="Consolas" pitchFamily="49" charset="0"/>
              </a:rPr>
              <a:t>24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8 = 3    (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ост.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НОД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842D9-2E9D-4D18-A315-F5D0A816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75" y="1184467"/>
            <a:ext cx="1539969" cy="15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209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Най-голям общ делител (НОД)</vt:lpstr>
      <vt:lpstr>Алгоритъм на Евклид за НОД - условие</vt:lpstr>
      <vt:lpstr>Алгоритъм на Евклид за НОД - 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2018-09-29T14:39:07Z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