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4"/>
  </p:notesMasterIdLst>
  <p:handoutMasterIdLst>
    <p:handoutMasterId r:id="rId45"/>
  </p:handoutMasterIdLst>
  <p:sldIdLst>
    <p:sldId id="274" r:id="rId3"/>
    <p:sldId id="508" r:id="rId4"/>
    <p:sldId id="276" r:id="rId5"/>
    <p:sldId id="458" r:id="rId6"/>
    <p:sldId id="459" r:id="rId7"/>
    <p:sldId id="460" r:id="rId8"/>
    <p:sldId id="461" r:id="rId9"/>
    <p:sldId id="462" r:id="rId10"/>
    <p:sldId id="434" r:id="rId11"/>
    <p:sldId id="415" r:id="rId12"/>
    <p:sldId id="500" r:id="rId13"/>
    <p:sldId id="478" r:id="rId14"/>
    <p:sldId id="431" r:id="rId15"/>
    <p:sldId id="479" r:id="rId16"/>
    <p:sldId id="509" r:id="rId17"/>
    <p:sldId id="480" r:id="rId18"/>
    <p:sldId id="506" r:id="rId19"/>
    <p:sldId id="446" r:id="rId20"/>
    <p:sldId id="486" r:id="rId21"/>
    <p:sldId id="450" r:id="rId22"/>
    <p:sldId id="488" r:id="rId23"/>
    <p:sldId id="526" r:id="rId24"/>
    <p:sldId id="527" r:id="rId25"/>
    <p:sldId id="521" r:id="rId26"/>
    <p:sldId id="522" r:id="rId27"/>
    <p:sldId id="523" r:id="rId28"/>
    <p:sldId id="512" r:id="rId29"/>
    <p:sldId id="513" r:id="rId30"/>
    <p:sldId id="514" r:id="rId31"/>
    <p:sldId id="484" r:id="rId32"/>
    <p:sldId id="501" r:id="rId33"/>
    <p:sldId id="502" r:id="rId34"/>
    <p:sldId id="503" r:id="rId35"/>
    <p:sldId id="504" r:id="rId36"/>
    <p:sldId id="427" r:id="rId37"/>
    <p:sldId id="507" r:id="rId38"/>
    <p:sldId id="467" r:id="rId39"/>
    <p:sldId id="517" r:id="rId40"/>
    <p:sldId id="518" r:id="rId41"/>
    <p:sldId id="519" r:id="rId42"/>
    <p:sldId id="524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450"/>
            <p14:sldId id="488"/>
            <p14:sldId id="526"/>
            <p14:sldId id="527"/>
            <p14:sldId id="521"/>
            <p14:sldId id="522"/>
            <p14:sldId id="523"/>
            <p14:sldId id="512"/>
            <p14:sldId id="513"/>
            <p14:sldId id="514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7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173#0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3#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Compete/Index/1173#3" TargetMode="Externa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3#5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173#5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173#7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173#7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173#8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173#8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3633086"/>
            <a:ext cx="3211077" cy="15878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259" y="304828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14" y="4669262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"a = " &lt;&lt; a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238518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[1…100]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4812" y="1451706"/>
            <a:ext cx="84597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cout &lt;&lt; "Invalid number!"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cout &lt;&lt; "The number is: " &lt;&lt; num &lt;&lt; endl;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https://judge.softuni.bg/Contests/Compete/Index/1173#0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7928" y="1231245"/>
            <a:ext cx="9828168" cy="4813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string name; cin &gt;&gt;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double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(grade &gt;= 4.00)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sum +=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grades++;  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cout.setf(ios::fixed);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cout.precision(2);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cout &lt;&lt; name &lt;&lt; " graduated. Average grade: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&lt;&lt; average &lt;&lt; endl;</a:t>
            </a:r>
            <a:endParaRPr lang="pt-BR" sz="20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80782" y="966408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2B710-9A03-471C-9A0D-8D1301AE33D5}"/>
              </a:ext>
            </a:extLst>
          </p:cNvPr>
          <p:cNvSpPr/>
          <p:nvPr/>
        </p:nvSpPr>
        <p:spPr>
          <a:xfrm>
            <a:off x="760412" y="61663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https://judge.softuni.bg/Contests/Compete/Index/1173#1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9612" y="3031883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3200400"/>
            <a:ext cx="4294496" cy="990600"/>
          </a:xfrm>
          <a:prstGeom prst="wedgeRoundRectCallout">
            <a:avLst>
              <a:gd name="adj1" fmla="val -64691"/>
              <a:gd name="adj2" fmla="val -309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258250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370012" y="4321112"/>
            <a:ext cx="914399" cy="2233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GB" b="1" dirty="0">
                <a:latin typeface="Consolas" pitchFamily="49" charset="0"/>
                <a:cs typeface="Consolas" pitchFamily="49" charset="0"/>
              </a:rPr>
              <a:t>10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304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50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END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2479790" y="5285333"/>
            <a:ext cx="3380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991087" y="5002493"/>
            <a:ext cx="2895600" cy="870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Max number: 304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Min number: 0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64296"/>
            <a:ext cx="1050454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maxNum = INT_MIN;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minNum = INT_MAX;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input != "END"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int currentNumber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stoi(input);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if(currentNumber &gt; maxNum)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maxNum = currentNumber;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if(currentNumber &lt; minNum)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minNum = currentNumber;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cin &gt;&gt; input;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cout &lt;&lt; "Max number: " &lt;&lt; maxNum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cout &lt;&lt; "Min number: " &lt;&lt; minNum &lt;&lt; endl;;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921C81-6972-49E3-9ED8-C37FBE63579B}"/>
              </a:ext>
            </a:extLst>
          </p:cNvPr>
          <p:cNvSpPr/>
          <p:nvPr/>
        </p:nvSpPr>
        <p:spPr>
          <a:xfrm>
            <a:off x="760412" y="61663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https://judge.softuni.bg/Contests/Compete/Index/1173#3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FB4EED3-5078-4263-84DD-7667BFF8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482" y="3826084"/>
            <a:ext cx="4191000" cy="1350423"/>
          </a:xfrm>
          <a:prstGeom prst="wedgeRoundRectCallout">
            <a:avLst>
              <a:gd name="adj1" fmla="val -68504"/>
              <a:gd name="adj2" fmla="val -1165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stoi</a:t>
            </a:r>
            <a:r>
              <a:rPr lang="en-US" sz="2800" b="1" dirty="0">
                <a:solidFill>
                  <a:schemeClr val="bg1"/>
                </a:solidFill>
              </a:rPr>
              <a:t>() </a:t>
            </a:r>
            <a:r>
              <a:rPr lang="bg-BG" sz="2800" b="1" dirty="0">
                <a:solidFill>
                  <a:schemeClr val="bg2"/>
                </a:solidFill>
              </a:rPr>
              <a:t>ни позволява да преубразуваме стринг в  цяло число</a:t>
            </a:r>
          </a:p>
        </p:txBody>
      </p:sp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0139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 sum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</a:p>
          <a:p>
            <a:pPr lvl="1"/>
            <a:r>
              <a:rPr lang="bg-BG" sz="3000" dirty="0"/>
              <a:t>Принтира сумата на числата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898790" y="2403085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8287810" y="2872606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9152519" y="2755142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692120" y="2539309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8255696" y="1497649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9098508" y="2342381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699466" y="4321111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400" dirty="0"/>
                <a:t>Принтиране на сумата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8253673" y="1497649"/>
            <a:ext cx="180940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Прочитане </a:t>
            </a:r>
            <a:br>
              <a:rPr lang="bg-BG" b="1" dirty="0">
                <a:solidFill>
                  <a:schemeClr val="bg2"/>
                </a:solidFill>
              </a:rPr>
            </a:br>
            <a:r>
              <a:rPr lang="bg-BG" b="1" dirty="0">
                <a:solidFill>
                  <a:schemeClr val="bg2"/>
                </a:solidFill>
              </a:rPr>
              <a:t>на един ред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142010" y="4161790"/>
            <a:ext cx="1721490" cy="1606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GB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42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69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print sum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3089656" y="4812862"/>
            <a:ext cx="3380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659643" y="4753771"/>
            <a:ext cx="762000" cy="422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124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694CE-1B85-482E-99D8-6CF16F6E9DE5}"/>
              </a:ext>
            </a:extLst>
          </p:cNvPr>
          <p:cNvSpPr txBox="1"/>
          <p:nvPr/>
        </p:nvSpPr>
        <p:spPr>
          <a:xfrm>
            <a:off x="10075898" y="1196121"/>
            <a:ext cx="1750828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print 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9B60A-BB97-4FDF-B643-E20E50F149BB}"/>
              </a:ext>
            </a:extLst>
          </p:cNvPr>
          <p:cNvSpPr txBox="1"/>
          <p:nvPr/>
        </p:nvSpPr>
        <p:spPr>
          <a:xfrm>
            <a:off x="6963029" y="4631081"/>
            <a:ext cx="2128683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Сумиране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17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12" grpId="0"/>
      <p:bldP spid="18" grpId="0" animBg="1"/>
      <p:bldP spid="20" grpId="0" animBg="1"/>
      <p:bldP spid="22" grpId="0" animBg="1"/>
      <p:bldP spid="5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на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447800"/>
            <a:ext cx="1050454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main(){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string input;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getline(cin, 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while(input != "print sum"){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sum += stoi(input);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getline(cin, 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cout &lt;&lt; sum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F80A679-47B2-4FF2-A216-6B0A9D4E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71600"/>
            <a:ext cx="4191000" cy="1587927"/>
          </a:xfrm>
          <a:prstGeom prst="wedgeRoundRectCallout">
            <a:avLst>
              <a:gd name="adj1" fmla="val -58837"/>
              <a:gd name="adj2" fmla="val 339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getline() </a:t>
            </a:r>
            <a:r>
              <a:rPr lang="bg-BG" sz="2800" b="1" dirty="0">
                <a:solidFill>
                  <a:schemeClr val="bg2"/>
                </a:solidFill>
              </a:rPr>
              <a:t>ни позволява да четем един ред от конзолата. </a:t>
            </a:r>
          </a:p>
        </p:txBody>
      </p:sp>
    </p:spTree>
    <p:extLst>
      <p:ext uri="{BB962C8B-B14F-4D97-AF65-F5344CB8AC3E}">
        <p14:creationId xmlns:p14="http://schemas.microsoft.com/office/powerpoint/2010/main" val="8677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D63FC9-BFED-4C46-8040-C2AC219F1C7B}"/>
              </a:ext>
            </a:extLst>
          </p:cNvPr>
          <p:cNvSpPr/>
          <p:nvPr/>
        </p:nvSpPr>
        <p:spPr>
          <a:xfrm>
            <a:off x="760412" y="61663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https://judge.softuni.bg/Contests/Compete/Index/1173#5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54" y="1416130"/>
            <a:ext cx="10255715" cy="43175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5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(counter &lt; n)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double amount; cin &gt;&gt; amount;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(amount &lt; 0)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output and exit the loop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cout &lt;&lt; "Increase: " &lt;&lt; amount &lt;&lt; endl;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cout &lt;&lt; "Total: " &lt;&lt; balance &lt;&lt; endl;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E95E-B314-4C22-8390-BA3A15C3898B}"/>
              </a:ext>
            </a:extLst>
          </p:cNvPr>
          <p:cNvSpPr/>
          <p:nvPr/>
        </p:nvSpPr>
        <p:spPr>
          <a:xfrm>
            <a:off x="760412" y="61663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https://judge.softuni.bg/Contests/Compete/Index/1173#5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1" y="1321976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86321" y="4191000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C456A-380E-4F97-9D59-610338F638DD}"/>
              </a:ext>
            </a:extLst>
          </p:cNvPr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https://judge.softuni.bg/Contests/Compete/Index/1173#7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873349"/>
            <a:ext cx="97536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cout &lt;&lt; k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22812" y="1981200"/>
            <a:ext cx="4191000" cy="970208"/>
          </a:xfrm>
          <a:prstGeom prst="wedgeRoundRectCallout">
            <a:avLst>
              <a:gd name="adj1" fmla="val -70323"/>
              <a:gd name="adj2" fmla="val 49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≤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3BC63-EB89-40BB-AC4C-6095A6B9F5DC}"/>
              </a:ext>
            </a:extLst>
          </p:cNvPr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https://judge.softuni.bg/Contests/Compete/Index/1173#7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break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9" y="2050240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width; cin &gt;&gt;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 cin &gt;&gt;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std::stoi(command);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B2C9B-5CFF-4D85-8DB9-04DE15AA3FAA}"/>
              </a:ext>
            </a:extLst>
          </p:cNvPr>
          <p:cNvSpPr/>
          <p:nvPr/>
        </p:nvSpPr>
        <p:spPr>
          <a:xfrm>
            <a:off x="760412" y="61663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https://judge.softuni.bg/Contests/Compete/Index/1173#8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6498" y="1187178"/>
            <a:ext cx="861060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cin &gt;&gt;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cout &lt;&lt; volume &lt;&lt; " Cubic meters left."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cout &lt;&lt; "No more free space! You need " &lt;&lt; std::abs(volume) &lt;&lt; " Cubic meters more." &lt;&lt; endl;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46399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2296723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3B333-3FEC-4AA1-A126-646843A43FF9}"/>
              </a:ext>
            </a:extLst>
          </p:cNvPr>
          <p:cNvSpPr/>
          <p:nvPr/>
        </p:nvSpPr>
        <p:spPr>
          <a:xfrm>
            <a:off x="760412" y="61663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https://judge.softuni.bg/Contests/Compete/Index/1173#8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33382" y="1253512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  <a:cs typeface="Calibri"/>
              </a:rPr>
              <a:t>Можем да инкрементираме/декрементираме числови </a:t>
            </a:r>
            <a:br>
              <a:rPr lang="en-US" sz="3200" dirty="0">
                <a:latin typeface="+mj-lt"/>
                <a:cs typeface="Calibri"/>
              </a:rPr>
            </a:br>
            <a:r>
              <a:rPr lang="bg-BG" sz="3200" dirty="0">
                <a:latin typeface="+mj-lt"/>
                <a:cs typeface="Calibri"/>
              </a:rPr>
              <a:t>стойности</a:t>
            </a:r>
            <a:endParaRPr lang="bg-BG" sz="3200" dirty="0">
              <a:latin typeface="+mj-lt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 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 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bg-BG" sz="3200" dirty="0"/>
              <a:t>докато е в сила дадено условие: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25" y="360083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766219"/>
            <a:ext cx="5955329" cy="2268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while(a &lt;= 10)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 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 cout &lt;&lt; "a = " &lt;&lt; a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715" y="1321976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23730"/>
            <a:ext cx="7767574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916" y="3200400"/>
            <a:ext cx="4294496" cy="990600"/>
          </a:xfrm>
          <a:prstGeom prst="wedgeRoundRectCallout">
            <a:avLst>
              <a:gd name="adj1" fmla="val -65960"/>
              <a:gd name="adj2" fmla="val -276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997" y="5334000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7605" y="4038600"/>
            <a:ext cx="4573614" cy="16002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/>
              <a:t>увеличаването 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7446"/>
              </p:ext>
            </p:extLst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400800" cy="16065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554712" y="24487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a++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534319" y="500201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498919" y="292046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519373" y="55009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106" y="3879893"/>
            <a:ext cx="5899106" cy="1015054"/>
          </a:xfrm>
          <a:prstGeom prst="wedgeRoundRectCallout">
            <a:avLst>
              <a:gd name="adj1" fmla="val -59941"/>
              <a:gd name="adj2" fmla="val 4982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106" y="1362595"/>
            <a:ext cx="6203906" cy="1015055"/>
          </a:xfrm>
          <a:prstGeom prst="wedgeRoundRectCallout">
            <a:avLst>
              <a:gd name="adj1" fmla="val -57818"/>
              <a:gd name="adj2" fmla="val 4578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609219" lvl="1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37156"/>
              </p:ext>
            </p:extLst>
          </p:nvPr>
        </p:nvGraphicFramePr>
        <p:xfrm>
          <a:off x="648121" y="35814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146" y="1234221"/>
            <a:ext cx="6400799" cy="1070567"/>
          </a:xfrm>
          <a:prstGeom prst="wedgeRoundRectCallout">
            <a:avLst>
              <a:gd name="adj1" fmla="val -57005"/>
              <a:gd name="adj2" fmla="val 449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146" y="3890394"/>
            <a:ext cx="6140036" cy="1070568"/>
          </a:xfrm>
          <a:prstGeom prst="wedgeRoundRectCallout">
            <a:avLst>
              <a:gd name="adj1" fmla="val -57113"/>
              <a:gd name="adj2" fmla="val 39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2081</Words>
  <Application>Microsoft Office PowerPoint</Application>
  <PresentationFormat>Custom</PresentationFormat>
  <Paragraphs>475</Paragraphs>
  <Slides>41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Сума на числа</vt:lpstr>
      <vt:lpstr>Сума на цели числа -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2018-11-21T16:30:17Z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