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274" r:id="rId3"/>
    <p:sldId id="485" r:id="rId4"/>
    <p:sldId id="276" r:id="rId5"/>
    <p:sldId id="420" r:id="rId6"/>
    <p:sldId id="415" r:id="rId7"/>
    <p:sldId id="418" r:id="rId8"/>
    <p:sldId id="453" r:id="rId9"/>
    <p:sldId id="478" r:id="rId10"/>
    <p:sldId id="428" r:id="rId11"/>
    <p:sldId id="486" r:id="rId12"/>
    <p:sldId id="435" r:id="rId13"/>
    <p:sldId id="436" r:id="rId14"/>
    <p:sldId id="437" r:id="rId15"/>
    <p:sldId id="438" r:id="rId16"/>
    <p:sldId id="454" r:id="rId17"/>
    <p:sldId id="439" r:id="rId18"/>
    <p:sldId id="441" r:id="rId19"/>
    <p:sldId id="523" r:id="rId20"/>
    <p:sldId id="522" r:id="rId21"/>
    <p:sldId id="442" r:id="rId22"/>
    <p:sldId id="443" r:id="rId23"/>
    <p:sldId id="456" r:id="rId24"/>
    <p:sldId id="444" r:id="rId25"/>
    <p:sldId id="524" r:id="rId26"/>
    <p:sldId id="450" r:id="rId27"/>
    <p:sldId id="448" r:id="rId28"/>
    <p:sldId id="463" r:id="rId29"/>
    <p:sldId id="479" r:id="rId30"/>
    <p:sldId id="464" r:id="rId31"/>
    <p:sldId id="480" r:id="rId32"/>
    <p:sldId id="481" r:id="rId33"/>
    <p:sldId id="482" r:id="rId34"/>
    <p:sldId id="413" r:id="rId35"/>
    <p:sldId id="521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418"/>
            <p14:sldId id="453"/>
            <p14:sldId id="478"/>
            <p14:sldId id="428"/>
            <p14:sldId id="486"/>
            <p14:sldId id="435"/>
            <p14:sldId id="436"/>
            <p14:sldId id="437"/>
            <p14:sldId id="438"/>
            <p14:sldId id="454"/>
            <p14:sldId id="439"/>
            <p14:sldId id="441"/>
            <p14:sldId id="523"/>
            <p14:sldId id="522"/>
            <p14:sldId id="442"/>
            <p14:sldId id="443"/>
            <p14:sldId id="456"/>
            <p14:sldId id="444"/>
            <p14:sldId id="524"/>
            <p14:sldId id="450"/>
            <p14:sldId id="448"/>
            <p14:sldId id="463"/>
            <p14:sldId id="479"/>
            <p14:sldId id="464"/>
            <p14:sldId id="480"/>
            <p14:sldId id="481"/>
            <p14:sldId id="482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9" autoAdjust="0"/>
    <p:restoredTop sz="94533" autoAdjust="0"/>
  </p:normalViewPr>
  <p:slideViewPr>
    <p:cSldViewPr>
      <p:cViewPr varScale="1">
        <p:scale>
          <a:sx n="86" d="100"/>
          <a:sy n="86" d="100"/>
        </p:scale>
        <p:origin x="39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5#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5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5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5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5#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5#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175#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41512" y="1600200"/>
            <a:ext cx="80772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(int i = 1; 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</a:rPr>
              <a:t>int num;</a:t>
            </a:r>
          </a:p>
          <a:p>
            <a:r>
              <a:rPr lang="en-US" sz="2800" b="1" noProof="1">
                <a:latin typeface="Consolas" pitchFamily="49" charset="0"/>
              </a:rPr>
              <a:t>   cin &gt;&gt;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&lt;&lt; "sum = " &lt;&lt; sum &lt;&lt; endl;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581400"/>
            <a:ext cx="3886200" cy="838200"/>
          </a:xfrm>
          <a:prstGeom prst="wedgeRoundRectCallout">
            <a:avLst>
              <a:gd name="adj1" fmla="val -60354"/>
              <a:gd name="adj2" fmla="val -312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четем данни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на брой пъти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3D646-6A11-4DE9-963E-D6F338309340}"/>
              </a:ext>
            </a:extLst>
          </p:cNvPr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https://judge.softuni.bg/Contests/Compete/Index/1175#2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87713" y="1219200"/>
            <a:ext cx="77595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max 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INT_MIN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int num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cin &gt;&gt;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cout &lt;&lt; "max = " &lt;&lt; max &lt;&lt; endl;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DCBEB-D1E9-4FD5-9CF4-3B6FB5CF6D55}"/>
              </a:ext>
            </a:extLst>
          </p:cNvPr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28562"/>
            <a:ext cx="10363200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cin &gt;&gt;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INT_MAX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00E60-88FD-4483-9823-371774EE5F20}"/>
              </a:ext>
            </a:extLst>
          </p:cNvPr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dirty="0">
                <a:solidFill>
                  <a:schemeClr val="bg1"/>
                </a:solidFill>
              </a:rPr>
              <a:t>левите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pb-sept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1290673"/>
            <a:ext cx="935193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cin &gt;&gt;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(int i = 1; i &lt;= n; i++) 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currentNum; cin &gt;&gt; currentNum;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currentNum;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read and calculate the rightSum</a:t>
            </a:r>
            <a:endParaRPr lang="bg-BG" sz="25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int diff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а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cout &lt;&lt; "No, diff = " &lt;&lt; diff &lt;&lt; endl;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A9E09-59E4-4D35-B19A-6F65C16A1083}"/>
              </a:ext>
            </a:extLst>
          </p:cNvPr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43" y="122080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F7FB29-32B5-45AE-962C-5A381F0A4480}"/>
              </a:ext>
            </a:extLst>
          </p:cNvPr>
          <p:cNvGrpSpPr/>
          <p:nvPr/>
        </p:nvGrpSpPr>
        <p:grpSpPr>
          <a:xfrm>
            <a:off x="638793" y="2057400"/>
            <a:ext cx="10991518" cy="2189567"/>
            <a:chOff x="667389" y="2209800"/>
            <a:chExt cx="10991518" cy="2189567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941315" y="2841540"/>
              <a:ext cx="1717592" cy="9586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Diff = 2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7389" y="2211253"/>
              <a:ext cx="761999" cy="21874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50</a:t>
              </a:r>
              <a:endParaRPr lang="en-US" sz="26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89437" y="2841540"/>
              <a:ext cx="1775019" cy="9586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Sum = 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0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602326" y="316848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98041" y="2209800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3</a:t>
              </a:r>
              <a:endParaRPr lang="en-US" sz="26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5</a:t>
              </a:r>
              <a:endParaRPr lang="en-US" sz="26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-2</a:t>
              </a:r>
              <a:endParaRPr lang="en-US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960197" y="2841541"/>
              <a:ext cx="1717592" cy="9586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Diff = 1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398669" y="316848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63589" y="2449549"/>
              <a:ext cx="743226" cy="1710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236726" y="316848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2 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1F08B-D2EB-4BFC-89FA-077E62AAF758}"/>
              </a:ext>
            </a:extLst>
          </p:cNvPr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06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566647"/>
            <a:ext cx="8795639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string input; cin &gt;&gt; input;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input.length();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switch (input[i])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1930536"/>
            <a:ext cx="3733800" cy="862906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95" y="3243490"/>
            <a:ext cx="3595800" cy="862906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003B7-0BAC-4E1F-9CC0-BBB1D73D2E5B}"/>
              </a:ext>
            </a:extLst>
          </p:cNvPr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5" y="1350551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>
                <a:cs typeface="Calibri"/>
              </a:rPr>
              <a:t>Символите, които използваме се представят като числа и са</a:t>
            </a:r>
            <a:br>
              <a:rPr lang="bg-BG" sz="3000" dirty="0">
                <a:cs typeface="Calibri"/>
              </a:rPr>
            </a:br>
            <a:r>
              <a:rPr lang="bg-BG" sz="3000" dirty="0">
                <a:cs typeface="Calibri"/>
              </a:rPr>
              <a:t>поместени са в </a:t>
            </a:r>
            <a:r>
              <a:rPr lang="en-US" sz="3000" dirty="0">
                <a:cs typeface="Calibri"/>
              </a:rPr>
              <a:t>ASCII </a:t>
            </a:r>
            <a:r>
              <a:rPr lang="bg-BG" sz="3000" dirty="0">
                <a:cs typeface="Calibri"/>
              </a:rPr>
              <a:t>таблицата</a:t>
            </a:r>
            <a:endParaRPr lang="en-US" sz="30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0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3399934"/>
            <a:ext cx="6099170" cy="1498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cout 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преобразуваме типове от данни чрез кастване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6477000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a = (int)5.66;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latin typeface="Consolas" pitchFamily="49" charset="0"/>
              </a:rPr>
              <a:t>(int)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69887"/>
            <a:ext cx="64770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latin typeface="Consolas" pitchFamily="49" charset="0"/>
              </a:rPr>
              <a:t>(char)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97;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hashtag = '#';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3887" y="3414653"/>
            <a:ext cx="2993563" cy="32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числа от конзолата: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 от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80314"/>
            <a:ext cx="9238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cin &gt;&gt;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int num; cin &gt;&gt; num;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2" y="4658777"/>
            <a:ext cx="643549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char symbol = text[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symbol &lt;&lt; endl;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1412" y="3379089"/>
            <a:ext cx="2788727" cy="3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478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2" y="4124213"/>
            <a:ext cx="4328588" cy="151447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13386" y="3467878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cout &lt;&lt;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2522043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18012" y="2522043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955967" y="2523612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3973816"/>
            <a:ext cx="3187699" cy="807999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5093262"/>
            <a:ext cx="5663639" cy="926029"/>
          </a:xfrm>
          <a:prstGeom prst="wedgeRoundRectCallout">
            <a:avLst>
              <a:gd name="adj1" fmla="val -37836"/>
              <a:gd name="adj2" fmla="val -8240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66271" y="4026758"/>
            <a:ext cx="3680541" cy="5482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64913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https://judge.softuni.bg/Contests/Compete/Index/1175#0 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2" y="376079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2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67853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6785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реално към цяло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число: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символ към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2" y="3323217"/>
            <a:ext cx="9829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"Latin alphabet: 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(char letter = 'a'; letter &lt;= 'z'; letter++){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cout &lt;&lt; letter &lt;&lt; " 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C2F1D-C07C-410E-8596-815DFEDE3E79}"/>
              </a:ext>
            </a:extLst>
          </p:cNvPr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https://judge.softuni.bg/Contests/Compete/Index/1175#1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2287</Words>
  <Application>Microsoft Office PowerPoint</Application>
  <PresentationFormat>Custom</PresentationFormat>
  <Paragraphs>459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Какво научихме днес? (3)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2018-10-12T18:27:23Z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