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1"/>
  </p:notesMasterIdLst>
  <p:handoutMasterIdLst>
    <p:handoutMasterId r:id="rId12"/>
  </p:handoutMasterIdLst>
  <p:sldIdLst>
    <p:sldId id="508" r:id="rId3"/>
    <p:sldId id="512" r:id="rId4"/>
    <p:sldId id="509" r:id="rId5"/>
    <p:sldId id="439" r:id="rId6"/>
    <p:sldId id="440" r:id="rId7"/>
    <p:sldId id="452" r:id="rId8"/>
    <p:sldId id="493" r:id="rId9"/>
    <p:sldId id="45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31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bg-BG" sz="2800" dirty="0"/>
              <a:t>Напишете програма, която извежда на конзолата всички </a:t>
            </a:r>
            <a:r>
              <a:rPr lang="bg-BG" sz="2800" b="1" dirty="0"/>
              <a:t>матрици 2х2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спазвайки условията:</a:t>
            </a:r>
          </a:p>
          <a:p>
            <a:pPr marL="990266" lvl="1" indent="-457200"/>
            <a:r>
              <a:rPr lang="bg-BG" sz="2600" dirty="0"/>
              <a:t>Прочита 4 числа </a:t>
            </a:r>
            <a:r>
              <a:rPr lang="en-US" sz="2600" dirty="0"/>
              <a:t>(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b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c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d</a:t>
            </a:r>
            <a:r>
              <a:rPr lang="en-US" sz="2600" dirty="0"/>
              <a:t>)</a:t>
            </a:r>
            <a:endParaRPr lang="en-US" sz="2400" dirty="0"/>
          </a:p>
          <a:p>
            <a:pPr marL="990266" lvl="1" indent="-457200"/>
            <a:r>
              <a:rPr lang="bg-BG" sz="2800" dirty="0"/>
              <a:t>Елементите на първия ред са </a:t>
            </a:r>
            <a:r>
              <a:rPr lang="bg-BG" sz="2800" b="1" dirty="0"/>
              <a:t>в интервала </a:t>
            </a:r>
            <a:r>
              <a:rPr lang="en-US" sz="2800" b="1" dirty="0"/>
              <a:t>[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  <a:r>
              <a:rPr lang="bg-BG" sz="2800" b="1" dirty="0"/>
              <a:t>,</a:t>
            </a:r>
            <a:r>
              <a:rPr lang="en-US" sz="2800" b="1" dirty="0"/>
              <a:t> </a:t>
            </a:r>
            <a:r>
              <a:rPr lang="en-US" sz="2600" b="1" dirty="0">
                <a:latin typeface="Consolas" panose="020B0609020204030204" pitchFamily="49" charset="0"/>
              </a:rPr>
              <a:t>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а на втория </a:t>
            </a:r>
            <a:r>
              <a:rPr lang="bg-BG" sz="2800" b="1" dirty="0"/>
              <a:t>в </a:t>
            </a:r>
          </a:p>
          <a:p>
            <a:pPr marL="533066" lvl="1" indent="0">
              <a:buNone/>
            </a:pPr>
            <a:r>
              <a:rPr lang="bg-BG" sz="2800" b="1" dirty="0"/>
              <a:t>интервала </a:t>
            </a:r>
            <a:r>
              <a:rPr lang="en-US" sz="2800" b="1" dirty="0"/>
              <a:t>[</a:t>
            </a:r>
            <a:r>
              <a:rPr lang="en-US" sz="2600" b="1" dirty="0">
                <a:latin typeface="Consolas" panose="020B0609020204030204" pitchFamily="49" charset="0"/>
              </a:rPr>
              <a:t>c</a:t>
            </a:r>
            <a:r>
              <a:rPr lang="bg-BG" sz="2800" b="1" dirty="0"/>
              <a:t>,</a:t>
            </a:r>
            <a:r>
              <a:rPr lang="en-US" sz="2800" b="1" dirty="0"/>
              <a:t> </a:t>
            </a:r>
            <a:r>
              <a:rPr lang="en-US" sz="2600" b="1" dirty="0">
                <a:latin typeface="Consolas" panose="020B0609020204030204" pitchFamily="49" charset="0"/>
              </a:rPr>
              <a:t>d</a:t>
            </a:r>
            <a:r>
              <a:rPr lang="en-US" sz="2800" b="1" dirty="0"/>
              <a:t>]</a:t>
            </a:r>
          </a:p>
          <a:p>
            <a:pPr marL="990266" lvl="1" indent="-457200"/>
            <a:r>
              <a:rPr lang="bg-BG" sz="2800" dirty="0"/>
              <a:t>Сборът на елементите по двата диагонала е </a:t>
            </a:r>
            <a:r>
              <a:rPr lang="bg-BG" sz="2800" b="1" dirty="0"/>
              <a:t>равен</a:t>
            </a:r>
            <a:endParaRPr lang="en-US" sz="2800" b="1" dirty="0"/>
          </a:p>
          <a:p>
            <a:pPr marL="990266" lvl="1" indent="-457200"/>
            <a:r>
              <a:rPr lang="bg-BG" sz="2800" dirty="0"/>
              <a:t>На един ред </a:t>
            </a:r>
            <a:r>
              <a:rPr lang="bg-BG" sz="2800" b="1" dirty="0"/>
              <a:t>НЕ</a:t>
            </a:r>
            <a:r>
              <a:rPr lang="bg-BG" sz="2800" dirty="0"/>
              <a:t> може да има два еднакви елемента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5D3472-9913-4C4F-8FA6-B48343E85803}"/>
              </a:ext>
            </a:extLst>
          </p:cNvPr>
          <p:cNvGrpSpPr/>
          <p:nvPr/>
        </p:nvGrpSpPr>
        <p:grpSpPr>
          <a:xfrm>
            <a:off x="9599612" y="3796658"/>
            <a:ext cx="1787424" cy="2221008"/>
            <a:chOff x="9337206" y="3162991"/>
            <a:chExt cx="1916472" cy="252354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14784F-5D8A-48F5-B819-3246AE19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741" y="3162991"/>
              <a:ext cx="464061" cy="103319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DD0CD1-2A51-425E-8B0B-5835DEDA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06" y="3186359"/>
              <a:ext cx="668138" cy="100982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7F9BE26-7F68-41A5-A4DF-1D874860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741" y="4605272"/>
              <a:ext cx="723937" cy="1081265"/>
            </a:xfrm>
            <a:prstGeom prst="rect">
              <a:avLst/>
            </a:prstGeom>
          </p:spPr>
        </p:pic>
        <p:pic>
          <p:nvPicPr>
            <p:cNvPr id="29" name="Picture 2" descr="Ð ÐµÐ·ÑÐ»ÑÐ°Ñ Ñ Ð¸Ð·Ð¾Ð±ÑÐ°Ð¶ÐµÐ½Ð¸Ðµ Ð·Ð° number  4 png">
              <a:extLst>
                <a:ext uri="{FF2B5EF4-FFF2-40B4-BE49-F238E27FC236}">
                  <a16:creationId xmlns:a16="http://schemas.microsoft.com/office/drawing/2014/main" id="{728BFD23-67B3-40B8-AAC5-E3ECA9DEE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7206" y="4570859"/>
              <a:ext cx="766891" cy="109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8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bg-BG" sz="3200" dirty="0"/>
              <a:t>Примерен вход и изход: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81160" y="2790882"/>
            <a:ext cx="2532435" cy="2276714"/>
            <a:chOff x="4263565" y="3720639"/>
            <a:chExt cx="2869445" cy="25796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263565" y="4059018"/>
              <a:ext cx="662496" cy="2077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4</a:t>
              </a:r>
              <a:endParaRPr lang="en-US" sz="2400" b="1" noProof="1">
                <a:latin typeface="Consolas" pitchFamily="49" charset="0"/>
              </a:endParaRPr>
            </a:p>
          </p:txBody>
        </p:sp>
        <p:sp>
          <p:nvSpPr>
            <p:cNvPr id="8" name="Стрелка надясно 10"/>
            <p:cNvSpPr/>
            <p:nvPr/>
          </p:nvSpPr>
          <p:spPr>
            <a:xfrm>
              <a:off x="5195466" y="4945374"/>
              <a:ext cx="418310" cy="3617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926427" y="3720639"/>
              <a:ext cx="1206583" cy="25796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1 2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3 4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bg-BG" sz="24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4</a:t>
              </a:r>
              <a:r>
                <a:rPr lang="bg-BG" sz="24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400" b="1" noProof="1">
                  <a:latin typeface="Consolas" pitchFamily="49" charset="0"/>
                </a:rPr>
                <a:t>3</a:t>
              </a:r>
              <a:endParaRPr lang="en-US" sz="2400" b="1" noProof="1">
                <a:latin typeface="Consolas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1EB33C-D7CB-4EBB-9D79-0B19C7F7A4CC}"/>
              </a:ext>
            </a:extLst>
          </p:cNvPr>
          <p:cNvGrpSpPr/>
          <p:nvPr/>
        </p:nvGrpSpPr>
        <p:grpSpPr>
          <a:xfrm>
            <a:off x="6869105" y="1538324"/>
            <a:ext cx="2628179" cy="4935903"/>
            <a:chOff x="4202814" y="3373783"/>
            <a:chExt cx="2977929" cy="559276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457A6465-6AA9-41E3-9B72-4564E69A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814" y="5131408"/>
              <a:ext cx="662499" cy="2077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7</a:t>
              </a:r>
              <a:endParaRPr lang="bg-BG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8</a:t>
              </a:r>
              <a:endParaRPr lang="bg-BG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5</a:t>
              </a:r>
            </a:p>
          </p:txBody>
        </p:sp>
        <p:sp>
          <p:nvSpPr>
            <p:cNvPr id="27" name="Стрелка надясно 10">
              <a:extLst>
                <a:ext uri="{FF2B5EF4-FFF2-40B4-BE49-F238E27FC236}">
                  <a16:creationId xmlns:a16="http://schemas.microsoft.com/office/drawing/2014/main" id="{70F69F27-F40F-490B-B767-AD40709AB767}"/>
                </a:ext>
              </a:extLst>
            </p:cNvPr>
            <p:cNvSpPr/>
            <p:nvPr/>
          </p:nvSpPr>
          <p:spPr>
            <a:xfrm>
              <a:off x="5224517" y="6017764"/>
              <a:ext cx="424893" cy="361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91CB16E-294E-4ABC-958D-EC440C409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160" y="3373783"/>
              <a:ext cx="1206583" cy="55927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7</a:t>
              </a:r>
              <a:r>
                <a:rPr lang="bg-BG" sz="2400" b="1" noProof="1">
                  <a:latin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</a:rPr>
                <a:t>8</a:t>
              </a:r>
              <a:endParaRPr lang="bg-BG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3</a:t>
              </a:r>
              <a:r>
                <a:rPr lang="bg-BG" sz="2400" b="1" noProof="1">
                  <a:latin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7</a:t>
              </a:r>
              <a:r>
                <a:rPr lang="bg-BG" sz="2400" b="1" noProof="1">
                  <a:latin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</a:rPr>
                <a:t>8</a:t>
              </a:r>
              <a:endParaRPr lang="bg-BG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4</a:t>
              </a:r>
              <a:r>
                <a:rPr lang="bg-BG" sz="2400" b="1" noProof="1">
                  <a:latin typeface="Consolas" pitchFamily="49" charset="0"/>
                </a:rPr>
                <a:t> </a:t>
              </a:r>
              <a:r>
                <a:rPr lang="en-US" sz="2400" b="1" noProof="1">
                  <a:latin typeface="Consolas" pitchFamily="49" charset="0"/>
                </a:rPr>
                <a:t>5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8 7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4 3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8 7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</a:rPr>
                <a:t>5 4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Матрица – решение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289" y="1659285"/>
            <a:ext cx="1095268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&gt; а;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remaining input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dirty="0"/>
              <a:t>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 i &lt;=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j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j &lt;=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j++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k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k &lt;=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k++) 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l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l &lt;=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l++)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&amp;&amp;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output in the correct format</a:t>
            </a:r>
            <a:endParaRPr lang="bg-BG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3863" y="6181751"/>
            <a:ext cx="10241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endParaRPr lang="en-US" sz="22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642" y="2438400"/>
            <a:ext cx="3456568" cy="1474386"/>
          </a:xfrm>
          <a:prstGeom prst="wedgeRoundRectCallout">
            <a:avLst>
              <a:gd name="adj1" fmla="val -59094"/>
              <a:gd name="adj2" fmla="val -1458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Всеки цикъл генерира по едно число от матрицата</a:t>
            </a:r>
          </a:p>
        </p:txBody>
      </p:sp>
    </p:spTree>
    <p:extLst>
      <p:ext uri="{BB962C8B-B14F-4D97-AF65-F5344CB8AC3E}">
        <p14:creationId xmlns:p14="http://schemas.microsoft.com/office/powerpoint/2010/main" val="12768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 1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 пирамида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91106-466C-42DB-A6ED-8FF8FE985FC1}"/>
              </a:ext>
            </a:extLst>
          </p:cNvPr>
          <p:cNvGrpSpPr/>
          <p:nvPr/>
        </p:nvGrpSpPr>
        <p:grpSpPr>
          <a:xfrm>
            <a:off x="979788" y="4113113"/>
            <a:ext cx="2839761" cy="2249435"/>
            <a:chOff x="629160" y="4113113"/>
            <a:chExt cx="2839761" cy="22494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E0870F-F97B-4283-AECC-CE59B55A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123" y="4113113"/>
              <a:ext cx="1447798" cy="22494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3750F4-8104-493F-8A0F-D6F75AD1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60" y="4848025"/>
              <a:ext cx="54361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A865B6AF-1542-430E-AF4A-70F23598E8A1}"/>
                </a:ext>
              </a:extLst>
            </p:cNvPr>
            <p:cNvSpPr/>
            <p:nvPr/>
          </p:nvSpPr>
          <p:spPr>
            <a:xfrm rot="16200000">
              <a:off x="1406448" y="5029400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E6256C-9571-448A-A303-D7A4E0CC7AAB}"/>
              </a:ext>
            </a:extLst>
          </p:cNvPr>
          <p:cNvGrpSpPr/>
          <p:nvPr/>
        </p:nvGrpSpPr>
        <p:grpSpPr>
          <a:xfrm>
            <a:off x="4581354" y="4113113"/>
            <a:ext cx="3654246" cy="2249435"/>
            <a:chOff x="3965523" y="4113113"/>
            <a:chExt cx="3654246" cy="2249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D4FEEA-64E7-4CDD-96A7-47ACCE63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970" y="4113113"/>
              <a:ext cx="2017799" cy="22494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9E0732-1F1B-4222-B5AA-0E144B901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23" y="4866954"/>
              <a:ext cx="77721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Down Arrow 15">
              <a:extLst>
                <a:ext uri="{FF2B5EF4-FFF2-40B4-BE49-F238E27FC236}">
                  <a16:creationId xmlns:a16="http://schemas.microsoft.com/office/drawing/2014/main" id="{6F5174FA-09F7-46C1-ACA0-9596EBF64F8A}"/>
                </a:ext>
              </a:extLst>
            </p:cNvPr>
            <p:cNvSpPr/>
            <p:nvPr/>
          </p:nvSpPr>
          <p:spPr>
            <a:xfrm rot="16200000">
              <a:off x="5019951" y="500456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8AB77-AFF7-46AD-8CF5-E1DF0F9F3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39" y="3570467"/>
            <a:ext cx="2906754" cy="2366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C47F4-EA93-45CA-B78D-BF02E3267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44">
            <a:off x="8613806" y="2862762"/>
            <a:ext cx="2748602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040" y="1160569"/>
            <a:ext cx="7924800" cy="44979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n;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&gt; 1) { cout &lt;&lt; " ";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cout &lt;&lt; num;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num++;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(num &gt; n) { break;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if (num &gt; n) break;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3421" y="3593961"/>
            <a:ext cx="1853851" cy="2620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5D627-32DC-47FF-B8DA-7BD3DE6B9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44">
            <a:off x="9108708" y="4013073"/>
            <a:ext cx="2149376" cy="142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DB738-2163-41EE-A0B4-9D26B2F01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724400"/>
            <a:ext cx="1624769" cy="1322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3581" y="6397195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3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1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в таблица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7BA4D-8B24-4319-9496-CAD1C1B0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93" y="4261422"/>
            <a:ext cx="1447798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2 3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2 3 2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2 </a:t>
            </a:r>
            <a:r>
              <a:rPr lang="bg-BG" sz="26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34785-680A-4807-93BA-C987CD47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174" y="4715175"/>
            <a:ext cx="571498" cy="663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F6048B11-CA2E-47F6-AC9A-3538E149C8EC}"/>
              </a:ext>
            </a:extLst>
          </p:cNvPr>
          <p:cNvSpPr/>
          <p:nvPr/>
        </p:nvSpPr>
        <p:spPr>
          <a:xfrm rot="16200000">
            <a:off x="5364932" y="485278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B79A9-1DAD-46F9-B36C-776B98ED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11" y="4478815"/>
            <a:ext cx="1008901" cy="1178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6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0A6D40-31B7-4FFE-8A0D-AA28B9DC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58" y="4715175"/>
            <a:ext cx="589801" cy="6982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" name="Down Arrow 40">
            <a:extLst>
              <a:ext uri="{FF2B5EF4-FFF2-40B4-BE49-F238E27FC236}">
                <a16:creationId xmlns:a16="http://schemas.microsoft.com/office/drawing/2014/main" id="{6799C4B3-F319-499A-8306-EC16BF18BD89}"/>
              </a:ext>
            </a:extLst>
          </p:cNvPr>
          <p:cNvSpPr/>
          <p:nvPr/>
        </p:nvSpPr>
        <p:spPr>
          <a:xfrm rot="16200000">
            <a:off x="1973585" y="485278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FD9E4-40B1-4659-8658-E21397647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02" y="2133600"/>
            <a:ext cx="635766" cy="1415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B60BA4-380B-4DA3-86D2-8811F3DAF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28" y="2133600"/>
            <a:ext cx="936534" cy="1415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04A73C-4604-431A-AE36-8D354F0F7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35" y="3798139"/>
            <a:ext cx="936534" cy="1415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3EDB40-D57B-4076-8FB8-458192F2E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3798139"/>
            <a:ext cx="635766" cy="1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3208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63208" y="2031620"/>
            <a:ext cx="1447798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09403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4 3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4 3 2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09403" y="2031620"/>
            <a:ext cx="2243712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78858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86589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2 3 </a:t>
            </a:r>
            <a:r>
              <a:rPr lang="bg-BG" sz="28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3 2 </a:t>
            </a:r>
            <a:r>
              <a:rPr lang="bg-BG" sz="28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5001" y="2031620"/>
            <a:ext cx="185040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157803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098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2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 </a:t>
            </a:r>
            <a:r>
              <a:rPr lang="bg-BG" sz="26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6162" y="1214144"/>
            <a:ext cx="10096500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n) { num = 2 * n - num;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cout &lt;&lt; num &lt;&lt; " 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70812" y="4343400"/>
            <a:ext cx="3139743" cy="1420371"/>
            <a:chOff x="8075612" y="4038600"/>
            <a:chExt cx="3139743" cy="1420371"/>
          </a:xfrm>
        </p:grpSpPr>
        <p:grpSp>
          <p:nvGrpSpPr>
            <p:cNvPr id="11" name="Group 10"/>
            <p:cNvGrpSpPr/>
            <p:nvPr/>
          </p:nvGrpSpPr>
          <p:grpSpPr>
            <a:xfrm>
              <a:off x="8075612" y="4038600"/>
              <a:ext cx="1927134" cy="1415478"/>
              <a:chOff x="8075612" y="4038600"/>
              <a:chExt cx="1927134" cy="141547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BF4DEC0-1609-412E-9F6A-D2C35B645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612" y="4038600"/>
                <a:ext cx="635766" cy="141547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0D79DFE-3CC1-467D-98AE-F88424DE0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212" y="4038600"/>
                <a:ext cx="936534" cy="1415478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5B371B-A5FC-420F-A842-EB35C03D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377" y="4038600"/>
              <a:ext cx="950978" cy="142037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989012" y="618228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</Words>
  <Application>Microsoft Office PowerPoint</Application>
  <PresentationFormat>Custom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Матрица - условие </vt:lpstr>
      <vt:lpstr>Матрица – условие (2) </vt:lpstr>
      <vt:lpstr>Матрица – решение </vt:lpstr>
      <vt:lpstr>Пирамида от числа – условие </vt:lpstr>
      <vt:lpstr>Пирамида от числа – решение</vt:lpstr>
      <vt:lpstr>Таблица с числа – условие</vt:lpstr>
      <vt:lpstr>Таблица с числа – условие (2)</vt:lpstr>
      <vt:lpstr>Таблица с числа –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2018-10-17T13:47:50Z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