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01" r:id="rId4"/>
    <p:sldId id="497" r:id="rId5"/>
    <p:sldId id="420" r:id="rId6"/>
    <p:sldId id="429" r:id="rId7"/>
    <p:sldId id="481" r:id="rId8"/>
    <p:sldId id="428" r:id="rId9"/>
    <p:sldId id="480" r:id="rId10"/>
    <p:sldId id="433" r:id="rId11"/>
    <p:sldId id="483" r:id="rId12"/>
    <p:sldId id="445" r:id="rId13"/>
    <p:sldId id="521" r:id="rId14"/>
    <p:sldId id="522" r:id="rId15"/>
    <p:sldId id="523" r:id="rId16"/>
    <p:sldId id="524" r:id="rId17"/>
    <p:sldId id="511" r:id="rId18"/>
    <p:sldId id="506" r:id="rId19"/>
    <p:sldId id="507" r:id="rId20"/>
    <p:sldId id="515" r:id="rId21"/>
    <p:sldId id="516" r:id="rId22"/>
    <p:sldId id="514" r:id="rId23"/>
    <p:sldId id="517" r:id="rId24"/>
    <p:sldId id="518" r:id="rId25"/>
    <p:sldId id="519" r:id="rId26"/>
    <p:sldId id="520" r:id="rId27"/>
    <p:sldId id="427" r:id="rId28"/>
    <p:sldId id="467" r:id="rId29"/>
    <p:sldId id="466" r:id="rId30"/>
    <p:sldId id="470" r:id="rId31"/>
    <p:sldId id="413" r:id="rId32"/>
    <p:sldId id="496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481"/>
            <p14:sldId id="428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21"/>
            <p14:sldId id="522"/>
            <p14:sldId id="523"/>
            <p14:sldId id="52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427"/>
            <p14:sldId id="467"/>
            <p14:sldId id="466"/>
            <p14:sldId id="470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331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4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4#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4#3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4#6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4#7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4#7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4#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4#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https://judge.softuni.bg/Contests/Compete/Index/534#2</a:t>
            </a:r>
            <a:r>
              <a:rPr lang="en-US" sz="2200" dirty="0"/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5C9CE-BAEA-40E1-97C5-CA356193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2" y="1631136"/>
            <a:ext cx="8763000" cy="359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n; cin &gt;&gt; n;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cout &lt;&lt; num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3AEF7-D181-48B7-AEE0-17DEB5C9D20D}"/>
              </a:ext>
            </a:extLst>
          </p:cNvPr>
          <p:cNvSpPr/>
          <p:nvPr/>
        </p:nvSpPr>
        <p:spPr>
          <a:xfrm flipV="1">
            <a:off x="6951662" y="2912253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80D30E9-6DDE-4A6E-879E-0AC17483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2" y="354196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37" y="1981199"/>
            <a:ext cx="485624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r>
              <a:rPr lang="bg-BG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n-US" sz="2000" b="1" dirty="0">
                <a:latin typeface="Consolas" panose="020B0609020204030204" pitchFamily="49" charset="0"/>
              </a:rPr>
              <a:t>"i = " &lt;&lt;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</a:t>
            </a:r>
            <a:r>
              <a:rPr lang="en-US" sz="2000" b="1" dirty="0">
                <a:latin typeface="Consolas" panose="020B0609020204030204" pitchFamily="49" charset="0"/>
              </a:rPr>
              <a:t>&lt;&lt; 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2000" b="1" dirty="0">
                <a:latin typeface="Consolas" panose="020B0609020204030204" pitchFamily="49" charset="0"/>
              </a:rPr>
              <a:t>"j = " &lt;&lt;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</a:t>
            </a:r>
            <a:r>
              <a:rPr lang="en-US" sz="2000" b="1" dirty="0">
                <a:latin typeface="Consolas" panose="020B0609020204030204" pitchFamily="49" charset="0"/>
              </a:rPr>
              <a:t>&lt;&lt; 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30943" y="3978106"/>
            <a:ext cx="34876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045293-4B7E-4EEF-A374-7692E15D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38" y="1981200"/>
            <a:ext cx="3912974" cy="4093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4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2035678"/>
            <a:ext cx="5507449" cy="3719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"i = " &lt;&lt;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cout &lt;&lt; "j = " &lt;&lt;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680871" y="3701142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284412" y="4953000"/>
            <a:ext cx="2167075" cy="381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74E6C2-2E97-4FAD-8B99-96C780927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35678"/>
            <a:ext cx="3687758" cy="3719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1142" y="2362200"/>
            <a:ext cx="5282273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cout 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(int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cout &lt;&lt; "j = " &lt;&lt; j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cout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688156" y="3943713"/>
            <a:ext cx="399631" cy="45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5105400"/>
            <a:ext cx="1981200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A306ED-637D-49BF-B8E4-1280CCB2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71" y="2362200"/>
            <a:ext cx="3466425" cy="3554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95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(int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https://judge.softuni.bg/Contests/Compete/Index/534#3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5D00A-D9D7-41AB-BEF0-4B63FDD0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98" y="1536173"/>
            <a:ext cx="890602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floors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cin &gt;&gt; floors;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int rooms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cin &gt;&gt; rooms;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"L" &lt;&lt;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&lt;&lt; j &lt;&lt; " ";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12912" y="2895600"/>
            <a:ext cx="8458200" cy="25908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A50EA8FF-AC27-44B2-83B0-59436482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702" y="3018581"/>
            <a:ext cx="3075958" cy="1116064"/>
          </a:xfrm>
          <a:prstGeom prst="wedgeRoundRectCallout">
            <a:avLst>
              <a:gd name="adj1" fmla="val -62484"/>
              <a:gd name="adj2" fmla="val -88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https://judge.softuni.bg/Contests/Compete/Index/534#6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7612" y="1241937"/>
            <a:ext cx="9249149" cy="48474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name, winner; cin &gt;&gt; name;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int maxCombinationSum = -1;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while (name != "STOP"){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int currentSum = 0;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for (int i = 0; i &lt; name.size(); i++){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currentSum += name[i];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if (currentSum &gt; maxCombinationSum){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maxCombinationSum = currentSum; winner = name;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cin &gt;&gt; name;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cout &lt;&lt; "Winner is " &lt;&lt; winner &lt;&lt; " - " &lt;&lt;  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maxCombinationSum &lt;&lt; "!" &lt;&lt; endl;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07776" y="2624487"/>
            <a:ext cx="6248400" cy="104119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917" y="2465527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dirty="0">
                <a:latin typeface="Consolas" panose="020B0609020204030204" pitchFamily="49" charset="0"/>
              </a:rPr>
              <a:t>The batter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should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contain flour,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eggs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and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https://judge.softuni.bg/Contests/Compete/Index/534#7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351508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int numberOfBatches;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cin &gt;&gt; numberOfBatches;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bool flour = false, sugar = false, eggs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i = 1; i &lt;= numberOfBatches; i++)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string ingredient;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cin &gt;&gt; ingredient;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while (ingredient != "Bake!" || !flour || !sugar || !eggs){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if (ingredient == "Bake!" &amp;&amp; (!flour || !sugar || !eggs)){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"The batter should contain flour, eggs and sugar!" &lt;&lt; endl;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} else if(ingredient == "flour"){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flour = true;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}   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…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/>
              <a:t> </a:t>
            </a:r>
            <a:r>
              <a:rPr lang="en-US" sz="2200">
                <a:hlinkClick r:id="rId2"/>
              </a:rPr>
              <a:t>https://judge.softuni.bg/Contests/Compete/Index/534#7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4011" y="1380437"/>
            <a:ext cx="10400801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	   else if(ingredient == "sugar"){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    sugar = true;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	   }else if(ingredient == "eggs"){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    eggs = true;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cin &gt;&gt; ingredient;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}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cout &lt;&lt; "Baking batch number " &lt;&lt; i &lt;&lt; "..." &lt;&lt; endl;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flour = false, sugar = false, eggs = false;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4503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7" y="1693463"/>
            <a:ext cx="5758386" cy="1173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cout &lt;&lt; i &lt;&lt; endl;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3946831"/>
            <a:ext cx="5758386" cy="19126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cout &lt;&lt; row &lt;&lt; "-" &lt;&lt; col &lt;&lt; endl;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https://judge.softuni.bg/Contests/Compete/Index/534#0</a:t>
            </a:r>
            <a:r>
              <a:rPr lang="en-US" sz="2200" u="sng" dirty="0"/>
              <a:t>  </a:t>
            </a:r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CE60E-7591-4AF9-A0E4-F29F9C63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41" y="2222067"/>
            <a:ext cx="8906219" cy="241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522139-B835-44AB-B242-E7F6522D7B84}"/>
              </a:ext>
            </a:extLst>
          </p:cNvPr>
          <p:cNvSpPr/>
          <p:nvPr/>
        </p:nvSpPr>
        <p:spPr>
          <a:xfrm>
            <a:off x="4712514" y="2910638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B3B28-3441-4C71-B920-74F4E5EED97B}"/>
              </a:ext>
            </a:extLst>
          </p:cNvPr>
          <p:cNvSpPr/>
          <p:nvPr/>
        </p:nvSpPr>
        <p:spPr>
          <a:xfrm>
            <a:off x="6551298" y="2949389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0A411A05-2D65-4D0F-B811-22C86C2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114" y="2290577"/>
            <a:ext cx="3903270" cy="576003"/>
          </a:xfrm>
          <a:prstGeom prst="wedgeRoundRectCallout">
            <a:avLst>
              <a:gd name="adj1" fmla="val -53849"/>
              <a:gd name="adj2" fmla="val 454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1ED669A-109C-4185-99F4-EE4A4223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714" y="3503902"/>
            <a:ext cx="4608758" cy="672349"/>
          </a:xfrm>
          <a:prstGeom prst="wedgeRoundRectCallout">
            <a:avLst>
              <a:gd name="adj1" fmla="val -59215"/>
              <a:gd name="adj2" fmla="val -5868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065549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https://judge.softuni.bg/Contests/Compete/Index/534#1</a:t>
            </a:r>
            <a:r>
              <a:rPr lang="en-US" sz="2200" dirty="0"/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F1E34-F711-476C-907E-3AF2FA93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2222067"/>
            <a:ext cx="8781114" cy="241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36E82-EAB9-4FD2-8580-CFA2F1C58652}"/>
              </a:ext>
            </a:extLst>
          </p:cNvPr>
          <p:cNvSpPr/>
          <p:nvPr/>
        </p:nvSpPr>
        <p:spPr>
          <a:xfrm>
            <a:off x="6665913" y="2937298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779DE7D-12A6-42E7-BC7E-662FB9FC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3518452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1593</Words>
  <Application>Microsoft Office PowerPoint</Application>
  <PresentationFormat>Custom</PresentationFormat>
  <Paragraphs>307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Числата от N до 1 в обратен ред – решение </vt:lpstr>
      <vt:lpstr>Числата от 1 до N през 3 – условие 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2018-10-19T17:11:22Z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