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3" r:id="rId9"/>
    <p:sldId id="261" r:id="rId10"/>
    <p:sldId id="262" r:id="rId11"/>
  </p:sldIdLst>
  <p:sldSz cx="14630400" cy="8229600"/>
  <p:notesSz cx="8229600" cy="14630400"/>
  <p:embeddedFontLst>
    <p:embeddedFont>
      <p:font typeface="Mukta Bold" panose="020B0604020202020204" charset="0"/>
      <p:bold r:id="rId13"/>
    </p:embeddedFont>
    <p:embeddedFont>
      <p:font typeface="Mukta Light" panose="020B0604020202020204" charset="0"/>
      <p:regular r:id="rId14"/>
    </p:embeddedFont>
    <p:embeddedFont>
      <p:font typeface="Prompt Medium" panose="00000600000000000000" pitchFamily="2" charset="-34"/>
      <p:regular r:id="rId15"/>
      <p:italic r:id="rId1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8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3384828"/>
            <a:ext cx="7415927" cy="8347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/>
                <a:ea typeface="Prompt Medium" pitchFamily="34" charset="-122"/>
                <a:cs typeface="Prompt Medium"/>
              </a:rPr>
              <a:t>Unser Snackautomat</a:t>
            </a:r>
            <a:endParaRPr lang="en-US" sz="4300" dirty="0">
              <a:latin typeface="Prompt Medium"/>
              <a:cs typeface="Prompt Medium"/>
            </a:endParaRPr>
          </a:p>
        </p:txBody>
      </p:sp>
      <p:sp>
        <p:nvSpPr>
          <p:cNvPr id="7" name="Text 3"/>
          <p:cNvSpPr/>
          <p:nvPr/>
        </p:nvSpPr>
        <p:spPr>
          <a:xfrm>
            <a:off x="6350437" y="4219575"/>
            <a:ext cx="4365188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DAD8E9"/>
                </a:solidFill>
                <a:latin typeface="Mukta Bold"/>
                <a:ea typeface="Mukta Bold" pitchFamily="34" charset="-122"/>
                <a:cs typeface="Mukta Bold"/>
              </a:rPr>
              <a:t>Von Denis, Michel &amp; Nepomuk</a:t>
            </a:r>
            <a:endParaRPr lang="en-US" sz="2400" dirty="0" err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662357"/>
            <a:ext cx="8667988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Projektziele und Anforderungen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96525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Ziele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4554974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Entwicklung eines funktionsfähigen Snackautomaten-Simulators in Java.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96525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Anforderungen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7623929" y="4554974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Der Simulator soll den Kauf von Snacks, die Verwaltung des Bestands und die Wartung des Automaten ermöglichen.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512689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Planung und Arbeitsaufteilung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350437" y="3254573"/>
            <a:ext cx="7415927" cy="1805226"/>
          </a:xfrm>
          <a:prstGeom prst="roundRect">
            <a:avLst>
              <a:gd name="adj" fmla="val 5744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de-DE" dirty="0"/>
          </a:p>
        </p:txBody>
      </p:sp>
      <p:sp>
        <p:nvSpPr>
          <p:cNvPr id="5" name="Text 2"/>
          <p:cNvSpPr/>
          <p:nvPr/>
        </p:nvSpPr>
        <p:spPr>
          <a:xfrm>
            <a:off x="6612493" y="351663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Aufgaben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6612493" y="4007644"/>
            <a:ext cx="689181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Klassendefinition, UML-</a:t>
            </a:r>
            <a:r>
              <a:rPr lang="en-US" sz="1900" dirty="0" err="1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Diagramm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, </a:t>
            </a:r>
            <a:r>
              <a:rPr lang="en-US" sz="1900" dirty="0" err="1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Übersicht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der Branches </a:t>
            </a:r>
            <a:r>
              <a:rPr lang="en-US" sz="1900" dirty="0" err="1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erstellen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6350437" y="5306616"/>
            <a:ext cx="7415927" cy="1410176"/>
          </a:xfrm>
          <a:prstGeom prst="roundRect">
            <a:avLst>
              <a:gd name="adj" fmla="val 7353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8" name="Text 5"/>
          <p:cNvSpPr/>
          <p:nvPr/>
        </p:nvSpPr>
        <p:spPr>
          <a:xfrm>
            <a:off x="6612493" y="556867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Team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6612493" y="6059686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Die Aufgaben wurden auf die drei </a:t>
            </a:r>
            <a:r>
              <a:rPr lang="en-US" sz="1900" dirty="0" err="1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Teammitglieder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</a:t>
            </a:r>
            <a:r>
              <a:rPr lang="en-US" sz="1900" dirty="0" err="1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verteilt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5457" y="624959"/>
            <a:ext cx="7553087" cy="12625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Entscheidungen und Prioritäten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5386309" y="2228374"/>
            <a:ext cx="7553087" cy="5378768"/>
          </a:xfrm>
          <a:prstGeom prst="roundRect">
            <a:avLst>
              <a:gd name="adj" fmla="val 177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5" name="Shape 2"/>
          <p:cNvSpPr/>
          <p:nvPr/>
        </p:nvSpPr>
        <p:spPr>
          <a:xfrm>
            <a:off x="5393929" y="2235994"/>
            <a:ext cx="7537847" cy="65151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6" name="Text 3"/>
          <p:cNvSpPr/>
          <p:nvPr/>
        </p:nvSpPr>
        <p:spPr>
          <a:xfrm>
            <a:off x="5621338" y="2379940"/>
            <a:ext cx="142625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Kriterium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09550" y="2379940"/>
            <a:ext cx="142244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Gewichtung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393952" y="2379940"/>
            <a:ext cx="142244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Passwort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1278355" y="2379940"/>
            <a:ext cx="142625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Badge (NFC)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393929" y="2887504"/>
            <a:ext cx="7537847" cy="65151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11" name="Text 8"/>
          <p:cNvSpPr/>
          <p:nvPr/>
        </p:nvSpPr>
        <p:spPr>
          <a:xfrm>
            <a:off x="5621338" y="3031450"/>
            <a:ext cx="142625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Sicherheit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509550" y="3031450"/>
            <a:ext cx="142244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2.0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9393952" y="3031450"/>
            <a:ext cx="142244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4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1278355" y="3031450"/>
            <a:ext cx="142625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3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5393929" y="3539014"/>
            <a:ext cx="7537847" cy="101512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16" name="Text 13"/>
          <p:cNvSpPr/>
          <p:nvPr/>
        </p:nvSpPr>
        <p:spPr>
          <a:xfrm>
            <a:off x="5621338" y="3682960"/>
            <a:ext cx="1426250" cy="727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Benutzerfreundlichkeit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09550" y="3682960"/>
            <a:ext cx="142244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1.5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9393952" y="3682960"/>
            <a:ext cx="142244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2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1278355" y="3682960"/>
            <a:ext cx="142625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5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5393929" y="4554141"/>
            <a:ext cx="7537847" cy="101512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21" name="Text 18"/>
          <p:cNvSpPr/>
          <p:nvPr/>
        </p:nvSpPr>
        <p:spPr>
          <a:xfrm>
            <a:off x="5621338" y="4698087"/>
            <a:ext cx="1426250" cy="727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Implementierungsaufwand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7509550" y="4698087"/>
            <a:ext cx="142244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1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9393952" y="4698087"/>
            <a:ext cx="142244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3</a:t>
            </a:r>
            <a:endParaRPr lang="en-US" sz="1750" dirty="0"/>
          </a:p>
        </p:txBody>
      </p:sp>
      <p:sp>
        <p:nvSpPr>
          <p:cNvPr id="24" name="Text 21"/>
          <p:cNvSpPr/>
          <p:nvPr/>
        </p:nvSpPr>
        <p:spPr>
          <a:xfrm>
            <a:off x="11278355" y="4698087"/>
            <a:ext cx="142625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2</a:t>
            </a:r>
            <a:endParaRPr lang="en-US" sz="1750" dirty="0"/>
          </a:p>
        </p:txBody>
      </p:sp>
      <p:sp>
        <p:nvSpPr>
          <p:cNvPr id="25" name="Shape 22"/>
          <p:cNvSpPr/>
          <p:nvPr/>
        </p:nvSpPr>
        <p:spPr>
          <a:xfrm>
            <a:off x="5393929" y="5569268"/>
            <a:ext cx="7537847" cy="101512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26" name="Text 23"/>
          <p:cNvSpPr/>
          <p:nvPr/>
        </p:nvSpPr>
        <p:spPr>
          <a:xfrm>
            <a:off x="5621338" y="5713214"/>
            <a:ext cx="1426250" cy="727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Wartungsaufwand</a:t>
            </a:r>
            <a:endParaRPr lang="en-US" sz="1750" dirty="0"/>
          </a:p>
        </p:txBody>
      </p:sp>
      <p:sp>
        <p:nvSpPr>
          <p:cNvPr id="27" name="Text 24"/>
          <p:cNvSpPr/>
          <p:nvPr/>
        </p:nvSpPr>
        <p:spPr>
          <a:xfrm>
            <a:off x="7509550" y="5713214"/>
            <a:ext cx="142244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0.5</a:t>
            </a:r>
            <a:endParaRPr lang="en-US" sz="1750" dirty="0"/>
          </a:p>
        </p:txBody>
      </p:sp>
      <p:sp>
        <p:nvSpPr>
          <p:cNvPr id="28" name="Text 25"/>
          <p:cNvSpPr/>
          <p:nvPr/>
        </p:nvSpPr>
        <p:spPr>
          <a:xfrm>
            <a:off x="9393952" y="5713214"/>
            <a:ext cx="142244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2</a:t>
            </a:r>
            <a:endParaRPr lang="en-US" sz="1750" dirty="0"/>
          </a:p>
        </p:txBody>
      </p:sp>
      <p:sp>
        <p:nvSpPr>
          <p:cNvPr id="29" name="Text 26"/>
          <p:cNvSpPr/>
          <p:nvPr/>
        </p:nvSpPr>
        <p:spPr>
          <a:xfrm>
            <a:off x="11278355" y="5713214"/>
            <a:ext cx="142625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4</a:t>
            </a:r>
            <a:endParaRPr lang="en-US" sz="1750" dirty="0"/>
          </a:p>
        </p:txBody>
      </p:sp>
      <p:sp>
        <p:nvSpPr>
          <p:cNvPr id="30" name="Shape 27"/>
          <p:cNvSpPr/>
          <p:nvPr/>
        </p:nvSpPr>
        <p:spPr>
          <a:xfrm>
            <a:off x="5393929" y="6584394"/>
            <a:ext cx="7537847" cy="101512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31" name="Text 28"/>
          <p:cNvSpPr/>
          <p:nvPr/>
        </p:nvSpPr>
        <p:spPr>
          <a:xfrm>
            <a:off x="5621338" y="6728341"/>
            <a:ext cx="1426250" cy="727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Erweiterbarkeit</a:t>
            </a:r>
            <a:endParaRPr lang="en-US" sz="1750" dirty="0"/>
          </a:p>
        </p:txBody>
      </p:sp>
      <p:sp>
        <p:nvSpPr>
          <p:cNvPr id="32" name="Text 29"/>
          <p:cNvSpPr/>
          <p:nvPr/>
        </p:nvSpPr>
        <p:spPr>
          <a:xfrm>
            <a:off x="7509550" y="6728341"/>
            <a:ext cx="142244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1</a:t>
            </a:r>
            <a:endParaRPr lang="en-US" sz="1750" dirty="0"/>
          </a:p>
        </p:txBody>
      </p:sp>
      <p:sp>
        <p:nvSpPr>
          <p:cNvPr id="33" name="Text 30"/>
          <p:cNvSpPr/>
          <p:nvPr/>
        </p:nvSpPr>
        <p:spPr>
          <a:xfrm>
            <a:off x="9393952" y="6728341"/>
            <a:ext cx="142244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2</a:t>
            </a:r>
            <a:endParaRPr lang="en-US" sz="1750" dirty="0"/>
          </a:p>
        </p:txBody>
      </p:sp>
      <p:sp>
        <p:nvSpPr>
          <p:cNvPr id="34" name="Text 31"/>
          <p:cNvSpPr/>
          <p:nvPr/>
        </p:nvSpPr>
        <p:spPr>
          <a:xfrm>
            <a:off x="11278355" y="6728341"/>
            <a:ext cx="1426250" cy="363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5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13FB226-501E-3A33-9C36-ACAAC8213E9D}"/>
              </a:ext>
            </a:extLst>
          </p:cNvPr>
          <p:cNvSpPr/>
          <p:nvPr/>
        </p:nvSpPr>
        <p:spPr>
          <a:xfrm>
            <a:off x="984410" y="1808765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6000" dirty="0" err="1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Realisierung</a:t>
            </a:r>
            <a:endParaRPr lang="en-US" sz="6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D582CC6-7556-540F-1E06-44E55A23F7E7}"/>
              </a:ext>
            </a:extLst>
          </p:cNvPr>
          <p:cNvSpPr txBox="1"/>
          <p:nvPr/>
        </p:nvSpPr>
        <p:spPr>
          <a:xfrm>
            <a:off x="7714537" y="5049236"/>
            <a:ext cx="535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unsere</a:t>
            </a:r>
            <a:r>
              <a:rPr lang="en-US" sz="54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 </a:t>
            </a:r>
            <a:r>
              <a:rPr lang="en-US" sz="5400" dirty="0" err="1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Hürden</a:t>
            </a:r>
            <a:endParaRPr lang="de-CH" sz="5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2BC423-43D8-03E3-986F-2A5673D4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10" y="2745211"/>
            <a:ext cx="4880262" cy="49490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5BD22C8-6D7F-F73D-AEAA-DC911FEB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065" y="692133"/>
            <a:ext cx="4741244" cy="35970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EF9507C-BA4D-9DC5-62F1-EC5CF58B1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532" y="6543232"/>
            <a:ext cx="3509455" cy="115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5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16412" y="3557587"/>
            <a:ext cx="7700129" cy="647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Testen und Qualitätssicherung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299960" y="4555331"/>
            <a:ext cx="30480" cy="3032522"/>
          </a:xfrm>
          <a:prstGeom prst="roundRect">
            <a:avLst>
              <a:gd name="adj" fmla="val 321450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5" name="Shape 2"/>
          <p:cNvSpPr/>
          <p:nvPr/>
        </p:nvSpPr>
        <p:spPr>
          <a:xfrm>
            <a:off x="6266855" y="5064919"/>
            <a:ext cx="816412" cy="30480"/>
          </a:xfrm>
          <a:prstGeom prst="roundRect">
            <a:avLst>
              <a:gd name="adj" fmla="val 321450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6" name="Shape 3"/>
          <p:cNvSpPr/>
          <p:nvPr/>
        </p:nvSpPr>
        <p:spPr>
          <a:xfrm>
            <a:off x="7052786" y="4817745"/>
            <a:ext cx="524828" cy="524828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7" name="Text 4"/>
          <p:cNvSpPr/>
          <p:nvPr/>
        </p:nvSpPr>
        <p:spPr>
          <a:xfrm>
            <a:off x="7256978" y="4924663"/>
            <a:ext cx="116324" cy="310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3440192" y="4788575"/>
            <a:ext cx="2591991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White-Box Testing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816412" y="5252442"/>
            <a:ext cx="5215771" cy="7462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Prüfung der internen Strukturen und Funktionen der Anwendung.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7547134" y="6231255"/>
            <a:ext cx="816412" cy="30480"/>
          </a:xfrm>
          <a:prstGeom prst="roundRect">
            <a:avLst>
              <a:gd name="adj" fmla="val 321450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11" name="Shape 8"/>
          <p:cNvSpPr/>
          <p:nvPr/>
        </p:nvSpPr>
        <p:spPr>
          <a:xfrm>
            <a:off x="7052786" y="5984081"/>
            <a:ext cx="524828" cy="524828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12" name="Text 9"/>
          <p:cNvSpPr/>
          <p:nvPr/>
        </p:nvSpPr>
        <p:spPr>
          <a:xfrm>
            <a:off x="7224236" y="6090999"/>
            <a:ext cx="181928" cy="310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8598218" y="5954911"/>
            <a:ext cx="2591991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Black-Box Testing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8598218" y="6418778"/>
            <a:ext cx="5215771" cy="7462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Testen der Anwendung aus der Sicht des Endbenutzers.</a:t>
            </a:r>
            <a:endParaRPr lang="en-US" sz="1800" dirty="0"/>
          </a:p>
        </p:txBody>
      </p:sp>
      <p:pic>
        <p:nvPicPr>
          <p:cNvPr id="16" name="Grafik 15" descr="E">
            <a:extLst>
              <a:ext uri="{FF2B5EF4-FFF2-40B4-BE49-F238E27FC236}">
                <a16:creationId xmlns:a16="http://schemas.microsoft.com/office/drawing/2014/main" id="{EE86C0AA-37C6-64B0-9B05-4BF7C3813E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7" t="11551" r="14" b="20804"/>
          <a:stretch/>
        </p:blipFill>
        <p:spPr>
          <a:xfrm>
            <a:off x="921906" y="3810"/>
            <a:ext cx="12317592" cy="34074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1097399"/>
            <a:ext cx="7133511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Auswertung und Reflexion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153483"/>
            <a:ext cx="1234440" cy="177474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68761" y="240030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Was lief gut?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468761" y="2891314"/>
            <a:ext cx="581120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Planung, Zusammenarbeit, Implementierung der Kernfunktionen.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3928229"/>
            <a:ext cx="1234440" cy="148125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68761" y="4175046"/>
            <a:ext cx="2916079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Was lief nicht so gut?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468761" y="4666059"/>
            <a:ext cx="581120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Zeitmanagement, Komplexität der GUI-Entwicklung.</a:t>
            </a:r>
            <a:endParaRPr lang="en-US" sz="19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37" y="5409486"/>
            <a:ext cx="1234440" cy="172259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468761" y="5656302"/>
            <a:ext cx="5811203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Was würden wir nächstes Mal anders machen?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468761" y="6490216"/>
            <a:ext cx="581120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 err="1">
                <a:solidFill>
                  <a:srgbClr val="DAD8E9"/>
                </a:solidFill>
                <a:latin typeface="Mukta Light"/>
                <a:ea typeface="Mukta Light" pitchFamily="34" charset="-122"/>
                <a:cs typeface="Mukta Light"/>
              </a:rPr>
              <a:t>Frühzeitiger</a:t>
            </a:r>
            <a:r>
              <a:rPr lang="en-US" sz="1900" dirty="0">
                <a:solidFill>
                  <a:srgbClr val="DAD8E9"/>
                </a:solidFill>
                <a:latin typeface="Mukta Light"/>
                <a:ea typeface="Mukta Light" pitchFamily="34" charset="-122"/>
                <a:cs typeface="Mukta Light"/>
              </a:rPr>
              <a:t> </a:t>
            </a:r>
            <a:r>
              <a:rPr lang="en-US" sz="1900" dirty="0" err="1">
                <a:solidFill>
                  <a:srgbClr val="DAD8E9"/>
                </a:solidFill>
                <a:latin typeface="Mukta Light"/>
                <a:ea typeface="Mukta Light" pitchFamily="34" charset="-122"/>
                <a:cs typeface="Mukta Light"/>
              </a:rPr>
              <a:t>Prototyp</a:t>
            </a:r>
            <a:r>
              <a:rPr lang="en-US" sz="1900" dirty="0">
                <a:solidFill>
                  <a:srgbClr val="DAD8E9"/>
                </a:solidFill>
                <a:latin typeface="Mukta Light"/>
                <a:ea typeface="Mukta Light" pitchFamily="34" charset="-122"/>
                <a:cs typeface="Mukta Light"/>
              </a:rPr>
              <a:t>, </a:t>
            </a:r>
            <a:r>
              <a:rPr lang="en-US" sz="1900" dirty="0" err="1">
                <a:solidFill>
                  <a:srgbClr val="DAD8E9"/>
                </a:solidFill>
                <a:latin typeface="Mukta Light"/>
                <a:ea typeface="Mukta Light" pitchFamily="34" charset="-122"/>
                <a:cs typeface="Mukta Light"/>
              </a:rPr>
              <a:t>bessere</a:t>
            </a:r>
            <a:r>
              <a:rPr lang="en-US" sz="1900" dirty="0">
                <a:solidFill>
                  <a:srgbClr val="DAD8E9"/>
                </a:solidFill>
                <a:latin typeface="Mukta Light"/>
                <a:ea typeface="Mukta Light" pitchFamily="34" charset="-122"/>
                <a:cs typeface="Mukta Light"/>
              </a:rPr>
              <a:t> </a:t>
            </a:r>
            <a:r>
              <a:rPr lang="en-US" sz="1900" dirty="0" err="1">
                <a:solidFill>
                  <a:srgbClr val="DAD8E9"/>
                </a:solidFill>
                <a:latin typeface="Mukta Light"/>
                <a:ea typeface="Mukta Light" pitchFamily="34" charset="-122"/>
                <a:cs typeface="Mukta Light"/>
              </a:rPr>
              <a:t>Dokumentation</a:t>
            </a:r>
            <a:r>
              <a:rPr lang="en-US" sz="1900" dirty="0">
                <a:solidFill>
                  <a:srgbClr val="DAD8E9"/>
                </a:solidFill>
                <a:latin typeface="Mukta Light"/>
                <a:ea typeface="Mukta Light" pitchFamily="34" charset="-122"/>
                <a:cs typeface="Mukta Light"/>
              </a:rPr>
              <a:t>.</a:t>
            </a:r>
            <a:endParaRPr lang="en-US" sz="1900" dirty="0">
              <a:latin typeface="Mukta Light"/>
              <a:cs typeface="Mukta Light"/>
            </a:endParaRPr>
          </a:p>
        </p:txBody>
      </p:sp>
      <p:pic>
        <p:nvPicPr>
          <p:cNvPr id="13" name="Grafik 12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66E000B0-787F-928D-C8AC-D6CCA8E911A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39545"/>
          <a:stretch/>
        </p:blipFill>
        <p:spPr>
          <a:xfrm>
            <a:off x="8470387" y="0"/>
            <a:ext cx="6156313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93512163165342975108353BCCA987" ma:contentTypeVersion="11" ma:contentTypeDescription="Ein neues Dokument erstellen." ma:contentTypeScope="" ma:versionID="58bf678a61344c9ec72c89072eb7330c">
  <xsd:schema xmlns:xsd="http://www.w3.org/2001/XMLSchema" xmlns:xs="http://www.w3.org/2001/XMLSchema" xmlns:p="http://schemas.microsoft.com/office/2006/metadata/properties" xmlns:ns3="c7cef077-0e15-4b8b-ad90-b6e7be439ce2" targetNamespace="http://schemas.microsoft.com/office/2006/metadata/properties" ma:root="true" ma:fieldsID="99fa238ea8528a8e8ac0f60fcb57bce5" ns3:_="">
    <xsd:import namespace="c7cef077-0e15-4b8b-ad90-b6e7be439ce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cef077-0e15-4b8b-ad90-b6e7be439ce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7cef077-0e15-4b8b-ad90-b6e7be439ce2" xsi:nil="true"/>
  </documentManagement>
</p:properties>
</file>

<file path=customXml/itemProps1.xml><?xml version="1.0" encoding="utf-8"?>
<ds:datastoreItem xmlns:ds="http://schemas.openxmlformats.org/officeDocument/2006/customXml" ds:itemID="{E3978562-8EE6-42FE-A7B6-F95B66DD5F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cef077-0e15-4b8b-ad90-b6e7be439c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C3C01B-BBBF-45A7-B6C7-E8C298C7D5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BCCDB9-2F87-4BB6-B6D2-EE0CD3128029}">
  <ds:schemaRefs>
    <ds:schemaRef ds:uri="http://schemas.openxmlformats.org/package/2006/metadata/core-properties"/>
    <ds:schemaRef ds:uri="http://schemas.microsoft.com/office/2006/metadata/properties"/>
    <ds:schemaRef ds:uri="c7cef077-0e15-4b8b-ad90-b6e7be439ce2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Benutzerdefiniert</PresentationFormat>
  <Paragraphs>59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Mukta Bold</vt:lpstr>
      <vt:lpstr>Mukta Light</vt:lpstr>
      <vt:lpstr>Prompt Medium</vt:lpstr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Michel Mahadeva</cp:lastModifiedBy>
  <cp:revision>30</cp:revision>
  <dcterms:created xsi:type="dcterms:W3CDTF">2025-02-27T14:34:50Z</dcterms:created>
  <dcterms:modified xsi:type="dcterms:W3CDTF">2025-02-28T08:34:07Z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0x0101009193512163165342975108353BCCA987</vt:lpwstr>
  </property>
</Properties>
</file>