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63" r:id="rId3"/>
    <p:sldId id="256" r:id="rId4"/>
    <p:sldId id="265" r:id="rId5"/>
    <p:sldId id="257" r:id="rId6"/>
    <p:sldId id="258" r:id="rId7"/>
    <p:sldId id="259" r:id="rId8"/>
    <p:sldId id="260" r:id="rId9"/>
    <p:sldId id="262" r:id="rId10"/>
    <p:sldId id="266" r:id="rId11"/>
    <p:sldId id="261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55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pos="30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B96"/>
    <a:srgbClr val="5E8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02" y="96"/>
      </p:cViewPr>
      <p:guideLst>
        <p:guide orient="horz" pos="955"/>
        <p:guide pos="2880"/>
        <p:guide pos="288"/>
        <p:guide pos="30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99335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676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6904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5" y="9430093"/>
            <a:ext cx="2945659" cy="498134"/>
          </a:xfrm>
          <a:prstGeom prst="rect">
            <a:avLst/>
          </a:prstGeom>
        </p:spPr>
        <p:txBody>
          <a:bodyPr/>
          <a:lstStyle/>
          <a:p>
            <a:fld id="{7CE70035-7491-428E-ADB7-21D162C37DE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451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78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976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141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18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19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40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04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66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699" cy="21395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699" cy="11251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0" cy="276344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3" cy="7886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96559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http://www.terrasoft.ru/forum2016/presentation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-1322"/>
            <a:ext cx="4572000" cy="51553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8"/>
          <a:stretch/>
        </p:blipFill>
        <p:spPr>
          <a:xfrm>
            <a:off x="-17462" y="-134471"/>
            <a:ext cx="4589462" cy="5289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1" y="1130654"/>
            <a:ext cx="2852632" cy="2874632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4730584" y="1315801"/>
            <a:ext cx="4612433" cy="1113738"/>
            <a:chOff x="4563909" y="664207"/>
            <a:chExt cx="4612433" cy="1113738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4563909" y="664207"/>
              <a:ext cx="4612433" cy="96506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2pPr>
              <a:lvl3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3pPr>
              <a:lvl4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4pPr>
              <a:lvl5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5pPr>
              <a:lvl6pPr marL="4572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6pPr>
              <a:lvl7pPr marL="9144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7pPr>
              <a:lvl8pPr marL="13716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8pPr>
              <a:lvl9pPr marL="18288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>
                <a:buClr>
                  <a:srgbClr val="F57913"/>
                </a:buClr>
                <a:buSzPct val="120000"/>
              </a:pPr>
              <a:r>
                <a:rPr lang="ru-RU" sz="28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Оптимизация</a:t>
              </a:r>
              <a:r>
                <a:rPr lang="en-US" sz="28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SQL</a:t>
              </a:r>
              <a:r>
                <a:rPr lang="ru-RU" sz="28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V="1">
              <a:off x="4674435" y="1732226"/>
              <a:ext cx="111760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Изображение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33" y="2903142"/>
            <a:ext cx="3368675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одзаголовок 2"/>
          <p:cNvSpPr txBox="1">
            <a:spLocks/>
          </p:cNvSpPr>
          <p:nvPr/>
        </p:nvSpPr>
        <p:spPr>
          <a:xfrm>
            <a:off x="4656698" y="2893414"/>
            <a:ext cx="3927913" cy="959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Евгений Генов</a:t>
            </a:r>
          </a:p>
          <a:p>
            <a:pPr algn="l"/>
            <a:r>
              <a:rPr lang="ru-RU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Руководитель </a:t>
            </a:r>
            <a:r>
              <a:rPr lang="ru-RU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департамента проектной </a:t>
            </a:r>
            <a:r>
              <a:rPr lang="ru-RU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разработки, Terrasoft</a:t>
            </a:r>
          </a:p>
        </p:txBody>
      </p:sp>
    </p:spTree>
    <p:extLst>
      <p:ext uri="{BB962C8B-B14F-4D97-AF65-F5344CB8AC3E}">
        <p14:creationId xmlns:p14="http://schemas.microsoft.com/office/powerpoint/2010/main" val="2339445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35"/>
          <p:cNvSpPr/>
          <p:nvPr/>
        </p:nvSpPr>
        <p:spPr>
          <a:xfrm>
            <a:off x="0" y="1"/>
            <a:ext cx="9144000" cy="685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6411" y="54308"/>
            <a:ext cx="8135096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 algn="l">
              <a:buClr>
                <a:schemeClr val="lt1"/>
              </a:buClr>
              <a:buSzPct val="25000"/>
            </a:pPr>
            <a:r>
              <a:rPr lang="ru" sz="2800" dirty="0">
                <a:latin typeface="Segoe UI Light" panose="020B0502040204020203" pitchFamily="34" charset="0"/>
                <a:cs typeface="Segoe UI Light" panose="020B0502040204020203" pitchFamily="34" charset="0"/>
                <a:sym typeface="Calibri"/>
              </a:rPr>
              <a:t>Общие рекомендации</a:t>
            </a:r>
            <a:endParaRPr lang="ru" sz="2800"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8517" y="856044"/>
            <a:ext cx="878784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5719" indent="-575719">
              <a:lnSpc>
                <a:spcPct val="90000"/>
              </a:lnSpc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" sz="18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Отключать неиспользуемые </a:t>
            </a:r>
            <a:r>
              <a:rPr lang="ru" sz="18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индексы</a:t>
            </a:r>
            <a:r>
              <a:rPr lang="en-US" sz="18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18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800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575719" indent="-575719">
              <a:lnSpc>
                <a:spcPct val="90000"/>
              </a:lnSpc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" sz="18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Анализ фрагментации </a:t>
            </a:r>
            <a:r>
              <a:rPr lang="ru" sz="18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индекса</a:t>
            </a:r>
            <a:endParaRPr lang="ru" sz="1800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1219170" lvl="1" indent="-457189">
              <a:lnSpc>
                <a:spcPct val="90000"/>
              </a:lnSpc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&gt; 5% и &lt; = 30% — реорганизовать индексы</a:t>
            </a:r>
          </a:p>
          <a:p>
            <a:pPr marL="1219170" lvl="1" indent="-457189">
              <a:lnSpc>
                <a:spcPct val="90000"/>
              </a:lnSpc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&gt;30% — перестроить </a:t>
            </a:r>
            <a:r>
              <a:rPr lang="ru" sz="16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индексы</a:t>
            </a:r>
            <a:r>
              <a:rPr lang="en-US" sz="16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16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600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575719" indent="-575719">
              <a:lnSpc>
                <a:spcPct val="90000"/>
              </a:lnSpc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" sz="18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Создать периодический план обслуживания сервера по обновлению </a:t>
            </a:r>
            <a:r>
              <a:rPr lang="ru" sz="18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статистики</a:t>
            </a:r>
            <a:r>
              <a:rPr lang="en-US" sz="18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18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800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575719" indent="-575719">
              <a:lnSpc>
                <a:spcPct val="90000"/>
              </a:lnSpc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" sz="18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Анализ таблицы sys.dm_exec_query_stats, которая хранит информацию по </a:t>
            </a:r>
            <a:r>
              <a:rPr lang="ru" sz="180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выполненным </a:t>
            </a:r>
            <a:r>
              <a:rPr lang="ru" sz="180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запросам</a:t>
            </a:r>
          </a:p>
          <a:p>
            <a:pPr marL="575719" indent="-575719">
              <a:lnSpc>
                <a:spcPct val="90000"/>
              </a:lnSpc>
              <a:buClr>
                <a:srgbClr val="0070C0"/>
              </a:buClr>
              <a:buSzPct val="100000"/>
              <a:buFont typeface="Arial"/>
              <a:buChar char="•"/>
            </a:pPr>
            <a:endParaRPr lang="ru" sz="1100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1219170" lvl="1" indent="-457189">
              <a:lnSpc>
                <a:spcPct val="90000"/>
              </a:lnSpc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creation_time — </a:t>
            </a:r>
            <a:r>
              <a:rPr lang="ru" sz="16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время</a:t>
            </a: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, когда запрос был скомпилирован</a:t>
            </a:r>
          </a:p>
          <a:p>
            <a:pPr marL="1219170" lvl="1" indent="-457189">
              <a:lnSpc>
                <a:spcPct val="90000"/>
              </a:lnSpc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last_execution_time — м</a:t>
            </a:r>
            <a:r>
              <a:rPr lang="ru" sz="16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омент </a:t>
            </a: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фактического последнего выполнения запроса</a:t>
            </a:r>
          </a:p>
          <a:p>
            <a:pPr marL="1219170" lvl="1" indent="-457189">
              <a:lnSpc>
                <a:spcPct val="90000"/>
              </a:lnSpc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execution_count — кол-во выполнения с момента компиляции</a:t>
            </a:r>
          </a:p>
          <a:p>
            <a:pPr marL="1219170" lvl="1" indent="-457189">
              <a:lnSpc>
                <a:spcPct val="90000"/>
              </a:lnSpc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total_elapsed_time — суммарное время выполнения всех запросов</a:t>
            </a:r>
          </a:p>
          <a:p>
            <a:pPr marL="1219170" lvl="1" indent="-457189">
              <a:lnSpc>
                <a:spcPct val="90000"/>
              </a:lnSpc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total_worker_time — суммарное время использования процессора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4" name="Группа 3"/>
          <p:cNvGrpSpPr/>
          <p:nvPr/>
        </p:nvGrpSpPr>
        <p:grpSpPr>
          <a:xfrm>
            <a:off x="1918998" y="4363591"/>
            <a:ext cx="6792715" cy="372497"/>
            <a:chOff x="1918998" y="4005245"/>
            <a:chExt cx="6792715" cy="372497"/>
          </a:xfrm>
        </p:grpSpPr>
        <p:sp>
          <p:nvSpPr>
            <p:cNvPr id="17" name="TextBox 16"/>
            <p:cNvSpPr txBox="1"/>
            <p:nvPr/>
          </p:nvSpPr>
          <p:spPr>
            <a:xfrm>
              <a:off x="6190317" y="4005245"/>
              <a:ext cx="2521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www.facebook.com/terrasoftglobal</a:t>
              </a:r>
            </a:p>
          </p:txBody>
        </p:sp>
        <p:cxnSp>
          <p:nvCxnSpPr>
            <p:cNvPr id="21" name="Straight Connector 15"/>
            <p:cNvCxnSpPr/>
            <p:nvPr/>
          </p:nvCxnSpPr>
          <p:spPr bwMode="auto">
            <a:xfrm>
              <a:off x="6067268" y="4114905"/>
              <a:ext cx="0" cy="202205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" name="Группа 1"/>
            <p:cNvGrpSpPr/>
            <p:nvPr/>
          </p:nvGrpSpPr>
          <p:grpSpPr>
            <a:xfrm>
              <a:off x="1918998" y="4031493"/>
              <a:ext cx="3669968" cy="346249"/>
              <a:chOff x="3440102" y="4454355"/>
              <a:chExt cx="3669968" cy="346249"/>
            </a:xfrm>
          </p:grpSpPr>
          <p:sp>
            <p:nvSpPr>
              <p:cNvPr id="18" name="TextBox 17">
                <a:hlinkClick r:id="rId4"/>
              </p:cNvPr>
              <p:cNvSpPr txBox="1"/>
              <p:nvPr/>
            </p:nvSpPr>
            <p:spPr>
              <a:xfrm>
                <a:off x="4519296" y="4488980"/>
                <a:ext cx="25907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bg1"/>
                    </a:solidFill>
                    <a:latin typeface="+mj-lt"/>
                  </a:rPr>
                  <a:t>terrasoft.ru</a:t>
                </a: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/forum2016/presentation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440102" y="4454355"/>
                <a:ext cx="84991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ru-RU" sz="825" dirty="0">
                    <a:solidFill>
                      <a:schemeClr val="bg1"/>
                    </a:solidFill>
                    <a:latin typeface="+mj-lt"/>
                  </a:rPr>
                  <a:t>Материалы</a:t>
                </a:r>
              </a:p>
              <a:p>
                <a:pPr algn="r"/>
                <a:r>
                  <a:rPr lang="ru-RU" sz="825" dirty="0">
                    <a:solidFill>
                      <a:schemeClr val="bg1"/>
                    </a:solidFill>
                    <a:latin typeface="+mj-lt"/>
                  </a:rPr>
                  <a:t>конференции</a:t>
                </a:r>
                <a:endParaRPr lang="en-US" sz="825" dirty="0">
                  <a:solidFill>
                    <a:schemeClr val="bg1"/>
                  </a:solidFill>
                  <a:latin typeface="+mj-lt"/>
                </a:endParaRPr>
              </a:p>
            </p:txBody>
          </p:sp>
          <p:cxnSp>
            <p:nvCxnSpPr>
              <p:cNvPr id="22" name="Straight Connector 16"/>
              <p:cNvCxnSpPr/>
              <p:nvPr/>
            </p:nvCxnSpPr>
            <p:spPr bwMode="auto">
              <a:xfrm>
                <a:off x="4390868" y="4514836"/>
                <a:ext cx="0" cy="202205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8" name="Объект 7"/>
            <p:cNvGraphicFramePr>
              <a:graphicFrameLocks noChangeAspect="1"/>
            </p:cNvGraphicFramePr>
            <p:nvPr>
              <p:extLst/>
            </p:nvPr>
          </p:nvGraphicFramePr>
          <p:xfrm>
            <a:off x="5679887" y="4092126"/>
            <a:ext cx="224984" cy="224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CorelDRAW" r:id="rId5" imgW="2139723" imgH="2140355" progId="CorelDraw.Graphic.16">
                    <p:embed/>
                  </p:oleObj>
                </mc:Choice>
                <mc:Fallback>
                  <p:oleObj name="CorelDRAW" r:id="rId5" imgW="2139723" imgH="2140355" progId="CorelDraw.Graphic.16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79887" y="4092126"/>
                          <a:ext cx="224984" cy="2249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Объект 24"/>
          <p:cNvGraphicFramePr>
            <a:graphicFrameLocks noChangeAspect="1"/>
          </p:cNvGraphicFramePr>
          <p:nvPr>
            <p:extLst/>
          </p:nvPr>
        </p:nvGraphicFramePr>
        <p:xfrm>
          <a:off x="477033" y="4417125"/>
          <a:ext cx="1193666" cy="23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CorelDRAW" r:id="rId7" imgW="1922536" imgH="382891" progId="CorelDraw.Graphic.16">
                  <p:embed/>
                </p:oleObj>
              </mc:Choice>
              <mc:Fallback>
                <p:oleObj name="CorelDRAW" r:id="rId7" imgW="1922536" imgH="382891" progId="CorelDraw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033" y="4417125"/>
                        <a:ext cx="1193666" cy="23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747630" y="1782712"/>
            <a:ext cx="5596755" cy="1080225"/>
            <a:chOff x="747630" y="1546548"/>
            <a:chExt cx="5596755" cy="1080225"/>
          </a:xfrm>
        </p:grpSpPr>
        <p:sp>
          <p:nvSpPr>
            <p:cNvPr id="14" name="Rectangle 1"/>
            <p:cNvSpPr/>
            <p:nvPr/>
          </p:nvSpPr>
          <p:spPr>
            <a:xfrm>
              <a:off x="747630" y="1703443"/>
              <a:ext cx="559675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kern="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Segoe UI" pitchFamily="34" charset="0"/>
                  <a:cs typeface="Segoe UI" pitchFamily="34" charset="0"/>
                </a:rPr>
                <a:t>Ваши вопросы</a:t>
              </a:r>
              <a:endParaRPr lang="ru-RU" sz="5400" kern="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3" name="Rectangle 7"/>
            <p:cNvSpPr/>
            <p:nvPr/>
          </p:nvSpPr>
          <p:spPr>
            <a:xfrm flipV="1">
              <a:off x="747630" y="1546548"/>
              <a:ext cx="111760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Изображение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00" y="-1382556"/>
            <a:ext cx="5062787" cy="507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026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99143" y="1002293"/>
            <a:ext cx="7779085" cy="372382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</a:pPr>
            <a:r>
              <a:rPr lang="ru" sz="2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События</a:t>
            </a:r>
            <a:endParaRPr lang="ru" sz="2000" i="0" u="none" strike="noStrike" cap="none" dirty="0" smtClean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31800" lvl="0" indent="-438150">
              <a:lnSpc>
                <a:spcPct val="150000"/>
              </a:lnSpc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RPC:Completed </a:t>
            </a:r>
            <a:r>
              <a:rPr lang="ru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— </a:t>
            </a:r>
            <a:r>
              <a:rPr lang="ru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запросы, выполняемые, как процедура</a:t>
            </a:r>
          </a:p>
          <a:p>
            <a:pPr marL="431800" lvl="0" indent="-438150">
              <a:lnSpc>
                <a:spcPct val="150000"/>
              </a:lnSpc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SQL:BatchCompleted </a:t>
            </a:r>
            <a:r>
              <a:rPr lang="ru" sz="20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— </a:t>
            </a: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запросы, </a:t>
            </a:r>
            <a:r>
              <a:rPr lang="ru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выполняемые, </a:t>
            </a: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как обычный запрос</a:t>
            </a:r>
          </a:p>
          <a:p>
            <a:pPr marL="431800" lvl="0" indent="-438150">
              <a:lnSpc>
                <a:spcPct val="150000"/>
              </a:lnSpc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Showplan XML Statistics Profile </a:t>
            </a:r>
            <a:r>
              <a:rPr lang="ru" sz="20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— </a:t>
            </a: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графический план выполнения запроса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endParaRPr sz="20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</a:pPr>
            <a:endParaRPr lang="ru" sz="20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</p:txBody>
      </p:sp>
      <p:sp>
        <p:nvSpPr>
          <p:cNvPr id="4" name="Прямоугольник 35"/>
          <p:cNvSpPr/>
          <p:nvPr/>
        </p:nvSpPr>
        <p:spPr>
          <a:xfrm>
            <a:off x="0" y="1"/>
            <a:ext cx="9144000" cy="685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47383" y="54308"/>
            <a:ext cx="8135096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 algn="l">
              <a:buClr>
                <a:schemeClr val="lt1"/>
              </a:buClr>
              <a:buSzPct val="25000"/>
            </a:pPr>
            <a:r>
              <a:rPr lang="ru" sz="2800" dirty="0">
                <a:latin typeface="Segoe UI Light" panose="020B0502040204020203" pitchFamily="34" charset="0"/>
                <a:cs typeface="Segoe UI Light" panose="020B0502040204020203" pitchFamily="34" charset="0"/>
                <a:sym typeface="Calibri"/>
              </a:rPr>
              <a:t>Настройка SQL Profiler</a:t>
            </a:r>
            <a:endParaRPr lang="ru" sz="2800"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5"/>
          <p:cNvSpPr/>
          <p:nvPr/>
        </p:nvSpPr>
        <p:spPr>
          <a:xfrm>
            <a:off x="0" y="1"/>
            <a:ext cx="9144000" cy="685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47383" y="54308"/>
            <a:ext cx="8135096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 algn="l">
              <a:buClr>
                <a:schemeClr val="lt1"/>
              </a:buClr>
              <a:buSzPct val="25000"/>
            </a:pPr>
            <a:r>
              <a:rPr lang="ru" sz="2800" dirty="0">
                <a:latin typeface="Segoe UI Light" panose="020B0502040204020203" pitchFamily="34" charset="0"/>
                <a:cs typeface="Segoe UI Light" panose="020B0502040204020203" pitchFamily="34" charset="0"/>
                <a:sym typeface="Calibri"/>
              </a:rPr>
              <a:t>Настройка SQL Profiler</a:t>
            </a:r>
            <a:endParaRPr lang="ru" sz="2800"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6" name="Shape 130"/>
          <p:cNvSpPr txBox="1"/>
          <p:nvPr/>
        </p:nvSpPr>
        <p:spPr>
          <a:xfrm>
            <a:off x="493161" y="577528"/>
            <a:ext cx="8373438" cy="434379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</a:pPr>
            <a:r>
              <a:rPr lang="ru" sz="2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Фильтры</a:t>
            </a:r>
            <a:endParaRPr lang="ru" sz="20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2794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По базе данных/DatabaseName</a:t>
            </a:r>
          </a:p>
          <a:p>
            <a:pPr marL="2794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По длительности/Duration (например</a:t>
            </a:r>
            <a:r>
              <a:rPr lang="ru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, </a:t>
            </a: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3000 миллисекунд)</a:t>
            </a:r>
          </a:p>
          <a:p>
            <a:pPr marL="2794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По тексту запроса/TextData (например, по имени таблицы)</a:t>
            </a:r>
          </a:p>
          <a:p>
            <a:pPr marL="2794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По логическим чтениям/Reads (например, больше </a:t>
            </a:r>
            <a:r>
              <a:rPr lang="ru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10 000</a:t>
            </a: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)</a:t>
            </a:r>
          </a:p>
          <a:p>
            <a:pPr marL="2794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По количеству результирующих строк/RowCounts (например, больше </a:t>
            </a:r>
            <a:r>
              <a:rPr lang="ru" sz="20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5</a:t>
            </a: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00)</a:t>
            </a:r>
          </a:p>
          <a:p>
            <a:pPr marL="2794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По использованию процессора/CPU (например, больше 500)</a:t>
            </a:r>
          </a:p>
          <a:p>
            <a:pPr marL="2794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20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По имени приложений/ApplicationName (например, </a:t>
            </a:r>
            <a:r>
              <a:rPr lang="ru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bpm</a:t>
            </a:r>
            <a:r>
              <a:rPr lang="en-US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’</a:t>
            </a:r>
            <a:r>
              <a:rPr lang="ru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online</a:t>
            </a:r>
            <a:r>
              <a:rPr lang="ru" sz="20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)</a:t>
            </a: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20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236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r="27521"/>
          <a:stretch/>
        </p:blipFill>
        <p:spPr>
          <a:xfrm>
            <a:off x="-14514" y="1"/>
            <a:ext cx="4586514" cy="5143500"/>
          </a:xfrm>
          <a:prstGeom prst="rect">
            <a:avLst/>
          </a:prstGeom>
        </p:spPr>
      </p:pic>
      <p:sp>
        <p:nvSpPr>
          <p:cNvPr id="136" name="Shape 136"/>
          <p:cNvSpPr txBox="1"/>
          <p:nvPr/>
        </p:nvSpPr>
        <p:spPr>
          <a:xfrm>
            <a:off x="4823278" y="339047"/>
            <a:ext cx="4272277" cy="531245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ru" sz="2400" dirty="0" smtClean="0">
                <a:solidFill>
                  <a:srgbClr val="0070C0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Параметры </a:t>
            </a:r>
            <a:r>
              <a:rPr lang="ru" sz="2400" dirty="0" smtClean="0">
                <a:solidFill>
                  <a:srgbClr val="0070C0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сессии</a:t>
            </a:r>
            <a:r>
              <a:rPr lang="en-US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2000" dirty="0" smtClean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317500" lvl="0" indent="-285750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dbcc freeproccache </a:t>
            </a:r>
            <a:r>
              <a:rPr lang="ru" sz="20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 — </a:t>
            </a:r>
            <a:r>
              <a:rPr lang="ru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очищает кеш планов выполнения запросов</a:t>
            </a:r>
            <a:r>
              <a:rPr lang="en-US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2000" dirty="0" smtClean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317500" lvl="0" indent="-285750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set statistics time on </a:t>
            </a:r>
            <a:r>
              <a:rPr lang="ru" sz="20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— </a:t>
            </a:r>
            <a:r>
              <a:rPr lang="ru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информация о времени выполнения запроса</a:t>
            </a:r>
            <a:r>
              <a:rPr lang="en-US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2000" dirty="0" smtClean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317500" lvl="0" indent="-285750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set statistics io on </a:t>
            </a:r>
            <a:r>
              <a:rPr lang="ru" sz="20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 — </a:t>
            </a:r>
            <a:r>
              <a:rPr lang="ru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информация о</a:t>
            </a:r>
            <a:r>
              <a:rPr lang="ru-RU" sz="20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б</a:t>
            </a:r>
            <a:r>
              <a:rPr lang="ru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 операциях ввода-вывода </a:t>
            </a:r>
            <a:r>
              <a:rPr lang="en-US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r>
              <a:rPr lang="ru" sz="20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(логические и физические чтения) </a:t>
            </a:r>
            <a:r>
              <a:rPr lang="ru" sz="3200" b="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3200" b="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3200" b="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</p:txBody>
      </p:sp>
      <p:sp>
        <p:nvSpPr>
          <p:cNvPr id="4" name="Прямоугольник 35"/>
          <p:cNvSpPr/>
          <p:nvPr/>
        </p:nvSpPr>
        <p:spPr>
          <a:xfrm>
            <a:off x="0" y="1"/>
            <a:ext cx="4572000" cy="5143499"/>
          </a:xfrm>
          <a:prstGeom prst="rect">
            <a:avLst/>
          </a:prstGeom>
          <a:solidFill>
            <a:srgbClr val="0070C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823915"/>
            <a:ext cx="4410076" cy="181588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 algn="r">
              <a:buClr>
                <a:schemeClr val="lt1"/>
              </a:buClr>
              <a:buSzPct val="25000"/>
            </a:pPr>
            <a:r>
              <a:rPr lang="ru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отдельных запросов (длительность/операции ввода-вывода)</a:t>
            </a:r>
            <a:endParaRPr lang="ru" sz="280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377797" y="1200591"/>
            <a:ext cx="7886699" cy="42796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spAutoFit/>
          </a:bodyPr>
          <a:lstStyle/>
          <a:p>
            <a:pPr marL="4318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318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318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318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318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318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318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" sz="16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Создать индексы (</a:t>
            </a: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простые или составные)</a:t>
            </a:r>
            <a:r>
              <a:rPr lang="ru" sz="16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 по </a:t>
            </a:r>
            <a:r>
              <a:rPr lang="ru" sz="1600" b="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колонкам, </a:t>
            </a:r>
            <a:r>
              <a:rPr lang="ru" sz="16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участвующим в конструкциях where, order by, group </a:t>
            </a:r>
            <a:r>
              <a:rPr lang="ru" sz="1600" b="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by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1600" b="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600" b="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318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" sz="16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Использовать для длительных запросов хинт with(nolock</a:t>
            </a:r>
            <a:r>
              <a:rPr lang="ru" sz="1600" b="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)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1600" b="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600" b="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318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" sz="16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Использовать порционные выборки (top 100</a:t>
            </a:r>
            <a:r>
              <a:rPr lang="ru" sz="1600" b="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)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1600" b="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600" b="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318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" sz="1600" b="0" i="0" u="none" strike="noStrike" cap="none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Для агрегирующих выражений (Max/Min/Sum/</a:t>
            </a:r>
            <a:r>
              <a:rPr lang="ru" sz="16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Avg</a:t>
            </a:r>
            <a:r>
              <a:rPr lang="ru" sz="1600" b="0" i="0" u="none" strike="noStrike" cap="none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) создавать покрывающие </a:t>
            </a:r>
            <a:r>
              <a:rPr lang="ru" sz="1600" b="0" i="0" u="none" strike="noStrike" cap="none" dirty="0" smtClean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индексы</a:t>
            </a:r>
            <a:r>
              <a:rPr lang="en-US" sz="1600" b="0" i="0" u="none" strike="noStrike" cap="none" dirty="0" smtClean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1600" b="0" i="0" u="none" strike="noStrike" cap="none" dirty="0" smtClean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600" b="0" i="0" u="none" strike="noStrike" cap="none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318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" sz="16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Использовать параметризированные запросы (не использовать константы) </a:t>
            </a:r>
            <a:r>
              <a:rPr lang="ru" sz="16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16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r>
              <a:rPr lang="ru" sz="16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16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600" b="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</p:txBody>
      </p:sp>
      <p:sp>
        <p:nvSpPr>
          <p:cNvPr id="5" name="Прямоугольник 35"/>
          <p:cNvSpPr/>
          <p:nvPr/>
        </p:nvSpPr>
        <p:spPr>
          <a:xfrm>
            <a:off x="0" y="1"/>
            <a:ext cx="9144000" cy="685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47383" y="84452"/>
            <a:ext cx="8135096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 algn="l">
              <a:buClr>
                <a:schemeClr val="lt1"/>
              </a:buClr>
              <a:buSzPct val="25000"/>
            </a:pPr>
            <a:r>
              <a:rPr lang="ru" sz="28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Рекомендации по оптимизации</a:t>
            </a:r>
            <a:endParaRPr lang="ru" sz="2800"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60173" y="1434047"/>
            <a:ext cx="5343011" cy="1175663"/>
            <a:chOff x="1160173" y="1434047"/>
            <a:chExt cx="5343011" cy="11756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9" t="6750" r="4259" b="6712"/>
            <a:stretch/>
          </p:blipFill>
          <p:spPr>
            <a:xfrm>
              <a:off x="1402752" y="1434047"/>
              <a:ext cx="492369" cy="465754"/>
            </a:xfrm>
            <a:prstGeom prst="rect">
              <a:avLst/>
            </a:prstGeom>
          </p:spPr>
        </p:pic>
        <p:sp>
          <p:nvSpPr>
            <p:cNvPr id="10" name="Заголовок 1"/>
            <p:cNvSpPr txBox="1">
              <a:spLocks/>
            </p:cNvSpPr>
            <p:nvPr/>
          </p:nvSpPr>
          <p:spPr>
            <a:xfrm>
              <a:off x="1160173" y="1871046"/>
              <a:ext cx="977529" cy="738664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lvl="0">
                <a:buClr>
                  <a:schemeClr val="lt1"/>
                </a:buClr>
                <a:buSzPct val="25000"/>
              </a:pPr>
              <a:r>
                <a:rPr lang="en-US" sz="1050" dirty="0" smtClean="0">
                  <a:solidFill>
                    <a:srgbClr val="0070C0"/>
                  </a:solidFill>
                  <a:latin typeface="Segoe UI Light" panose="020B0502040204020203" pitchFamily="34" charset="0"/>
                  <a:ea typeface="Calibri"/>
                  <a:cs typeface="Segoe UI Light" panose="020B0502040204020203" pitchFamily="34" charset="0"/>
                  <a:sym typeface="Calibri"/>
                </a:rPr>
                <a:t>SELECT</a:t>
              </a:r>
            </a:p>
            <a:p>
              <a:pPr lvl="0">
                <a:buClr>
                  <a:schemeClr val="lt1"/>
                </a:buClr>
                <a:buSzPct val="25000"/>
              </a:pPr>
              <a:r>
                <a:rPr lang="en-US" sz="1050" dirty="0" smtClean="0">
                  <a:solidFill>
                    <a:srgbClr val="0070C0"/>
                  </a:solidFill>
                  <a:latin typeface="Segoe UI Light" panose="020B0502040204020203" pitchFamily="34" charset="0"/>
                  <a:ea typeface="Calibri"/>
                  <a:cs typeface="Segoe UI Light" panose="020B0502040204020203" pitchFamily="34" charset="0"/>
                  <a:sym typeface="Calibri"/>
                </a:rPr>
                <a:t>Cost: 0 %</a:t>
              </a:r>
              <a:r>
                <a:rPr lang="ru" sz="1050" dirty="0">
                  <a:solidFill>
                    <a:srgbClr val="0070C0"/>
                  </a:solidFill>
                  <a:latin typeface="Segoe UI Light" panose="020B0502040204020203" pitchFamily="34" charset="0"/>
                  <a:ea typeface="Calibri"/>
                  <a:cs typeface="Segoe UI Light" panose="020B0502040204020203" pitchFamily="34" charset="0"/>
                  <a:sym typeface="Calibri"/>
                </a:rPr>
                <a:t/>
              </a:r>
              <a:br>
                <a:rPr lang="ru" sz="1050" dirty="0">
                  <a:solidFill>
                    <a:srgbClr val="0070C0"/>
                  </a:solidFill>
                  <a:latin typeface="Segoe UI Light" panose="020B0502040204020203" pitchFamily="34" charset="0"/>
                  <a:ea typeface="Calibri"/>
                  <a:cs typeface="Segoe UI Light" panose="020B0502040204020203" pitchFamily="34" charset="0"/>
                  <a:sym typeface="Calibri"/>
                </a:rPr>
              </a:br>
              <a:r>
                <a:rPr lang="ru" sz="1050" dirty="0">
                  <a:solidFill>
                    <a:srgbClr val="0070C0"/>
                  </a:solidFill>
                  <a:latin typeface="Segoe UI Light" panose="020B0502040204020203" pitchFamily="34" charset="0"/>
                  <a:ea typeface="Calibri"/>
                  <a:cs typeface="Segoe UI Light" panose="020B0502040204020203" pitchFamily="34" charset="0"/>
                  <a:sym typeface="Calibri"/>
                </a:rPr>
                <a:t/>
              </a:r>
              <a:br>
                <a:rPr lang="ru" sz="1050" dirty="0">
                  <a:solidFill>
                    <a:srgbClr val="0070C0"/>
                  </a:solidFill>
                  <a:latin typeface="Segoe UI Light" panose="020B0502040204020203" pitchFamily="34" charset="0"/>
                  <a:ea typeface="Calibri"/>
                  <a:cs typeface="Segoe UI Light" panose="020B0502040204020203" pitchFamily="34" charset="0"/>
                  <a:sym typeface="Calibri"/>
                </a:rPr>
              </a:br>
              <a:endParaRPr lang="ru" sz="1050" dirty="0">
                <a:solidFill>
                  <a:srgbClr val="0070C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endParaRPr>
            </a:p>
          </p:txBody>
        </p:sp>
        <p:sp>
          <p:nvSpPr>
            <p:cNvPr id="11" name="Заголовок 1"/>
            <p:cNvSpPr txBox="1">
              <a:spLocks/>
            </p:cNvSpPr>
            <p:nvPr/>
          </p:nvSpPr>
          <p:spPr>
            <a:xfrm>
              <a:off x="3360863" y="1872233"/>
              <a:ext cx="977529" cy="57708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lvl="0">
                <a:buClr>
                  <a:schemeClr val="lt1"/>
                </a:buClr>
                <a:buSzPct val="25000"/>
              </a:pPr>
              <a:r>
                <a:rPr lang="en-US" sz="1050" dirty="0" smtClean="0">
                  <a:solidFill>
                    <a:srgbClr val="0070C0"/>
                  </a:solidFill>
                  <a:latin typeface="Segoe UI Light" panose="020B0502040204020203" pitchFamily="34" charset="0"/>
                  <a:ea typeface="Calibri"/>
                  <a:cs typeface="Segoe UI Light" panose="020B0502040204020203" pitchFamily="34" charset="0"/>
                  <a:sym typeface="Calibri"/>
                </a:rPr>
                <a:t>SORT</a:t>
              </a:r>
            </a:p>
            <a:p>
              <a:pPr lvl="0">
                <a:buClr>
                  <a:schemeClr val="lt1"/>
                </a:buClr>
                <a:buSzPct val="25000"/>
              </a:pPr>
              <a:r>
                <a:rPr lang="en-US" sz="1050" dirty="0" smtClean="0">
                  <a:solidFill>
                    <a:srgbClr val="0070C0"/>
                  </a:solidFill>
                  <a:latin typeface="Segoe UI Light" panose="020B0502040204020203" pitchFamily="34" charset="0"/>
                  <a:ea typeface="Calibri"/>
                  <a:cs typeface="Segoe UI Light" panose="020B0502040204020203" pitchFamily="34" charset="0"/>
                  <a:sym typeface="Calibri"/>
                </a:rPr>
                <a:t>(Top N Sort)</a:t>
              </a:r>
            </a:p>
            <a:p>
              <a:pPr lvl="0">
                <a:buClr>
                  <a:schemeClr val="lt1"/>
                </a:buClr>
                <a:buSzPct val="25000"/>
              </a:pPr>
              <a:r>
                <a:rPr lang="en-US" sz="1050" dirty="0" smtClean="0">
                  <a:solidFill>
                    <a:srgbClr val="0070C0"/>
                  </a:solidFill>
                  <a:latin typeface="Segoe UI Light" panose="020B0502040204020203" pitchFamily="34" charset="0"/>
                  <a:ea typeface="Quattrocento Sans"/>
                  <a:cs typeface="Segoe UI Light" panose="020B0502040204020203" pitchFamily="34" charset="0"/>
                  <a:sym typeface="Calibri"/>
                </a:rPr>
                <a:t>Cost: 10 %</a:t>
              </a:r>
              <a:endParaRPr lang="ru" sz="1050" dirty="0">
                <a:solidFill>
                  <a:srgbClr val="0070C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endParaRP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5525655" y="1872233"/>
              <a:ext cx="977529" cy="57708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lvl="0">
                <a:buClr>
                  <a:schemeClr val="lt1"/>
                </a:buClr>
                <a:buSzPct val="25000"/>
              </a:pPr>
              <a:r>
                <a:rPr lang="en-US" sz="1050" dirty="0" smtClean="0">
                  <a:solidFill>
                    <a:srgbClr val="0070C0"/>
                  </a:solidFill>
                  <a:latin typeface="Segoe UI Light" panose="020B0502040204020203" pitchFamily="34" charset="0"/>
                  <a:ea typeface="Calibri"/>
                  <a:cs typeface="Segoe UI Light" panose="020B0502040204020203" pitchFamily="34" charset="0"/>
                  <a:sym typeface="Calibri"/>
                </a:rPr>
                <a:t>Table Scan</a:t>
              </a:r>
            </a:p>
            <a:p>
              <a:pPr lvl="0">
                <a:buClr>
                  <a:schemeClr val="lt1"/>
                </a:buClr>
                <a:buSzPct val="25000"/>
              </a:pPr>
              <a:r>
                <a:rPr lang="en-US" sz="1050" dirty="0" smtClean="0">
                  <a:solidFill>
                    <a:srgbClr val="0070C0"/>
                  </a:solidFill>
                  <a:latin typeface="Segoe UI Light" panose="020B0502040204020203" pitchFamily="34" charset="0"/>
                  <a:ea typeface="Calibri"/>
                  <a:cs typeface="Segoe UI Light" panose="020B0502040204020203" pitchFamily="34" charset="0"/>
                  <a:sym typeface="Calibri"/>
                </a:rPr>
                <a:t>[Contact]</a:t>
              </a:r>
            </a:p>
            <a:p>
              <a:pPr lvl="0">
                <a:buClr>
                  <a:schemeClr val="lt1"/>
                </a:buClr>
                <a:buSzPct val="25000"/>
              </a:pPr>
              <a:r>
                <a:rPr lang="en-US" sz="1050" dirty="0" smtClean="0">
                  <a:solidFill>
                    <a:srgbClr val="0070C0"/>
                  </a:solidFill>
                  <a:latin typeface="Segoe UI Light" panose="020B0502040204020203" pitchFamily="34" charset="0"/>
                  <a:ea typeface="Quattrocento Sans"/>
                  <a:cs typeface="Segoe UI Light" panose="020B0502040204020203" pitchFamily="34" charset="0"/>
                  <a:sym typeface="Calibri"/>
                </a:rPr>
                <a:t>Cost: 90 %</a:t>
              </a:r>
              <a:endParaRPr lang="ru" sz="1050" dirty="0">
                <a:solidFill>
                  <a:srgbClr val="0070C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9" t="6750" r="4259" b="6712"/>
            <a:stretch/>
          </p:blipFill>
          <p:spPr>
            <a:xfrm>
              <a:off x="3595262" y="1434047"/>
              <a:ext cx="492369" cy="465754"/>
            </a:xfrm>
            <a:prstGeom prst="rect">
              <a:avLst/>
            </a:prstGeom>
          </p:spPr>
        </p:pic>
        <p:sp>
          <p:nvSpPr>
            <p:cNvPr id="6" name="Down Arrow 5"/>
            <p:cNvSpPr/>
            <p:nvPr/>
          </p:nvSpPr>
          <p:spPr>
            <a:xfrm flipH="1">
              <a:off x="3872785" y="1562306"/>
              <a:ext cx="131630" cy="287931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5" name="Заголовок 1"/>
            <p:cNvSpPr txBox="1">
              <a:spLocks/>
            </p:cNvSpPr>
            <p:nvPr/>
          </p:nvSpPr>
          <p:spPr>
            <a:xfrm>
              <a:off x="3678020" y="1472529"/>
              <a:ext cx="188578" cy="4616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lvl="0">
                <a:buClr>
                  <a:schemeClr val="lt1"/>
                </a:buClr>
                <a:buSzPct val="25000"/>
              </a:pPr>
              <a:r>
                <a:rPr lang="en-US" sz="1200" b="1" dirty="0" smtClean="0">
                  <a:solidFill>
                    <a:srgbClr val="0070C0"/>
                  </a:solidFill>
                  <a:latin typeface="Arial Black" panose="020B0A04020102020204" pitchFamily="34" charset="0"/>
                  <a:ea typeface="Adobe Fan Heiti Std B" panose="020B0700000000000000" pitchFamily="34" charset="-128"/>
                  <a:cs typeface="Segoe UI Light" panose="020B0502040204020203" pitchFamily="34" charset="0"/>
                  <a:sym typeface="Quattrocento Sans"/>
                </a:rPr>
                <a:t>A</a:t>
              </a:r>
            </a:p>
            <a:p>
              <a:pPr lvl="0">
                <a:buClr>
                  <a:schemeClr val="lt1"/>
                </a:buClr>
                <a:buSzPct val="25000"/>
              </a:pPr>
              <a:r>
                <a:rPr lang="en-US" sz="1200" b="1" dirty="0" smtClean="0">
                  <a:solidFill>
                    <a:srgbClr val="0070C0"/>
                  </a:solidFill>
                  <a:latin typeface="Arial Black" panose="020B0A04020102020204" pitchFamily="34" charset="0"/>
                  <a:ea typeface="Adobe Fan Heiti Std B" panose="020B0700000000000000" pitchFamily="34" charset="-128"/>
                  <a:cs typeface="Segoe UI Light" panose="020B0502040204020203" pitchFamily="34" charset="0"/>
                  <a:sym typeface="Quattrocento Sans"/>
                </a:rPr>
                <a:t>Z</a:t>
              </a:r>
              <a:endParaRPr lang="ru" sz="1200" b="1" dirty="0">
                <a:solidFill>
                  <a:srgbClr val="0070C0"/>
                </a:solidFill>
                <a:latin typeface="Arial Black" panose="020B0A04020102020204" pitchFamily="34" charset="0"/>
                <a:ea typeface="Adobe Fan Heiti Std B" panose="020B0700000000000000" pitchFamily="34" charset="-128"/>
                <a:cs typeface="Segoe UI Light" panose="020B0502040204020203" pitchFamily="34" charset="0"/>
                <a:sym typeface="Quattrocento Sans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9" t="6750" r="4259" b="6712"/>
            <a:stretch/>
          </p:blipFill>
          <p:spPr>
            <a:xfrm>
              <a:off x="5743942" y="1434047"/>
              <a:ext cx="492369" cy="465754"/>
            </a:xfrm>
            <a:prstGeom prst="rect">
              <a:avLst/>
            </a:prstGeom>
          </p:spPr>
        </p:pic>
        <p:sp>
          <p:nvSpPr>
            <p:cNvPr id="17" name="Down Arrow 16"/>
            <p:cNvSpPr/>
            <p:nvPr/>
          </p:nvSpPr>
          <p:spPr>
            <a:xfrm flipH="1">
              <a:off x="5940951" y="1562306"/>
              <a:ext cx="131630" cy="287931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249947" y="1899801"/>
              <a:ext cx="136297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073215" y="1906214"/>
              <a:ext cx="136297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142"/>
          <p:cNvSpPr txBox="1"/>
          <p:nvPr/>
        </p:nvSpPr>
        <p:spPr>
          <a:xfrm>
            <a:off x="383408" y="988234"/>
            <a:ext cx="7886699" cy="37550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4318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ru" sz="16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Избегать Table Scan и Sort по таблицам с большим объемом записей. </a:t>
            </a:r>
          </a:p>
          <a:p>
            <a:pPr marL="4318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318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Arial"/>
              <a:buNone/>
            </a:pPr>
            <a:r>
              <a:rPr lang="ru" sz="16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16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r>
              <a:rPr lang="ru" sz="16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16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600" b="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347383" y="2177141"/>
            <a:ext cx="7886699" cy="401820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431800" marR="0" lvl="0" indent="-425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89752" y="961936"/>
            <a:ext cx="4182247" cy="368198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ru" sz="2000" i="0" u="none" strike="noStrike" cap="none" dirty="0" smtClean="0">
                <a:solidFill>
                  <a:srgbClr val="0070C0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Обнаружение</a:t>
            </a:r>
            <a:endParaRPr lang="en-US" sz="2000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ru" sz="1100" i="0" u="none" strike="noStrike" cap="none" dirty="0" smtClean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Необходимо </a:t>
            </a: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настроить профайлер и выбрать шаблон </a:t>
            </a: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— </a:t>
            </a: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TSCL_Locks или указать события группы </a:t>
            </a:r>
            <a: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Locks.</a:t>
            </a:r>
            <a:r>
              <a:rPr lang="ru-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-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-RU" sz="1600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lvl="0">
              <a:lnSpc>
                <a:spcPct val="150000"/>
              </a:lnSpc>
              <a:buClr>
                <a:srgbClr val="0070C0"/>
              </a:buClr>
              <a:buSzPct val="100000"/>
            </a:pPr>
            <a: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Deadlock </a:t>
            </a: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Graph </a:t>
            </a: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— </a:t>
            </a: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граф взаимоблокировок. </a:t>
            </a: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Н</a:t>
            </a:r>
            <a: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аглядно </a:t>
            </a: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показывает диаграмму блокировки, в </a:t>
            </a:r>
            <a: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которой:</a:t>
            </a:r>
            <a:r>
              <a:rPr lang="en-US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r>
              <a:rPr lang="en-US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r>
              <a:rPr lang="ru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6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</p:txBody>
      </p:sp>
      <p:sp>
        <p:nvSpPr>
          <p:cNvPr id="6" name="Прямоугольник 35"/>
          <p:cNvSpPr/>
          <p:nvPr/>
        </p:nvSpPr>
        <p:spPr>
          <a:xfrm>
            <a:off x="0" y="1"/>
            <a:ext cx="9144000" cy="6857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9" name="Shape 150"/>
          <p:cNvSpPr txBox="1"/>
          <p:nvPr/>
        </p:nvSpPr>
        <p:spPr>
          <a:xfrm>
            <a:off x="4072890" y="577528"/>
            <a:ext cx="4814256" cy="447936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1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8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971550" lvl="2" indent="-285750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Узел процесса </a:t>
            </a:r>
            <a:r>
              <a:rPr lang="ru" sz="16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– поток</a:t>
            </a: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, выполняющий задачу (Insert, Udate, Delete) </a:t>
            </a:r>
            <a:r>
              <a:rPr lang="ru" sz="16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16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600" dirty="0" smtClean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971550" lvl="2" indent="-285750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6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Узел </a:t>
            </a: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ресурса </a:t>
            </a: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— </a:t>
            </a: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объект БД (таблица, индекс и т</a:t>
            </a:r>
            <a: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. д.)</a:t>
            </a:r>
            <a:b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-RU" sz="1600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971550" lvl="2" indent="-285750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Ребро </a:t>
            </a: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— </a:t>
            </a: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связи. request  </a:t>
            </a: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— </a:t>
            </a: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ожидание ресурса, owner  </a:t>
            </a: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— </a:t>
            </a: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ресурс ожидает </a:t>
            </a:r>
            <a: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процесс</a:t>
            </a:r>
            <a:b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600" i="0" u="none" strike="noStrike" cap="none" dirty="0" smtClean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971550" lvl="2" indent="-285750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Lock</a:t>
            </a: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: Deadlock </a:t>
            </a: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— </a:t>
            </a: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взаимная </a:t>
            </a:r>
            <a: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блокировка</a:t>
            </a:r>
            <a:b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-RU" sz="1600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971550" lvl="2" indent="-285750"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Lock</a:t>
            </a: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: Deadlock Chain </a:t>
            </a:r>
            <a:r>
              <a:rPr lang="ru" sz="16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— </a:t>
            </a:r>
            <a:r>
              <a:rPr lang="ru" sz="16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событие, которое предшествовало </a:t>
            </a:r>
            <a:r>
              <a:rPr lang="ru" sz="16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взаимоблокировке</a:t>
            </a:r>
            <a:endParaRPr lang="ru" sz="16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285750" marR="0" lvl="2" indent="-285750" algn="l" rtl="0">
              <a:spcBef>
                <a:spcPts val="0"/>
              </a:spcBef>
              <a:buClr>
                <a:srgbClr val="0070C0"/>
              </a:buClr>
              <a:buSzPct val="25000"/>
              <a:buFont typeface="Arial" panose="020B0604020202020204" pitchFamily="34" charset="0"/>
              <a:buChar char="•"/>
            </a:pPr>
            <a:r>
              <a:rPr lang="ru" sz="18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18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r>
              <a:rPr lang="ru" sz="18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18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8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47383" y="54308"/>
            <a:ext cx="8135096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 algn="l">
              <a:buClr>
                <a:schemeClr val="lt1"/>
              </a:buClr>
              <a:buSzPct val="25000"/>
            </a:pPr>
            <a:r>
              <a:rPr lang="ru" sz="28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Взаимная блокировка (Deadlock)</a:t>
            </a:r>
            <a:endParaRPr lang="ru" sz="2800"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7" r="32793"/>
          <a:stretch/>
        </p:blipFill>
        <p:spPr>
          <a:xfrm>
            <a:off x="-72570" y="1"/>
            <a:ext cx="4644570" cy="5143499"/>
          </a:xfrm>
          <a:prstGeom prst="rect">
            <a:avLst/>
          </a:prstGeom>
        </p:spPr>
      </p:pic>
      <p:sp>
        <p:nvSpPr>
          <p:cNvPr id="7" name="Прямоугольник 35"/>
          <p:cNvSpPr/>
          <p:nvPr/>
        </p:nvSpPr>
        <p:spPr>
          <a:xfrm>
            <a:off x="0" y="1"/>
            <a:ext cx="4572000" cy="5143499"/>
          </a:xfrm>
          <a:prstGeom prst="rect">
            <a:avLst/>
          </a:prstGeom>
          <a:solidFill>
            <a:srgbClr val="0070C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3414" y="2085170"/>
            <a:ext cx="4366662" cy="181588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 algn="r">
              <a:buClr>
                <a:schemeClr val="lt1"/>
              </a:buClr>
              <a:buSzPct val="25000"/>
            </a:pPr>
            <a:r>
              <a:rPr lang="ru" sz="28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Взаимная блокировка (Deadlock)</a:t>
            </a:r>
            <a:br>
              <a:rPr lang="ru" sz="28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r>
              <a:rPr lang="ru" sz="28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28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2800"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830763" y="476008"/>
            <a:ext cx="3729820" cy="4125575"/>
            <a:chOff x="4830763" y="476008"/>
            <a:chExt cx="3729820" cy="4125575"/>
          </a:xfrm>
        </p:grpSpPr>
        <p:sp>
          <p:nvSpPr>
            <p:cNvPr id="9" name="Rectangle 8"/>
            <p:cNvSpPr/>
            <p:nvPr/>
          </p:nvSpPr>
          <p:spPr>
            <a:xfrm>
              <a:off x="6248398" y="476008"/>
              <a:ext cx="909637" cy="60984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Ресурс</a:t>
              </a:r>
              <a:r>
                <a:rPr lang="en-US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X</a:t>
              </a:r>
              <a:endParaRPr lang="en-US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399" y="3991741"/>
              <a:ext cx="909637" cy="60984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Ресурс</a:t>
              </a:r>
              <a:r>
                <a:rPr lang="en-US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Y</a:t>
              </a:r>
              <a:endParaRPr lang="en-US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315200" y="2016919"/>
              <a:ext cx="1245383" cy="1109662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Процесс </a:t>
              </a:r>
              <a:r>
                <a:rPr lang="en-US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</a:t>
              </a:r>
              <a:endParaRPr lang="en-US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830763" y="2016919"/>
              <a:ext cx="1282361" cy="1109662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Процесс </a:t>
              </a:r>
              <a:r>
                <a:rPr lang="en-US" dirty="0" smtClean="0">
                  <a:solidFill>
                    <a:srgbClr val="0070C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61653" y="1121974"/>
              <a:ext cx="909637" cy="6098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i="1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Захвачен </a:t>
              </a:r>
              <a:r>
                <a:rPr lang="en-US" sz="1200" i="1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</a:t>
              </a:r>
              <a:endParaRPr lang="en-US" sz="12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61653" y="3525924"/>
              <a:ext cx="909637" cy="6098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i="1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Ожидает</a:t>
              </a:r>
              <a:endParaRPr lang="en-US" sz="12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en-US" sz="1200" i="1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Y</a:t>
              </a:r>
              <a:endParaRPr lang="en-US" sz="12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47431" y="1121974"/>
              <a:ext cx="909637" cy="6098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i="1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Ожидает</a:t>
              </a:r>
              <a:r>
                <a:rPr lang="en-US" sz="1200" i="1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X</a:t>
              </a:r>
              <a:endParaRPr lang="en-US" sz="12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90706" y="3596131"/>
              <a:ext cx="909637" cy="6098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i="1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Захваче</a:t>
              </a:r>
              <a:r>
                <a:rPr lang="ru-RU" sz="1200" i="1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н </a:t>
              </a:r>
              <a:r>
                <a:rPr lang="en-US" sz="1200" i="1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sz="12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13" idx="0"/>
              <a:endCxn id="9" idx="1"/>
            </p:cNvCxnSpPr>
            <p:nvPr/>
          </p:nvCxnSpPr>
          <p:spPr>
            <a:xfrm flipV="1">
              <a:off x="5471944" y="780929"/>
              <a:ext cx="776454" cy="123599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0" idx="0"/>
            </p:cNvCxnSpPr>
            <p:nvPr/>
          </p:nvCxnSpPr>
          <p:spPr>
            <a:xfrm>
              <a:off x="7158035" y="780929"/>
              <a:ext cx="779857" cy="123599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4"/>
              <a:endCxn id="11" idx="3"/>
            </p:cNvCxnSpPr>
            <p:nvPr/>
          </p:nvCxnSpPr>
          <p:spPr>
            <a:xfrm flipH="1">
              <a:off x="7158036" y="3126581"/>
              <a:ext cx="779856" cy="11700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1"/>
              <a:endCxn id="13" idx="4"/>
            </p:cNvCxnSpPr>
            <p:nvPr/>
          </p:nvCxnSpPr>
          <p:spPr>
            <a:xfrm flipH="1" flipV="1">
              <a:off x="5471944" y="3126581"/>
              <a:ext cx="776455" cy="11700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7" r="32793"/>
          <a:stretch/>
        </p:blipFill>
        <p:spPr>
          <a:xfrm>
            <a:off x="-72570" y="1"/>
            <a:ext cx="4644570" cy="5143499"/>
          </a:xfrm>
          <a:prstGeom prst="rect">
            <a:avLst/>
          </a:prstGeom>
        </p:spPr>
      </p:pic>
      <p:sp>
        <p:nvSpPr>
          <p:cNvPr id="158" name="Shape 158"/>
          <p:cNvSpPr txBox="1"/>
          <p:nvPr/>
        </p:nvSpPr>
        <p:spPr>
          <a:xfrm>
            <a:off x="4750706" y="359596"/>
            <a:ext cx="4224481" cy="43870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2" indent="0" algn="l" rtl="0">
              <a:spcBef>
                <a:spcPts val="0"/>
              </a:spcBef>
              <a:buSzPct val="25000"/>
              <a:buNone/>
            </a:pPr>
            <a:r>
              <a:rPr lang="ru" sz="2800" i="0" u="none" strike="noStrike" cap="none" dirty="0" smtClean="0">
                <a:solidFill>
                  <a:srgbClr val="0070C0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Пример возникновения</a:t>
            </a:r>
            <a:r>
              <a:rPr lang="en-US" sz="2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2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8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Т</a:t>
            </a:r>
            <a:r>
              <a:rPr lang="ru" sz="1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ранзакция </a:t>
            </a:r>
            <a:r>
              <a:rPr lang="ru" sz="18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1 блокирует ресурс </a:t>
            </a:r>
            <a:r>
              <a:rPr lang="ru" sz="1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А</a:t>
            </a:r>
            <a:r>
              <a:rPr lang="en-US" sz="1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1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8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buClr>
                <a:srgbClr val="0070C0"/>
              </a:buClr>
              <a:buFont typeface="Calibri"/>
              <a:buAutoNum type="arabicPeriod"/>
            </a:pPr>
            <a:r>
              <a:rPr lang="ru" sz="18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В</a:t>
            </a:r>
            <a:r>
              <a:rPr lang="ru" sz="18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 это время транзакция 2 блокирует ресурс Б и хочет заблокировать ресурс </a:t>
            </a:r>
            <a:r>
              <a:rPr lang="ru" sz="1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А</a:t>
            </a:r>
            <a:r>
              <a:rPr lang="en-US" sz="1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1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8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buClr>
                <a:srgbClr val="0070C0"/>
              </a:buClr>
              <a:buFont typeface="Calibri"/>
              <a:buAutoNum type="arabicPeriod"/>
            </a:pPr>
            <a:r>
              <a:rPr lang="ru" sz="18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Т</a:t>
            </a:r>
            <a:r>
              <a:rPr lang="ru" sz="18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ак как он </a:t>
            </a:r>
            <a:r>
              <a:rPr lang="ru" sz="1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заблокирован, </a:t>
            </a:r>
            <a:r>
              <a:rPr lang="ru" sz="18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транзакция </a:t>
            </a:r>
            <a:r>
              <a:rPr lang="ru" sz="18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2 </a:t>
            </a:r>
            <a:r>
              <a:rPr lang="ru" sz="18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ждет освобождения р</a:t>
            </a:r>
            <a:r>
              <a:rPr lang="ru" sz="1800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есурса </a:t>
            </a:r>
            <a:r>
              <a:rPr lang="ru" sz="1800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А</a:t>
            </a:r>
            <a:r>
              <a:rPr lang="en-US" sz="1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1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8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ru" sz="18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В это время транзакция 1 хочет взять ресурс Б и тоже начинает ожидать его </a:t>
            </a:r>
            <a:r>
              <a:rPr lang="ru" sz="18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освобождения</a:t>
            </a:r>
            <a:endParaRPr lang="ru" sz="18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L="1117600" marR="0" lvl="2" indent="-431800" algn="l" rtl="0">
              <a:spcBef>
                <a:spcPts val="0"/>
              </a:spcBef>
              <a:buClr>
                <a:srgbClr val="0070C0"/>
              </a:buClr>
              <a:buSzPct val="25000"/>
              <a:buNone/>
            </a:pPr>
            <a:r>
              <a:rPr lang="ru" sz="18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18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r>
              <a:rPr lang="ru" sz="18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18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18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</p:txBody>
      </p:sp>
      <p:sp>
        <p:nvSpPr>
          <p:cNvPr id="7" name="Прямоугольник 35"/>
          <p:cNvSpPr/>
          <p:nvPr/>
        </p:nvSpPr>
        <p:spPr>
          <a:xfrm>
            <a:off x="0" y="1"/>
            <a:ext cx="4572000" cy="5143499"/>
          </a:xfrm>
          <a:prstGeom prst="rect">
            <a:avLst/>
          </a:prstGeom>
          <a:solidFill>
            <a:srgbClr val="0070C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3414" y="2085170"/>
            <a:ext cx="4366662" cy="181588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 algn="r">
              <a:buClr>
                <a:schemeClr val="lt1"/>
              </a:buClr>
              <a:buSzPct val="25000"/>
            </a:pPr>
            <a:r>
              <a:rPr lang="ru" sz="28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Взаимная блокировка (Deadlock)</a:t>
            </a:r>
            <a:br>
              <a:rPr lang="ru" sz="28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r>
              <a:rPr lang="ru" sz="28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28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2800"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512552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7" r="32793"/>
          <a:stretch/>
        </p:blipFill>
        <p:spPr>
          <a:xfrm>
            <a:off x="-72570" y="1"/>
            <a:ext cx="4644570" cy="5143499"/>
          </a:xfrm>
          <a:prstGeom prst="rect">
            <a:avLst/>
          </a:prstGeom>
        </p:spPr>
      </p:pic>
      <p:sp>
        <p:nvSpPr>
          <p:cNvPr id="158" name="Shape 158"/>
          <p:cNvSpPr txBox="1"/>
          <p:nvPr/>
        </p:nvSpPr>
        <p:spPr>
          <a:xfrm>
            <a:off x="4750706" y="842483"/>
            <a:ext cx="4224481" cy="367502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ru" sz="3200" i="0" u="none" strike="noStrike" cap="none" dirty="0" smtClean="0">
                <a:solidFill>
                  <a:srgbClr val="0070C0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Способы устранения</a:t>
            </a:r>
            <a:r>
              <a:rPr lang="en-US" sz="32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32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32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0070C0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-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 </a:t>
            </a:r>
            <a:r>
              <a:rPr lang="ru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Не </a:t>
            </a: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блокировать более одного </a:t>
            </a:r>
            <a:r>
              <a:rPr lang="ru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ресурса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en-US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20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  <a:p>
            <a:pPr marR="0" lvl="0" rtl="0">
              <a:spcBef>
                <a:spcPts val="0"/>
              </a:spcBef>
              <a:buClr>
                <a:srgbClr val="0070C0"/>
              </a:buClr>
              <a:buSzPct val="25000"/>
            </a:pPr>
            <a:r>
              <a:rPr lang="en-US" sz="2000" i="0" u="none" strike="noStrike" cap="none" dirty="0" smtClean="0">
                <a:solidFill>
                  <a:srgbClr val="0070C0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-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 </a:t>
            </a:r>
            <a:r>
              <a:rPr lang="ru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Использовать </a:t>
            </a:r>
            <a:r>
              <a:rPr lang="ru" sz="200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ресурсы в одной и той </a:t>
            </a:r>
            <a:r>
              <a:rPr lang="ru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же</a:t>
            </a:r>
            <a:r>
              <a:rPr lang="en-US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 </a:t>
            </a:r>
            <a:r>
              <a:rPr lang="ru" sz="2000" i="0" u="none" strike="noStrike" cap="none" dirty="0" smtClean="0">
                <a:solidFill>
                  <a:schemeClr val="dk1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последовательности</a:t>
            </a:r>
            <a:endParaRPr lang="ru" sz="2000" i="0" u="none" strike="noStrike" cap="none" dirty="0">
              <a:solidFill>
                <a:schemeClr val="dk1"/>
              </a:solidFill>
              <a:latin typeface="Segoe UI Light" panose="020B0502040204020203" pitchFamily="34" charset="0"/>
              <a:ea typeface="Calibri"/>
              <a:cs typeface="Segoe UI Light" panose="020B0502040204020203" pitchFamily="34" charset="0"/>
              <a:sym typeface="Calibri"/>
            </a:endParaRPr>
          </a:p>
        </p:txBody>
      </p:sp>
      <p:sp>
        <p:nvSpPr>
          <p:cNvPr id="7" name="Прямоугольник 35"/>
          <p:cNvSpPr/>
          <p:nvPr/>
        </p:nvSpPr>
        <p:spPr>
          <a:xfrm>
            <a:off x="0" y="1"/>
            <a:ext cx="4572000" cy="5143499"/>
          </a:xfrm>
          <a:prstGeom prst="rect">
            <a:avLst/>
          </a:prstGeom>
          <a:solidFill>
            <a:srgbClr val="0070C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3414" y="2085170"/>
            <a:ext cx="4366662" cy="181588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 algn="r">
              <a:buClr>
                <a:schemeClr val="lt1"/>
              </a:buClr>
              <a:buSzPct val="25000"/>
            </a:pPr>
            <a:r>
              <a:rPr lang="ru" sz="28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>Взаимная блокировка (Deadlock)</a:t>
            </a:r>
            <a:br>
              <a:rPr lang="ru" sz="28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r>
              <a:rPr lang="ru" sz="28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  <a:t/>
            </a:r>
            <a:br>
              <a:rPr lang="ru" sz="2800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sym typeface="Calibri"/>
              </a:rPr>
            </a:br>
            <a:endParaRPr lang="ru" sz="2800" dirty="0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712783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239</Words>
  <Application>Microsoft Office PowerPoint</Application>
  <PresentationFormat>On-screen Show (16:9)</PresentationFormat>
  <Paragraphs>99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Adobe Fan Heiti Std B</vt:lpstr>
      <vt:lpstr>Arial</vt:lpstr>
      <vt:lpstr>Arial Black</vt:lpstr>
      <vt:lpstr>Calibri</vt:lpstr>
      <vt:lpstr>Quattrocento Sans</vt:lpstr>
      <vt:lpstr>Segoe UI</vt:lpstr>
      <vt:lpstr>Segoe UI Light</vt:lpstr>
      <vt:lpstr>simple-light-2</vt:lpstr>
      <vt:lpstr>Тема Office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Сергей Карло</cp:lastModifiedBy>
  <cp:revision>40</cp:revision>
  <dcterms:modified xsi:type="dcterms:W3CDTF">2016-03-24T18:00:53Z</dcterms:modified>
</cp:coreProperties>
</file>