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4" r:id="rId10"/>
    <p:sldId id="265" r:id="rId11"/>
    <p:sldId id="266" r:id="rId12"/>
    <p:sldId id="26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3" d="100"/>
          <a:sy n="5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084D8-2CB8-4D10-AD9C-0F173CA2D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A56C35-E894-464A-830E-C33BEA5D6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AD7A89-3772-4CE8-944A-451900F9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2294-ECB0-4B8A-842C-9558545BA8B8}" type="datetimeFigureOut">
              <a:rPr lang="ru-RU" smtClean="0"/>
              <a:t>06.01.2018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63101A-1818-4AC0-B787-5C417734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876155-CFB4-498B-938F-7035612E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1A97-511E-4BD8-9289-57345F071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13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8E02C-A25C-4E99-B758-644979C0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9D920F-D818-4B15-8157-D66480425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1C93DF-CE40-4049-9929-66CFCA08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2294-ECB0-4B8A-842C-9558545BA8B8}" type="datetimeFigureOut">
              <a:rPr lang="ru-RU" smtClean="0"/>
              <a:t>06.01.2018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5CE52D-91CA-46AE-91E0-A0FF802B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E8E0AC-733D-4024-8AF3-E10FA9BE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1A97-511E-4BD8-9289-57345F071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58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8E6D431-0632-4CD2-8290-4FEC0D706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B0DFD6-FF00-4B75-B98A-0AA9C7FF1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CE1F05-7532-4905-9309-39580201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2294-ECB0-4B8A-842C-9558545BA8B8}" type="datetimeFigureOut">
              <a:rPr lang="ru-RU" smtClean="0"/>
              <a:t>06.01.2018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007539-4BF9-4EE1-9C2B-64A78AD7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0388CE-51B9-49DC-83B1-8477001C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1A97-511E-4BD8-9289-57345F071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96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1BDD6-3555-4B3C-896C-0D916586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6DC5ED-8897-4720-92FE-01A9B4BF3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E6B49B-EC74-4491-B672-387E675C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2294-ECB0-4B8A-842C-9558545BA8B8}" type="datetimeFigureOut">
              <a:rPr lang="ru-RU" smtClean="0"/>
              <a:t>06.01.2018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39AA0F-9F5A-4474-97B8-48F5E6D0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4B6DE7-C633-4AF3-83C5-114C0ABB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1A97-511E-4BD8-9289-57345F071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96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18F59-F5CB-4334-91B8-E8D38741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CDB419-6D08-4F6B-99A7-6A24649DC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535F18-C106-4347-B2CA-7F5A990A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2294-ECB0-4B8A-842C-9558545BA8B8}" type="datetimeFigureOut">
              <a:rPr lang="ru-RU" smtClean="0"/>
              <a:t>06.01.2018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FD34FF-4A37-4B68-ADC1-E6B5F33D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CEDB65-D042-44F4-9462-4DD707B0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1A97-511E-4BD8-9289-57345F071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44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37585-666F-4729-83CB-29232C3B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28256A-FB29-441B-AC3B-4489F4FD5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7A90FB-B72D-4BD4-BC7B-9BF512F4A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16887F-4399-4D29-B6A2-05A853D7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2294-ECB0-4B8A-842C-9558545BA8B8}" type="datetimeFigureOut">
              <a:rPr lang="ru-RU" smtClean="0"/>
              <a:t>06.01.2018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79A899-5539-4D3E-8100-BD8E7852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FE21B9-D4E7-4086-8792-568FF41A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1A97-511E-4BD8-9289-57345F071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78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8167B-18B0-40F4-BB34-9C9748A3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7875AD-E702-4525-B08B-655147609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545FD1-2A1F-4577-B171-28343BEB1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D0BCFD-4D6E-460A-8D60-9413C254E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28339AF-231D-4DDD-B9F1-7FF630FC0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4AFDDC-FE60-4A3E-B72F-8245B598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2294-ECB0-4B8A-842C-9558545BA8B8}" type="datetimeFigureOut">
              <a:rPr lang="ru-RU" smtClean="0"/>
              <a:t>06.01.2018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87B720-30F0-46F7-A906-B8F4609B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DA6DE3C-CB21-4E6A-8FF7-6E351771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1A97-511E-4BD8-9289-57345F071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03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DD162-10EE-475F-86C9-B096DAD0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EB2261-73D3-4F8F-8F92-F3D2E1C3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2294-ECB0-4B8A-842C-9558545BA8B8}" type="datetimeFigureOut">
              <a:rPr lang="ru-RU" smtClean="0"/>
              <a:t>06.01.2018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5AB190E-05A0-4838-BB77-5CFFCBAC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579EB4-64B1-4892-974B-21907DE5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1A97-511E-4BD8-9289-57345F071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96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FB99DB-F720-459F-938B-0CCE8350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2294-ECB0-4B8A-842C-9558545BA8B8}" type="datetimeFigureOut">
              <a:rPr lang="ru-RU" smtClean="0"/>
              <a:t>06.01.2018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E2F46A8-A942-46AF-96DD-B63713A6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AA93F3-8BAA-4A4F-91D1-9F9C5438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1A97-511E-4BD8-9289-57345F071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69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A4057-514C-4AE0-9AAB-3E05AC63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F80A01-603A-4F45-A6F7-824C3E8C2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3FEE05-B1DB-4875-A2CA-1FED4E7AC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FD1BB6-D00F-4144-BDAF-63988C13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2294-ECB0-4B8A-842C-9558545BA8B8}" type="datetimeFigureOut">
              <a:rPr lang="ru-RU" smtClean="0"/>
              <a:t>06.01.2018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4523D2-EA22-43D7-8A0F-B00F2AE1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D592A5-8062-411C-8CD1-EEA8D59C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1A97-511E-4BD8-9289-57345F071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77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5A0D5D-6F7B-4535-9295-CAA90903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78FA3B8-B55D-47E2-972B-8D1556B5C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505E91-1750-4D54-AEA4-28925FFFB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1D8879-EC94-4C04-A264-D23AE76D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2294-ECB0-4B8A-842C-9558545BA8B8}" type="datetimeFigureOut">
              <a:rPr lang="ru-RU" smtClean="0"/>
              <a:t>06.01.2018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042FF5-7F35-4D1C-BEAC-4C95C7F2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C48E07-E2D4-426E-9A46-3EAAB81B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1A97-511E-4BD8-9289-57345F071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93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35A5D-373D-4E98-AFC3-1AF2D13D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1532B9-2C3E-4595-A320-46A60F808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CF5CE8-C4DD-4555-91AB-F6656882E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B2294-ECB0-4B8A-842C-9558545BA8B8}" type="datetimeFigureOut">
              <a:rPr lang="ru-RU" smtClean="0"/>
              <a:t>06.01.2018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3EB51B-91A8-4A90-82FC-9AB1FFE6E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0F65CB-6DF9-48E7-AC02-4C52A52E1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11A97-511E-4BD8-9289-57345F071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72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400A5-DFBE-4E72-AD07-3698972747E0}"/>
              </a:ext>
            </a:extLst>
          </p:cNvPr>
          <p:cNvSpPr txBox="1"/>
          <p:nvPr/>
        </p:nvSpPr>
        <p:spPr>
          <a:xfrm>
            <a:off x="1349829" y="587829"/>
            <a:ext cx="10776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Capstone Project 1 Presentation </a:t>
            </a:r>
            <a:endParaRPr lang="ru-RU" sz="6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9DF19-410A-4885-994F-368394F62B00}"/>
              </a:ext>
            </a:extLst>
          </p:cNvPr>
          <p:cNvSpPr txBox="1"/>
          <p:nvPr/>
        </p:nvSpPr>
        <p:spPr>
          <a:xfrm>
            <a:off x="1846631" y="2659559"/>
            <a:ext cx="87488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a Hurricane Lead to Emergency?</a:t>
            </a:r>
            <a:endParaRPr lang="ru-RU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4B2A0-3C7F-48CB-8705-D00FE638DB7E}"/>
              </a:ext>
            </a:extLst>
          </p:cNvPr>
          <p:cNvSpPr txBox="1"/>
          <p:nvPr/>
        </p:nvSpPr>
        <p:spPr>
          <a:xfrm>
            <a:off x="4234507" y="5500730"/>
            <a:ext cx="5007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Denis </a:t>
            </a:r>
            <a:r>
              <a:rPr lang="en-US" sz="4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Dalidovich</a:t>
            </a:r>
            <a:endParaRPr lang="ru-RU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225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31CC1F-CCF4-4AB0-87F6-3AC28E12D31C}"/>
              </a:ext>
            </a:extLst>
          </p:cNvPr>
          <p:cNvSpPr txBox="1"/>
          <p:nvPr/>
        </p:nvSpPr>
        <p:spPr>
          <a:xfrm>
            <a:off x="603504" y="603504"/>
            <a:ext cx="106801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B050"/>
                </a:solidFill>
              </a:rPr>
              <a:t>Best Model Selection Criterion: </a:t>
            </a:r>
            <a:r>
              <a:rPr lang="en-US" sz="2800" dirty="0"/>
              <a:t>The smallest possible number of false negatives (high Recall), while keeping the test score high.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0000"/>
                </a:solidFill>
              </a:rPr>
              <a:t>The comparison table of results pertaining to different methods shown below suggests that Logistic Regression is the best method.</a:t>
            </a:r>
            <a:endParaRPr lang="ru-RU" sz="2800" dirty="0">
              <a:solidFill>
                <a:srgbClr val="FF0000"/>
              </a:solidFill>
            </a:endParaRP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7259B26E-6C72-4A0D-9E82-6D461C8F9B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838332"/>
              </p:ext>
            </p:extLst>
          </p:nvPr>
        </p:nvGraphicFramePr>
        <p:xfrm>
          <a:off x="855440" y="3310128"/>
          <a:ext cx="10176319" cy="3181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r:id="rId3" imgW="3686240" imgH="1152618" progId="Excel.Sheet.12">
                  <p:embed/>
                </p:oleObj>
              </mc:Choice>
              <mc:Fallback>
                <p:oleObj name="Worksheet" r:id="rId3" imgW="3686240" imgH="1152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5440" y="3310128"/>
                        <a:ext cx="10176319" cy="3181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8916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7F84179B-3A3E-4D23-A05B-397319A109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132532"/>
              </p:ext>
            </p:extLst>
          </p:nvPr>
        </p:nvGraphicFramePr>
        <p:xfrm>
          <a:off x="227837" y="2203859"/>
          <a:ext cx="11769091" cy="4654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3" imgW="6286579" imgH="2486031" progId="Excel.Sheet.12">
                  <p:embed/>
                </p:oleObj>
              </mc:Choice>
              <mc:Fallback>
                <p:oleObj name="Worksheet" r:id="rId3" imgW="6286579" imgH="24860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837" y="2203859"/>
                        <a:ext cx="11769091" cy="4654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70E20B-5D9F-44E1-8CBB-5C261AE02945}"/>
              </a:ext>
            </a:extLst>
          </p:cNvPr>
          <p:cNvSpPr txBox="1"/>
          <p:nvPr/>
        </p:nvSpPr>
        <p:spPr>
          <a:xfrm>
            <a:off x="227837" y="256032"/>
            <a:ext cx="115397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Statistical significance of results: </a:t>
            </a:r>
            <a:r>
              <a:rPr lang="en-US" sz="2800" dirty="0"/>
              <a:t>Run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/>
              <a:t>the methods for 100 different ways of the train-test split and, for each method, compute the means, standard deviations and 95 percentiles of recall, precision and test score.  </a:t>
            </a:r>
            <a:r>
              <a:rPr lang="en-US" sz="2800">
                <a:solidFill>
                  <a:srgbClr val="FF0000"/>
                </a:solidFill>
              </a:rPr>
              <a:t>Logistic Regression remains the best method for the given problem.</a:t>
            </a:r>
            <a:endParaRPr lang="ru-RU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98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DA5D5-C86D-4BC4-8CED-9F153A04EA9E}"/>
              </a:ext>
            </a:extLst>
          </p:cNvPr>
          <p:cNvSpPr txBox="1"/>
          <p:nvPr/>
        </p:nvSpPr>
        <p:spPr>
          <a:xfrm>
            <a:off x="1060704" y="0"/>
            <a:ext cx="107276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F. Future Research and Recommendations</a:t>
            </a:r>
            <a:endParaRPr lang="ru-RU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511BFB-B8D0-4A57-A854-28808AE80AA9}"/>
              </a:ext>
            </a:extLst>
          </p:cNvPr>
          <p:cNvSpPr txBox="1"/>
          <p:nvPr/>
        </p:nvSpPr>
        <p:spPr>
          <a:xfrm>
            <a:off x="493776" y="2103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071FA-C74A-46CD-87B7-265D89DE5B8A}"/>
              </a:ext>
            </a:extLst>
          </p:cNvPr>
          <p:cNvSpPr txBox="1"/>
          <p:nvPr/>
        </p:nvSpPr>
        <p:spPr>
          <a:xfrm>
            <a:off x="678507" y="1149013"/>
            <a:ext cx="111098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Logistic regression is the best method to make predictions trying to </a:t>
            </a:r>
          </a:p>
          <a:p>
            <a:r>
              <a:rPr lang="en-US" sz="2800" dirty="0"/>
              <a:t>      avoid the presence of false negatives as much as possible.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The most important features are: “Maximum effective strength”, “Distance travelled” and “Average wind strength”.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One can recommend to pay extra attention to hurricanes that gain extraordinary strength and travel large distances staying powerful for extended periods of time.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It is important to look at datasets containing data that may help to understand why some hurricanes become that powerful.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5355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57DD06-B40C-431A-A9CF-722125A156FF}"/>
              </a:ext>
            </a:extLst>
          </p:cNvPr>
          <p:cNvSpPr txBox="1"/>
          <p:nvPr/>
        </p:nvSpPr>
        <p:spPr>
          <a:xfrm>
            <a:off x="2547256" y="1"/>
            <a:ext cx="6761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A. Motivation for the Project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5CCCF-08DA-49E8-A7ED-1EC5AF221B6C}"/>
              </a:ext>
            </a:extLst>
          </p:cNvPr>
          <p:cNvSpPr txBox="1"/>
          <p:nvPr/>
        </p:nvSpPr>
        <p:spPr>
          <a:xfrm>
            <a:off x="493776" y="914400"/>
            <a:ext cx="1130198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Many hurricanes reach dangerous levels and lead to emergency declarations once making the landfall.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</a:rPr>
              <a:t>Major question</a:t>
            </a:r>
            <a:r>
              <a:rPr lang="en-US" sz="2800" dirty="0"/>
              <a:t>:  Which characteristics of hurricanes are most typical   for dangerous storms that are likely to lead to emergency declarations?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2"/>
                </a:solidFill>
              </a:rPr>
              <a:t>Secondary question: </a:t>
            </a:r>
            <a:r>
              <a:rPr lang="en-US" sz="2800" dirty="0"/>
              <a:t> What do the Atlantic and Pacific hurricanes have in common and what are their differences?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B050"/>
                </a:solidFill>
              </a:rPr>
              <a:t>The results can be interesting to: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Insurance companies that estimate the costs associated with storms.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Government agencies that are in charge of declaring emergencies and distributing relief funds. </a:t>
            </a:r>
          </a:p>
        </p:txBody>
      </p:sp>
    </p:spTree>
    <p:extLst>
      <p:ext uri="{BB962C8B-B14F-4D97-AF65-F5344CB8AC3E}">
        <p14:creationId xmlns:p14="http://schemas.microsoft.com/office/powerpoint/2010/main" val="102141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6D6676-36CD-4246-81E9-A5421580CB74}"/>
              </a:ext>
            </a:extLst>
          </p:cNvPr>
          <p:cNvSpPr txBox="1"/>
          <p:nvPr/>
        </p:nvSpPr>
        <p:spPr>
          <a:xfrm>
            <a:off x="2499823" y="213378"/>
            <a:ext cx="7192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B. Description of Raw Datasets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B481E-22A6-400C-9022-C218742CAEF8}"/>
              </a:ext>
            </a:extLst>
          </p:cNvPr>
          <p:cNvSpPr txBox="1"/>
          <p:nvPr/>
        </p:nvSpPr>
        <p:spPr>
          <a:xfrm>
            <a:off x="615696" y="1427809"/>
            <a:ext cx="113202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Use three datasets:</a:t>
            </a:r>
          </a:p>
          <a:p>
            <a:endParaRPr lang="en-US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First two datasets: </a:t>
            </a:r>
            <a:r>
              <a:rPr lang="en-US" sz="2800" dirty="0"/>
              <a:t>Describe the tracks of historic hurricanes originated in Pacific and Atlantic oceans respectively and are presented by the Department of the Interior of US Geological Survey.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dirty="0">
              <a:solidFill>
                <a:srgbClr val="0070C0"/>
              </a:solidFill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B050"/>
                </a:solidFill>
              </a:rPr>
              <a:t>Third dataset</a:t>
            </a:r>
            <a:r>
              <a:rPr lang="en-US" sz="2800" dirty="0">
                <a:solidFill>
                  <a:srgbClr val="0070C0"/>
                </a:solidFill>
              </a:rPr>
              <a:t>:  </a:t>
            </a:r>
            <a:r>
              <a:rPr lang="en-US" sz="2800" dirty="0"/>
              <a:t>Contains information about emergency declarations in all states and can be  downloaded from the Kaggle open source database.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dirty="0">
              <a:solidFill>
                <a:srgbClr val="00B05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The analysis is done by wrangling and merging the first two datasets with the third one.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2602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87FA7C-4D85-4464-954A-AC2B0437E108}"/>
              </a:ext>
            </a:extLst>
          </p:cNvPr>
          <p:cNvSpPr/>
          <p:nvPr/>
        </p:nvSpPr>
        <p:spPr>
          <a:xfrm>
            <a:off x="3134146" y="245102"/>
            <a:ext cx="43315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</a:rPr>
              <a:t>C. Data Wrangling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C05E19-601A-42C4-B671-8A8748E044C9}"/>
              </a:ext>
            </a:extLst>
          </p:cNvPr>
          <p:cNvSpPr txBox="1"/>
          <p:nvPr/>
        </p:nvSpPr>
        <p:spPr>
          <a:xfrm>
            <a:off x="615696" y="1014543"/>
            <a:ext cx="1157630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B0F0"/>
                </a:solidFill>
              </a:rPr>
              <a:t>Data wrangling steps with the hurricanes datasets:</a:t>
            </a:r>
          </a:p>
          <a:p>
            <a:endParaRPr lang="en-US" sz="28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Limit data to years after 1950 and check for missing values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Sort all hurricanes by name and year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Categorize the feature “effective strength” of hurricanes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Create the new feature “average effective strength” of a hurricane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Create the new feature “average speed” of a hurricane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B0F0"/>
                </a:solidFill>
              </a:rPr>
              <a:t>Data wrangling steps with emergencies dataset:</a:t>
            </a:r>
          </a:p>
          <a:p>
            <a:endParaRPr lang="en-US" sz="28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Single out information related to hurricanes only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Group the information by name and year for each hurricane that led to emergency declarations</a:t>
            </a:r>
          </a:p>
        </p:txBody>
      </p:sp>
    </p:spTree>
    <p:extLst>
      <p:ext uri="{BB962C8B-B14F-4D97-AF65-F5344CB8AC3E}">
        <p14:creationId xmlns:p14="http://schemas.microsoft.com/office/powerpoint/2010/main" val="51537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F1C420-097E-48DA-98B6-1E07DBBBA4A5}"/>
              </a:ext>
            </a:extLst>
          </p:cNvPr>
          <p:cNvSpPr txBox="1"/>
          <p:nvPr/>
        </p:nvSpPr>
        <p:spPr>
          <a:xfrm>
            <a:off x="713232" y="256032"/>
            <a:ext cx="110093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B0F0"/>
                </a:solidFill>
              </a:rPr>
              <a:t>Merging datasets:</a:t>
            </a:r>
          </a:p>
          <a:p>
            <a:endParaRPr lang="en-US" sz="2800" dirty="0">
              <a:solidFill>
                <a:srgbClr val="00B0F0"/>
              </a:solidFill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2800" dirty="0"/>
              <a:t>Merge the hurricanes and emergencies datasets on name and year for each hurricane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2800" dirty="0"/>
              <a:t>Limit further the data in merged data frame to years 1965 and later because of reliability issues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2800" dirty="0"/>
              <a:t>Create the 0/1 column “Led to Emergencies” describing whether a hurricane led to emergencies or not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B050"/>
                </a:solidFill>
              </a:rPr>
              <a:t>The new working data frame contains 402 observations describing different hurricanes that reached dangerous levels. Only 47 of them led to emergency declarations meaning that the dataset is unbalanced.  </a:t>
            </a:r>
          </a:p>
        </p:txBody>
      </p:sp>
    </p:spTree>
    <p:extLst>
      <p:ext uri="{BB962C8B-B14F-4D97-AF65-F5344CB8AC3E}">
        <p14:creationId xmlns:p14="http://schemas.microsoft.com/office/powerpoint/2010/main" val="386390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43B9EE-E372-4483-92E1-4B6EBEE41655}"/>
              </a:ext>
            </a:extLst>
          </p:cNvPr>
          <p:cNvSpPr txBox="1"/>
          <p:nvPr/>
        </p:nvSpPr>
        <p:spPr>
          <a:xfrm>
            <a:off x="932688" y="146304"/>
            <a:ext cx="1058875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B050"/>
                </a:solidFill>
              </a:rPr>
              <a:t>Feature variables: </a:t>
            </a:r>
          </a:p>
          <a:p>
            <a:r>
              <a:rPr lang="en-US" sz="28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First latitude of a hurricane when dangerous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First longitude of a hurricane when dangerous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Distance travelled by a hurricane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Time travelled by a hurricane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Average speed of motion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Average wind strength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Maximum effective strength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Average strength of a hurricane with respect to maximal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B050"/>
                </a:solidFill>
              </a:rPr>
              <a:t>Target variable:</a:t>
            </a:r>
          </a:p>
          <a:p>
            <a:r>
              <a:rPr lang="en-US" sz="2800" dirty="0">
                <a:solidFill>
                  <a:srgbClr val="00B050"/>
                </a:solidFill>
              </a:rPr>
              <a:t>      </a:t>
            </a:r>
            <a:r>
              <a:rPr lang="en-US" sz="2800" dirty="0"/>
              <a:t>Binary variable “Led to Emergencies” </a:t>
            </a:r>
            <a:endParaRPr lang="en-US" sz="2800" dirty="0">
              <a:solidFill>
                <a:srgbClr val="00B05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1270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8440E2-EBC5-4A43-B9A8-B70ADE1F96BF}"/>
              </a:ext>
            </a:extLst>
          </p:cNvPr>
          <p:cNvSpPr txBox="1"/>
          <p:nvPr/>
        </p:nvSpPr>
        <p:spPr>
          <a:xfrm>
            <a:off x="451104" y="256033"/>
            <a:ext cx="11436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D. Some Results of Exploratory Data Analysis </a:t>
            </a:r>
            <a:endParaRPr lang="ru-RU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5C027-28BC-4223-8915-95AB622A16D9}"/>
              </a:ext>
            </a:extLst>
          </p:cNvPr>
          <p:cNvSpPr txBox="1"/>
          <p:nvPr/>
        </p:nvSpPr>
        <p:spPr>
          <a:xfrm>
            <a:off x="119739" y="1338988"/>
            <a:ext cx="1209882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B050"/>
                </a:solidFill>
              </a:rPr>
              <a:t>Feature variables that display </a:t>
            </a:r>
            <a:r>
              <a:rPr lang="en-US" sz="2800">
                <a:solidFill>
                  <a:srgbClr val="00B050"/>
                </a:solidFill>
              </a:rPr>
              <a:t>notable correlation:</a:t>
            </a:r>
            <a:endParaRPr lang="en-US" sz="2800" dirty="0">
              <a:solidFill>
                <a:srgbClr val="00B05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00B05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“Maximum effective strength” and “Average strength with respect to maximal”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“Maximum effective strength” and “Average wind strength”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“Maximum effective strength” and “First latitude”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“First latitude” and “First longitude” 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B050"/>
                </a:solidFill>
              </a:rPr>
              <a:t>Target variable “Led to Emergencies” is notably correlated with:</a:t>
            </a:r>
          </a:p>
          <a:p>
            <a:endParaRPr lang="en-US" sz="2800" dirty="0">
              <a:solidFill>
                <a:srgbClr val="00B05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“Maximum effective strength”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“Distance travelled”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“Time travelled”</a:t>
            </a:r>
          </a:p>
        </p:txBody>
      </p:sp>
    </p:spTree>
    <p:extLst>
      <p:ext uri="{BB962C8B-B14F-4D97-AF65-F5344CB8AC3E}">
        <p14:creationId xmlns:p14="http://schemas.microsoft.com/office/powerpoint/2010/main" val="104320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D67DB-F034-43B2-BF9D-6F4FAAC2C40B}"/>
              </a:ext>
            </a:extLst>
          </p:cNvPr>
          <p:cNvSpPr txBox="1"/>
          <p:nvPr/>
        </p:nvSpPr>
        <p:spPr>
          <a:xfrm>
            <a:off x="2670048" y="274320"/>
            <a:ext cx="5918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E. Predictive Modelling</a:t>
            </a:r>
            <a:endParaRPr lang="ru-RU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38A1F-B74B-4433-8307-E27055BE7D55}"/>
              </a:ext>
            </a:extLst>
          </p:cNvPr>
          <p:cNvSpPr txBox="1"/>
          <p:nvPr/>
        </p:nvSpPr>
        <p:spPr>
          <a:xfrm>
            <a:off x="243840" y="1283279"/>
            <a:ext cx="117043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</a:rPr>
              <a:t>The problem is of a supervised binary classification type.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</a:rPr>
              <a:t>Null hypothesis H</a:t>
            </a:r>
            <a:r>
              <a:rPr lang="en-US" sz="2000" dirty="0">
                <a:solidFill>
                  <a:srgbClr val="0070C0"/>
                </a:solidFill>
              </a:rPr>
              <a:t>0 </a:t>
            </a:r>
            <a:r>
              <a:rPr lang="en-US" sz="2800" dirty="0">
                <a:solidFill>
                  <a:srgbClr val="0070C0"/>
                </a:solidFill>
              </a:rPr>
              <a:t>: A hurricane does not lead to emergency declarations.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00206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The observation is positive if emergencies were declared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The observation is negative if emergencies were not declared.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False positives (type I errors) correspond to wrongful predictions of emergencies (in reality emergencies were not declared)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False negatives (type II errors) mean the incorrect prediction of the absence of emergencies (in reality emergencies were declared)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6880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D68934-5E62-4DBB-B200-54B7F3BD7BA4}"/>
              </a:ext>
            </a:extLst>
          </p:cNvPr>
          <p:cNvSpPr txBox="1"/>
          <p:nvPr/>
        </p:nvSpPr>
        <p:spPr>
          <a:xfrm>
            <a:off x="1883664" y="305068"/>
            <a:ext cx="7157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Highlights of predictive modelling</a:t>
            </a: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84166-3A4F-4CF6-9133-C3CFF3009629}"/>
              </a:ext>
            </a:extLst>
          </p:cNvPr>
          <p:cNvSpPr txBox="1"/>
          <p:nvPr/>
        </p:nvSpPr>
        <p:spPr>
          <a:xfrm>
            <a:off x="353568" y="1012955"/>
            <a:ext cx="1122273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B050"/>
                </a:solidFill>
              </a:rPr>
              <a:t> Preprocessing:  </a:t>
            </a:r>
            <a:r>
              <a:rPr lang="en-US" sz="2800" dirty="0"/>
              <a:t>Standardize features by moving the mean and scaling to unit variance (use </a:t>
            </a:r>
            <a:r>
              <a:rPr lang="en-US" sz="2800" dirty="0" err="1"/>
              <a:t>StandardScaler</a:t>
            </a:r>
            <a:r>
              <a:rPr lang="en-US" sz="2800" dirty="0"/>
              <a:t>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B050"/>
                </a:solidFill>
              </a:rPr>
              <a:t> Train-test </a:t>
            </a:r>
            <a:r>
              <a:rPr lang="en-US" sz="2800" dirty="0"/>
              <a:t>splitting</a:t>
            </a:r>
            <a:r>
              <a:rPr lang="en-US" sz="2800" dirty="0">
                <a:solidFill>
                  <a:srgbClr val="00B050"/>
                </a:solidFill>
              </a:rPr>
              <a:t>: </a:t>
            </a:r>
            <a:r>
              <a:rPr lang="en-US" sz="2800" dirty="0"/>
              <a:t>Use 70% of data for training and 30% for testing.  Stratification with respect to the target variable is used.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B050"/>
                </a:solidFill>
              </a:rPr>
              <a:t> Validation: </a:t>
            </a:r>
            <a:r>
              <a:rPr lang="en-US" sz="2800" dirty="0"/>
              <a:t> Use </a:t>
            </a:r>
            <a:r>
              <a:rPr lang="en-US" sz="2800" dirty="0" err="1"/>
              <a:t>GridsearchCV</a:t>
            </a:r>
            <a:r>
              <a:rPr lang="en-US" sz="2800" dirty="0"/>
              <a:t> and 5-fold cross-validation.</a:t>
            </a:r>
          </a:p>
          <a:p>
            <a:endParaRPr lang="en-US" sz="2800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B050"/>
                </a:solidFill>
              </a:rPr>
              <a:t> Classifiers used: </a:t>
            </a:r>
            <a:r>
              <a:rPr lang="en-US" sz="2800" dirty="0"/>
              <a:t>Logistic Regression, Decision Tree Classifier, Random Forest Classifier, Gradient Boosting Classifier and Gaussian Naive Bayes. The highly unbalanced nature of the dataset was taken into account.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B050"/>
                </a:solidFill>
              </a:rPr>
              <a:t> Model evaluation metric: </a:t>
            </a:r>
            <a:r>
              <a:rPr lang="en-US" sz="2800" dirty="0"/>
              <a:t>Precision, Recall, Test Score.</a:t>
            </a:r>
          </a:p>
        </p:txBody>
      </p:sp>
    </p:spTree>
    <p:extLst>
      <p:ext uri="{BB962C8B-B14F-4D97-AF65-F5344CB8AC3E}">
        <p14:creationId xmlns:p14="http://schemas.microsoft.com/office/powerpoint/2010/main" val="19015135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885</Words>
  <Application>Microsoft Office PowerPoint</Application>
  <PresentationFormat>Широкоэкранный</PresentationFormat>
  <Paragraphs>100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Wingdings</vt:lpstr>
      <vt:lpstr>Тема Office</vt:lpstr>
      <vt:lpstr>Лист Microsoft Excel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Денис Далидович</dc:creator>
  <cp:lastModifiedBy>Денис Далидович</cp:lastModifiedBy>
  <cp:revision>33</cp:revision>
  <dcterms:created xsi:type="dcterms:W3CDTF">2018-01-06T15:34:44Z</dcterms:created>
  <dcterms:modified xsi:type="dcterms:W3CDTF">2018-01-07T17:28:25Z</dcterms:modified>
</cp:coreProperties>
</file>