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7" r:id="rId7"/>
    <p:sldId id="268" r:id="rId8"/>
    <p:sldId id="263" r:id="rId9"/>
    <p:sldId id="265" r:id="rId10"/>
    <p:sldId id="262" r:id="rId11"/>
    <p:sldId id="269" r:id="rId12"/>
    <p:sldId id="270"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51" d="100"/>
          <a:sy n="51" d="100"/>
        </p:scale>
        <p:origin x="6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5084D8-2CB8-4D10-AD9C-0F173CA2DD4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2A56C35-E894-464A-830E-C33BEA5D6D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7AD7A89-3772-4CE8-944A-451900F9E0B7}"/>
              </a:ext>
            </a:extLst>
          </p:cNvPr>
          <p:cNvSpPr>
            <a:spLocks noGrp="1"/>
          </p:cNvSpPr>
          <p:nvPr>
            <p:ph type="dt" sz="half" idx="10"/>
          </p:nvPr>
        </p:nvSpPr>
        <p:spPr/>
        <p:txBody>
          <a:bodyPr/>
          <a:lstStyle/>
          <a:p>
            <a:fld id="{98DB2294-ECB0-4B8A-842C-9558545BA8B8}" type="datetimeFigureOut">
              <a:rPr lang="ru-RU" smtClean="0"/>
              <a:t>04.03.2018</a:t>
            </a:fld>
            <a:endParaRPr lang="ru-RU"/>
          </a:p>
        </p:txBody>
      </p:sp>
      <p:sp>
        <p:nvSpPr>
          <p:cNvPr id="5" name="Нижний колонтитул 4">
            <a:extLst>
              <a:ext uri="{FF2B5EF4-FFF2-40B4-BE49-F238E27FC236}">
                <a16:creationId xmlns:a16="http://schemas.microsoft.com/office/drawing/2014/main" id="{2163101A-1818-4AC0-B787-5C41773449E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0876155-CFB4-498B-938F-7035612E0BAD}"/>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28813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48E02C-A25C-4E99-B758-644979C0568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09D920F-D818-4B15-8157-D6648042501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D1C93DF-CE40-4049-9929-66CFCA08DECE}"/>
              </a:ext>
            </a:extLst>
          </p:cNvPr>
          <p:cNvSpPr>
            <a:spLocks noGrp="1"/>
          </p:cNvSpPr>
          <p:nvPr>
            <p:ph type="dt" sz="half" idx="10"/>
          </p:nvPr>
        </p:nvSpPr>
        <p:spPr/>
        <p:txBody>
          <a:bodyPr/>
          <a:lstStyle/>
          <a:p>
            <a:fld id="{98DB2294-ECB0-4B8A-842C-9558545BA8B8}" type="datetimeFigureOut">
              <a:rPr lang="ru-RU" smtClean="0"/>
              <a:t>04.03.2018</a:t>
            </a:fld>
            <a:endParaRPr lang="ru-RU"/>
          </a:p>
        </p:txBody>
      </p:sp>
      <p:sp>
        <p:nvSpPr>
          <p:cNvPr id="5" name="Нижний колонтитул 4">
            <a:extLst>
              <a:ext uri="{FF2B5EF4-FFF2-40B4-BE49-F238E27FC236}">
                <a16:creationId xmlns:a16="http://schemas.microsoft.com/office/drawing/2014/main" id="{815CE52D-91CA-46AE-91E0-A0FF802BD29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6E8E0AC-733D-4024-8AF3-E10FA9BEF8DD}"/>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145558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8E6D431-0632-4CD2-8290-4FEC0D706E2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8B0DFD6-FF00-4B75-B98A-0AA9C7FF1EB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DCE1F05-7532-4905-9309-395802011072}"/>
              </a:ext>
            </a:extLst>
          </p:cNvPr>
          <p:cNvSpPr>
            <a:spLocks noGrp="1"/>
          </p:cNvSpPr>
          <p:nvPr>
            <p:ph type="dt" sz="half" idx="10"/>
          </p:nvPr>
        </p:nvSpPr>
        <p:spPr/>
        <p:txBody>
          <a:bodyPr/>
          <a:lstStyle/>
          <a:p>
            <a:fld id="{98DB2294-ECB0-4B8A-842C-9558545BA8B8}" type="datetimeFigureOut">
              <a:rPr lang="ru-RU" smtClean="0"/>
              <a:t>04.03.2018</a:t>
            </a:fld>
            <a:endParaRPr lang="ru-RU"/>
          </a:p>
        </p:txBody>
      </p:sp>
      <p:sp>
        <p:nvSpPr>
          <p:cNvPr id="5" name="Нижний колонтитул 4">
            <a:extLst>
              <a:ext uri="{FF2B5EF4-FFF2-40B4-BE49-F238E27FC236}">
                <a16:creationId xmlns:a16="http://schemas.microsoft.com/office/drawing/2014/main" id="{E3007539-4BF9-4EE1-9C2B-64A78AD72F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E0388CE-51B9-49DC-83B1-8477001C23AE}"/>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139796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C1BDD6-3555-4B3C-896C-0D9165864A3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96DC5ED-8897-4720-92FE-01A9B4BF30F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E6B49B-EC74-4491-B672-387E675C0DD6}"/>
              </a:ext>
            </a:extLst>
          </p:cNvPr>
          <p:cNvSpPr>
            <a:spLocks noGrp="1"/>
          </p:cNvSpPr>
          <p:nvPr>
            <p:ph type="dt" sz="half" idx="10"/>
          </p:nvPr>
        </p:nvSpPr>
        <p:spPr/>
        <p:txBody>
          <a:bodyPr/>
          <a:lstStyle/>
          <a:p>
            <a:fld id="{98DB2294-ECB0-4B8A-842C-9558545BA8B8}" type="datetimeFigureOut">
              <a:rPr lang="ru-RU" smtClean="0"/>
              <a:t>04.03.2018</a:t>
            </a:fld>
            <a:endParaRPr lang="ru-RU"/>
          </a:p>
        </p:txBody>
      </p:sp>
      <p:sp>
        <p:nvSpPr>
          <p:cNvPr id="5" name="Нижний колонтитул 4">
            <a:extLst>
              <a:ext uri="{FF2B5EF4-FFF2-40B4-BE49-F238E27FC236}">
                <a16:creationId xmlns:a16="http://schemas.microsoft.com/office/drawing/2014/main" id="{E139AA0F-9F5A-4474-97B8-48F5E6D0284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C4B6DE7-C633-4AF3-83C5-114C0ABBA4EE}"/>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75096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18F59-F5CB-4334-91B8-E8D38741715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DCDB419-6D08-4F6B-99A7-6A24649DC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0535F18-C106-4347-B2CA-7F5A990A54EF}"/>
              </a:ext>
            </a:extLst>
          </p:cNvPr>
          <p:cNvSpPr>
            <a:spLocks noGrp="1"/>
          </p:cNvSpPr>
          <p:nvPr>
            <p:ph type="dt" sz="half" idx="10"/>
          </p:nvPr>
        </p:nvSpPr>
        <p:spPr/>
        <p:txBody>
          <a:bodyPr/>
          <a:lstStyle/>
          <a:p>
            <a:fld id="{98DB2294-ECB0-4B8A-842C-9558545BA8B8}" type="datetimeFigureOut">
              <a:rPr lang="ru-RU" smtClean="0"/>
              <a:t>04.03.2018</a:t>
            </a:fld>
            <a:endParaRPr lang="ru-RU"/>
          </a:p>
        </p:txBody>
      </p:sp>
      <p:sp>
        <p:nvSpPr>
          <p:cNvPr id="5" name="Нижний колонтитул 4">
            <a:extLst>
              <a:ext uri="{FF2B5EF4-FFF2-40B4-BE49-F238E27FC236}">
                <a16:creationId xmlns:a16="http://schemas.microsoft.com/office/drawing/2014/main" id="{6EFD34FF-4A37-4B68-ADC1-E6B5F33D858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6CEDB65-D042-44F4-9462-4DD707B01066}"/>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72444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37585-666F-4729-83CB-29232C3B462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828256A-FB29-441B-AC3B-4489F4FD545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27A90FB-B72D-4BD4-BC7B-9BF512F4AD6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616887F-4399-4D29-B6A2-05A853D73493}"/>
              </a:ext>
            </a:extLst>
          </p:cNvPr>
          <p:cNvSpPr>
            <a:spLocks noGrp="1"/>
          </p:cNvSpPr>
          <p:nvPr>
            <p:ph type="dt" sz="half" idx="10"/>
          </p:nvPr>
        </p:nvSpPr>
        <p:spPr/>
        <p:txBody>
          <a:bodyPr/>
          <a:lstStyle/>
          <a:p>
            <a:fld id="{98DB2294-ECB0-4B8A-842C-9558545BA8B8}" type="datetimeFigureOut">
              <a:rPr lang="ru-RU" smtClean="0"/>
              <a:t>04.03.2018</a:t>
            </a:fld>
            <a:endParaRPr lang="ru-RU"/>
          </a:p>
        </p:txBody>
      </p:sp>
      <p:sp>
        <p:nvSpPr>
          <p:cNvPr id="6" name="Нижний колонтитул 5">
            <a:extLst>
              <a:ext uri="{FF2B5EF4-FFF2-40B4-BE49-F238E27FC236}">
                <a16:creationId xmlns:a16="http://schemas.microsoft.com/office/drawing/2014/main" id="{C279A899-5539-4D3E-8100-BD8E7852D99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7FE21B9-D4E7-4086-8792-568FF41AE908}"/>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143478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E8167B-18B0-40F4-BB34-9C9748A314C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847875AD-E702-4525-B08B-655147609E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0545FD1-2A1F-4577-B171-28343BEB1A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AD0BCFD-4D6E-460A-8D60-9413C254E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28339AF-231D-4DDD-B9F1-7FF630FC0ED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C4AFDDC-FE60-4A3E-B72F-8245B5985904}"/>
              </a:ext>
            </a:extLst>
          </p:cNvPr>
          <p:cNvSpPr>
            <a:spLocks noGrp="1"/>
          </p:cNvSpPr>
          <p:nvPr>
            <p:ph type="dt" sz="half" idx="10"/>
          </p:nvPr>
        </p:nvSpPr>
        <p:spPr/>
        <p:txBody>
          <a:bodyPr/>
          <a:lstStyle/>
          <a:p>
            <a:fld id="{98DB2294-ECB0-4B8A-842C-9558545BA8B8}" type="datetimeFigureOut">
              <a:rPr lang="ru-RU" smtClean="0"/>
              <a:t>04.03.2018</a:t>
            </a:fld>
            <a:endParaRPr lang="ru-RU"/>
          </a:p>
        </p:txBody>
      </p:sp>
      <p:sp>
        <p:nvSpPr>
          <p:cNvPr id="8" name="Нижний колонтитул 7">
            <a:extLst>
              <a:ext uri="{FF2B5EF4-FFF2-40B4-BE49-F238E27FC236}">
                <a16:creationId xmlns:a16="http://schemas.microsoft.com/office/drawing/2014/main" id="{CF87B720-30F0-46F7-A906-B8F4609B52C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DA6DE3C-CB21-4E6A-8FF7-6E3517711076}"/>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21203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3DD162-10EE-475F-86C9-B096DAD015B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2EB2261-73D3-4F8F-8F92-F3D2E1C32A81}"/>
              </a:ext>
            </a:extLst>
          </p:cNvPr>
          <p:cNvSpPr>
            <a:spLocks noGrp="1"/>
          </p:cNvSpPr>
          <p:nvPr>
            <p:ph type="dt" sz="half" idx="10"/>
          </p:nvPr>
        </p:nvSpPr>
        <p:spPr/>
        <p:txBody>
          <a:bodyPr/>
          <a:lstStyle/>
          <a:p>
            <a:fld id="{98DB2294-ECB0-4B8A-842C-9558545BA8B8}" type="datetimeFigureOut">
              <a:rPr lang="ru-RU" smtClean="0"/>
              <a:t>04.03.2018</a:t>
            </a:fld>
            <a:endParaRPr lang="ru-RU"/>
          </a:p>
        </p:txBody>
      </p:sp>
      <p:sp>
        <p:nvSpPr>
          <p:cNvPr id="4" name="Нижний колонтитул 3">
            <a:extLst>
              <a:ext uri="{FF2B5EF4-FFF2-40B4-BE49-F238E27FC236}">
                <a16:creationId xmlns:a16="http://schemas.microsoft.com/office/drawing/2014/main" id="{55AB190E-05A0-4838-BB77-5CFFCBAC3F9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0579EB4-64B1-4892-974B-21907DE58C2E}"/>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88796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3FB99DB-F720-459F-938B-0CCE83502230}"/>
              </a:ext>
            </a:extLst>
          </p:cNvPr>
          <p:cNvSpPr>
            <a:spLocks noGrp="1"/>
          </p:cNvSpPr>
          <p:nvPr>
            <p:ph type="dt" sz="half" idx="10"/>
          </p:nvPr>
        </p:nvSpPr>
        <p:spPr/>
        <p:txBody>
          <a:bodyPr/>
          <a:lstStyle/>
          <a:p>
            <a:fld id="{98DB2294-ECB0-4B8A-842C-9558545BA8B8}" type="datetimeFigureOut">
              <a:rPr lang="ru-RU" smtClean="0"/>
              <a:t>04.03.2018</a:t>
            </a:fld>
            <a:endParaRPr lang="ru-RU"/>
          </a:p>
        </p:txBody>
      </p:sp>
      <p:sp>
        <p:nvSpPr>
          <p:cNvPr id="3" name="Нижний колонтитул 2">
            <a:extLst>
              <a:ext uri="{FF2B5EF4-FFF2-40B4-BE49-F238E27FC236}">
                <a16:creationId xmlns:a16="http://schemas.microsoft.com/office/drawing/2014/main" id="{CE2F46A8-A942-46AF-96DD-B63713A60A8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6AA93F3-8BAA-4A4F-91D1-9F9C54382566}"/>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91369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8A4057-514C-4AE0-9AAB-3E05AC63BA9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3F80A01-603A-4F45-A6F7-824C3E8C2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03FEE05-B1DB-4875-A2CA-1FED4E7AC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CFD1BB6-D00F-4144-BDAF-63988C1327F5}"/>
              </a:ext>
            </a:extLst>
          </p:cNvPr>
          <p:cNvSpPr>
            <a:spLocks noGrp="1"/>
          </p:cNvSpPr>
          <p:nvPr>
            <p:ph type="dt" sz="half" idx="10"/>
          </p:nvPr>
        </p:nvSpPr>
        <p:spPr/>
        <p:txBody>
          <a:bodyPr/>
          <a:lstStyle/>
          <a:p>
            <a:fld id="{98DB2294-ECB0-4B8A-842C-9558545BA8B8}" type="datetimeFigureOut">
              <a:rPr lang="ru-RU" smtClean="0"/>
              <a:t>04.03.2018</a:t>
            </a:fld>
            <a:endParaRPr lang="ru-RU"/>
          </a:p>
        </p:txBody>
      </p:sp>
      <p:sp>
        <p:nvSpPr>
          <p:cNvPr id="6" name="Нижний колонтитул 5">
            <a:extLst>
              <a:ext uri="{FF2B5EF4-FFF2-40B4-BE49-F238E27FC236}">
                <a16:creationId xmlns:a16="http://schemas.microsoft.com/office/drawing/2014/main" id="{0A4523D2-EA22-43D7-8A0F-B00F2AE1781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6D592A5-8062-411C-8CD1-EEA8D59CC063}"/>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263877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5A0D5D-6F7B-4535-9295-CAA90903315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78FA3B8-B55D-47E2-972B-8D1556B5C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C505E91-1750-4D54-AEA4-28925FFFB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01D8879-EC94-4C04-A264-D23AE76DF5BC}"/>
              </a:ext>
            </a:extLst>
          </p:cNvPr>
          <p:cNvSpPr>
            <a:spLocks noGrp="1"/>
          </p:cNvSpPr>
          <p:nvPr>
            <p:ph type="dt" sz="half" idx="10"/>
          </p:nvPr>
        </p:nvSpPr>
        <p:spPr/>
        <p:txBody>
          <a:bodyPr/>
          <a:lstStyle/>
          <a:p>
            <a:fld id="{98DB2294-ECB0-4B8A-842C-9558545BA8B8}" type="datetimeFigureOut">
              <a:rPr lang="ru-RU" smtClean="0"/>
              <a:t>04.03.2018</a:t>
            </a:fld>
            <a:endParaRPr lang="ru-RU"/>
          </a:p>
        </p:txBody>
      </p:sp>
      <p:sp>
        <p:nvSpPr>
          <p:cNvPr id="6" name="Нижний колонтитул 5">
            <a:extLst>
              <a:ext uri="{FF2B5EF4-FFF2-40B4-BE49-F238E27FC236}">
                <a16:creationId xmlns:a16="http://schemas.microsoft.com/office/drawing/2014/main" id="{26042FF5-7F35-4D1C-BEAC-4C95C7F205A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1C48E07-E2D4-426E-9A46-3EAAB81B43E0}"/>
              </a:ext>
            </a:extLst>
          </p:cNvPr>
          <p:cNvSpPr>
            <a:spLocks noGrp="1"/>
          </p:cNvSpPr>
          <p:nvPr>
            <p:ph type="sldNum" sz="quarter" idx="12"/>
          </p:nvPr>
        </p:nvSpPr>
        <p:spPr/>
        <p:txBody>
          <a:bodyPr/>
          <a:lstStyle/>
          <a:p>
            <a:fld id="{90511A97-511E-4BD8-9289-57345F0713C5}" type="slidenum">
              <a:rPr lang="ru-RU" smtClean="0"/>
              <a:t>‹#›</a:t>
            </a:fld>
            <a:endParaRPr lang="ru-RU"/>
          </a:p>
        </p:txBody>
      </p:sp>
    </p:spTree>
    <p:extLst>
      <p:ext uri="{BB962C8B-B14F-4D97-AF65-F5344CB8AC3E}">
        <p14:creationId xmlns:p14="http://schemas.microsoft.com/office/powerpoint/2010/main" val="422193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D35A5D-373D-4E98-AFC3-1AF2D13DA7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31532B9-2C3E-4595-A320-46A60F8087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FCF5CE8-C4DD-4555-91AB-F6656882E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B2294-ECB0-4B8A-842C-9558545BA8B8}" type="datetimeFigureOut">
              <a:rPr lang="ru-RU" smtClean="0"/>
              <a:t>04.03.2018</a:t>
            </a:fld>
            <a:endParaRPr lang="ru-RU"/>
          </a:p>
        </p:txBody>
      </p:sp>
      <p:sp>
        <p:nvSpPr>
          <p:cNvPr id="5" name="Нижний колонтитул 4">
            <a:extLst>
              <a:ext uri="{FF2B5EF4-FFF2-40B4-BE49-F238E27FC236}">
                <a16:creationId xmlns:a16="http://schemas.microsoft.com/office/drawing/2014/main" id="{D33EB51B-91A8-4A90-82FC-9AB1FFE6E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B0F65CB-6DF9-48E7-AC02-4C52A52E1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11A97-511E-4BD8-9289-57345F0713C5}" type="slidenum">
              <a:rPr lang="ru-RU" smtClean="0"/>
              <a:t>‹#›</a:t>
            </a:fld>
            <a:endParaRPr lang="ru-RU"/>
          </a:p>
        </p:txBody>
      </p:sp>
    </p:spTree>
    <p:extLst>
      <p:ext uri="{BB962C8B-B14F-4D97-AF65-F5344CB8AC3E}">
        <p14:creationId xmlns:p14="http://schemas.microsoft.com/office/powerpoint/2010/main" val="4023729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nyc-taxi-trip-dur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5400A5-DFBE-4E72-AD07-3698972747E0}"/>
              </a:ext>
            </a:extLst>
          </p:cNvPr>
          <p:cNvSpPr txBox="1"/>
          <p:nvPr/>
        </p:nvSpPr>
        <p:spPr>
          <a:xfrm>
            <a:off x="1349829" y="587829"/>
            <a:ext cx="10776786" cy="1015663"/>
          </a:xfrm>
          <a:prstGeom prst="rect">
            <a:avLst/>
          </a:prstGeom>
          <a:noFill/>
        </p:spPr>
        <p:txBody>
          <a:bodyPr wrap="square" rtlCol="0">
            <a:spAutoFit/>
          </a:bodyPr>
          <a:lstStyle/>
          <a:p>
            <a:r>
              <a:rPr lang="en-US" sz="6000" b="1" dirty="0"/>
              <a:t>Capstone Project 2 Presentation </a:t>
            </a:r>
            <a:endParaRPr lang="ru-RU" sz="6000" b="1" dirty="0"/>
          </a:p>
        </p:txBody>
      </p:sp>
      <p:sp>
        <p:nvSpPr>
          <p:cNvPr id="6" name="TextBox 5">
            <a:extLst>
              <a:ext uri="{FF2B5EF4-FFF2-40B4-BE49-F238E27FC236}">
                <a16:creationId xmlns:a16="http://schemas.microsoft.com/office/drawing/2014/main" id="{1269DF19-410A-4885-994F-368394F62B00}"/>
              </a:ext>
            </a:extLst>
          </p:cNvPr>
          <p:cNvSpPr txBox="1"/>
          <p:nvPr/>
        </p:nvSpPr>
        <p:spPr>
          <a:xfrm>
            <a:off x="147869" y="2659559"/>
            <a:ext cx="12044131" cy="769441"/>
          </a:xfrm>
          <a:prstGeom prst="rect">
            <a:avLst/>
          </a:prstGeom>
          <a:noFill/>
        </p:spPr>
        <p:txBody>
          <a:bodyPr wrap="none" rtlCol="0">
            <a:spAutoFit/>
          </a:bodyPr>
          <a:lstStyle/>
          <a:p>
            <a:r>
              <a:rPr lang="en-US" sz="4400" dirty="0">
                <a:solidFill>
                  <a:srgbClr val="FF0000"/>
                </a:solidFill>
                <a:latin typeface="Times New Roman" panose="02020603050405020304" pitchFamily="18" charset="0"/>
                <a:cs typeface="Times New Roman" panose="02020603050405020304" pitchFamily="18" charset="0"/>
              </a:rPr>
              <a:t>What Determines the Duration of a Cab Trip in NY?</a:t>
            </a:r>
            <a:endParaRPr lang="ru-RU" sz="44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6C4B2A0-3C7F-48CB-8705-D00FE638DB7E}"/>
              </a:ext>
            </a:extLst>
          </p:cNvPr>
          <p:cNvSpPr txBox="1"/>
          <p:nvPr/>
        </p:nvSpPr>
        <p:spPr>
          <a:xfrm>
            <a:off x="4234507" y="5500730"/>
            <a:ext cx="5007429" cy="769441"/>
          </a:xfrm>
          <a:prstGeom prst="rect">
            <a:avLst/>
          </a:prstGeom>
          <a:noFill/>
        </p:spPr>
        <p:txBody>
          <a:bodyPr wrap="square" rtlCol="0">
            <a:spAutoFit/>
          </a:bodyPr>
          <a:lstStyle/>
          <a:p>
            <a:r>
              <a:rPr lang="en-US" sz="4400" dirty="0">
                <a:solidFill>
                  <a:srgbClr val="002060"/>
                </a:solidFill>
                <a:latin typeface="Times New Roman" panose="02020603050405020304" pitchFamily="18" charset="0"/>
                <a:cs typeface="Times New Roman" panose="02020603050405020304" pitchFamily="18" charset="0"/>
              </a:rPr>
              <a:t>Denis </a:t>
            </a:r>
            <a:r>
              <a:rPr lang="en-US" sz="4400" dirty="0" err="1">
                <a:solidFill>
                  <a:srgbClr val="002060"/>
                </a:solidFill>
                <a:latin typeface="Times New Roman" panose="02020603050405020304" pitchFamily="18" charset="0"/>
                <a:cs typeface="Times New Roman" panose="02020603050405020304" pitchFamily="18" charset="0"/>
              </a:rPr>
              <a:t>Dalidovich</a:t>
            </a:r>
            <a:endParaRPr lang="ru-RU" sz="4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225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DA5D5-C86D-4BC4-8CED-9F153A04EA9E}"/>
              </a:ext>
            </a:extLst>
          </p:cNvPr>
          <p:cNvSpPr txBox="1"/>
          <p:nvPr/>
        </p:nvSpPr>
        <p:spPr>
          <a:xfrm>
            <a:off x="2084832" y="280511"/>
            <a:ext cx="8302752" cy="830997"/>
          </a:xfrm>
          <a:prstGeom prst="rect">
            <a:avLst/>
          </a:prstGeom>
          <a:noFill/>
        </p:spPr>
        <p:txBody>
          <a:bodyPr wrap="square" rtlCol="0">
            <a:spAutoFit/>
          </a:bodyPr>
          <a:lstStyle/>
          <a:p>
            <a:r>
              <a:rPr lang="en-US" sz="4800" dirty="0">
                <a:solidFill>
                  <a:srgbClr val="FF0000"/>
                </a:solidFill>
              </a:rPr>
              <a:t>G. Conclusions and Future Work</a:t>
            </a:r>
            <a:endParaRPr lang="ru-RU" sz="4800" dirty="0"/>
          </a:p>
        </p:txBody>
      </p:sp>
      <p:sp>
        <p:nvSpPr>
          <p:cNvPr id="3" name="TextBox 2">
            <a:extLst>
              <a:ext uri="{FF2B5EF4-FFF2-40B4-BE49-F238E27FC236}">
                <a16:creationId xmlns:a16="http://schemas.microsoft.com/office/drawing/2014/main" id="{3C511BFB-B8D0-4A57-A854-28808AE80AA9}"/>
              </a:ext>
            </a:extLst>
          </p:cNvPr>
          <p:cNvSpPr txBox="1"/>
          <p:nvPr/>
        </p:nvSpPr>
        <p:spPr>
          <a:xfrm>
            <a:off x="493776" y="2103120"/>
            <a:ext cx="184731" cy="369332"/>
          </a:xfrm>
          <a:prstGeom prst="rect">
            <a:avLst/>
          </a:prstGeom>
          <a:noFill/>
        </p:spPr>
        <p:txBody>
          <a:bodyPr wrap="none" rtlCol="0">
            <a:spAutoFit/>
          </a:bodyPr>
          <a:lstStyle/>
          <a:p>
            <a:endParaRPr lang="ru-RU" dirty="0"/>
          </a:p>
        </p:txBody>
      </p:sp>
      <p:sp>
        <p:nvSpPr>
          <p:cNvPr id="4" name="TextBox 3">
            <a:extLst>
              <a:ext uri="{FF2B5EF4-FFF2-40B4-BE49-F238E27FC236}">
                <a16:creationId xmlns:a16="http://schemas.microsoft.com/office/drawing/2014/main" id="{CEA071FA-C74A-46CD-87B7-265D89DE5B8A}"/>
              </a:ext>
            </a:extLst>
          </p:cNvPr>
          <p:cNvSpPr txBox="1"/>
          <p:nvPr/>
        </p:nvSpPr>
        <p:spPr>
          <a:xfrm>
            <a:off x="678507" y="1149013"/>
            <a:ext cx="11109814" cy="5262979"/>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Based on the results of this work, Multilayer Perceptron and Random Forest regressions seem to be the best methods to make predictions.</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Geographical distance between pickup and drop-off is the most important feature determining the duration of the trip. It is followed by the hour of pick-up. Four next important features are drop-off latitude, drop-off longitude, pickup longitude and pickup latitude.</a:t>
            </a:r>
          </a:p>
          <a:p>
            <a:endParaRPr lang="en-US" sz="2800" dirty="0"/>
          </a:p>
          <a:p>
            <a:pPr marL="457200" indent="-457200">
              <a:buFont typeface="Wingdings" panose="05000000000000000000" pitchFamily="2" charset="2"/>
              <a:buChar char="q"/>
            </a:pPr>
            <a:r>
              <a:rPr lang="en-US" sz="2800" dirty="0"/>
              <a:t>One can try to generate more features but use regressors from </a:t>
            </a:r>
            <a:r>
              <a:rPr lang="en-US" sz="2800" dirty="0" err="1"/>
              <a:t>PySpark</a:t>
            </a:r>
            <a:r>
              <a:rPr lang="en-US" sz="2800" dirty="0"/>
              <a:t> ML library, running code on cloud AWS.</a:t>
            </a:r>
          </a:p>
          <a:p>
            <a:endParaRPr lang="en-US" sz="2800" dirty="0"/>
          </a:p>
          <a:p>
            <a:pPr marL="457200" indent="-457200">
              <a:buFont typeface="Wingdings" panose="05000000000000000000" pitchFamily="2" charset="2"/>
              <a:buChar char="q"/>
            </a:pPr>
            <a:r>
              <a:rPr lang="en-US" sz="2800" dirty="0"/>
              <a:t>One can consider using </a:t>
            </a:r>
            <a:r>
              <a:rPr lang="en-US" sz="2800" dirty="0" err="1"/>
              <a:t>XGBoost</a:t>
            </a:r>
            <a:r>
              <a:rPr lang="en-US" sz="2800" dirty="0"/>
              <a:t> regressor.</a:t>
            </a:r>
            <a:endParaRPr lang="ru-RU" sz="2800" dirty="0"/>
          </a:p>
        </p:txBody>
      </p:sp>
    </p:spTree>
    <p:extLst>
      <p:ext uri="{BB962C8B-B14F-4D97-AF65-F5344CB8AC3E}">
        <p14:creationId xmlns:p14="http://schemas.microsoft.com/office/powerpoint/2010/main" val="753550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2D4B93A-3B26-4D86-AC2C-7EEC0729D0C4}"/>
              </a:ext>
            </a:extLst>
          </p:cNvPr>
          <p:cNvSpPr/>
          <p:nvPr/>
        </p:nvSpPr>
        <p:spPr>
          <a:xfrm>
            <a:off x="2287939" y="373118"/>
            <a:ext cx="7087966" cy="830997"/>
          </a:xfrm>
          <a:prstGeom prst="rect">
            <a:avLst/>
          </a:prstGeom>
        </p:spPr>
        <p:txBody>
          <a:bodyPr wrap="none">
            <a:spAutoFit/>
          </a:bodyPr>
          <a:lstStyle/>
          <a:p>
            <a:r>
              <a:rPr lang="en-US" sz="4800" dirty="0">
                <a:solidFill>
                  <a:srgbClr val="FF0000"/>
                </a:solidFill>
              </a:rPr>
              <a:t>G. Some Recommendations</a:t>
            </a:r>
            <a:endParaRPr lang="ru-RU" sz="4800" dirty="0"/>
          </a:p>
        </p:txBody>
      </p:sp>
      <p:sp>
        <p:nvSpPr>
          <p:cNvPr id="4" name="TextBox 3">
            <a:extLst>
              <a:ext uri="{FF2B5EF4-FFF2-40B4-BE49-F238E27FC236}">
                <a16:creationId xmlns:a16="http://schemas.microsoft.com/office/drawing/2014/main" id="{84F52B46-26B8-41FA-A6E6-0DF048E212EC}"/>
              </a:ext>
            </a:extLst>
          </p:cNvPr>
          <p:cNvSpPr txBox="1"/>
          <p:nvPr/>
        </p:nvSpPr>
        <p:spPr>
          <a:xfrm>
            <a:off x="731520" y="1275924"/>
            <a:ext cx="11009376" cy="4832092"/>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Question: Where do the fastest trips originate and end?</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The plots on the next slide contain the pickup and drop-off locations of the randomly chosen 3000 fastest trips (whose effective speed is at least twice the average).  The plots show that the fastest trips originate mainly in Manhattan, but their end destinations have much broader geography.</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The plots suggest that the majority of the fastest trips involved travelling from Manhattan towards other New York boroughs, but not vice versa.  Chances are that a client’s trip will be faster if he/she travels from Manhattan but not to it.</a:t>
            </a:r>
            <a:endParaRPr lang="ru-RU" sz="2800" dirty="0"/>
          </a:p>
        </p:txBody>
      </p:sp>
    </p:spTree>
    <p:extLst>
      <p:ext uri="{BB962C8B-B14F-4D97-AF65-F5344CB8AC3E}">
        <p14:creationId xmlns:p14="http://schemas.microsoft.com/office/powerpoint/2010/main" val="405866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Объект 1">
            <a:extLst>
              <a:ext uri="{FF2B5EF4-FFF2-40B4-BE49-F238E27FC236}">
                <a16:creationId xmlns:a16="http://schemas.microsoft.com/office/drawing/2014/main" id="{D72AA37F-DC14-4B47-B60C-CD1A01D4ABB2}"/>
              </a:ext>
            </a:extLst>
          </p:cNvPr>
          <p:cNvGraphicFramePr>
            <a:graphicFrameLocks noChangeAspect="1"/>
          </p:cNvGraphicFramePr>
          <p:nvPr>
            <p:extLst>
              <p:ext uri="{D42A27DB-BD31-4B8C-83A1-F6EECF244321}">
                <p14:modId xmlns:p14="http://schemas.microsoft.com/office/powerpoint/2010/main" val="2794006200"/>
              </p:ext>
            </p:extLst>
          </p:nvPr>
        </p:nvGraphicFramePr>
        <p:xfrm>
          <a:off x="-1681733" y="264670"/>
          <a:ext cx="7777733" cy="7777733"/>
        </p:xfrm>
        <a:graphic>
          <a:graphicData uri="http://schemas.openxmlformats.org/presentationml/2006/ole">
            <mc:AlternateContent xmlns:mc="http://schemas.openxmlformats.org/markup-compatibility/2006">
              <mc:Choice xmlns:v="urn:schemas-microsoft-com:vml" Requires="v">
                <p:oleObj spid="_x0000_s3090" name="Acrobat Document" r:id="rId3" imgW="6857708" imgH="6857716" progId="AcroExch.Document.11">
                  <p:embed/>
                </p:oleObj>
              </mc:Choice>
              <mc:Fallback>
                <p:oleObj name="Acrobat Document" r:id="rId3" imgW="6857708" imgH="6857716" progId="AcroExch.Document.11">
                  <p:embed/>
                  <p:pic>
                    <p:nvPicPr>
                      <p:cNvPr id="5" name="Объект 4">
                        <a:extLst>
                          <a:ext uri="{FF2B5EF4-FFF2-40B4-BE49-F238E27FC236}">
                            <a16:creationId xmlns:a16="http://schemas.microsoft.com/office/drawing/2014/main" id="{ABB4AAF9-5BBA-43E6-A634-6C52B7D7ED1B}"/>
                          </a:ext>
                        </a:extLst>
                      </p:cNvPr>
                      <p:cNvPicPr/>
                      <p:nvPr/>
                    </p:nvPicPr>
                    <p:blipFill>
                      <a:blip r:embed="rId4"/>
                      <a:stretch>
                        <a:fillRect/>
                      </a:stretch>
                    </p:blipFill>
                    <p:spPr>
                      <a:xfrm>
                        <a:off x="-1681733" y="264670"/>
                        <a:ext cx="7777733" cy="7777733"/>
                      </a:xfrm>
                      <a:prstGeom prst="rect">
                        <a:avLst/>
                      </a:prstGeom>
                    </p:spPr>
                  </p:pic>
                </p:oleObj>
              </mc:Fallback>
            </mc:AlternateContent>
          </a:graphicData>
        </a:graphic>
      </p:graphicFrame>
      <p:graphicFrame>
        <p:nvGraphicFramePr>
          <p:cNvPr id="3" name="Объект 2">
            <a:extLst>
              <a:ext uri="{FF2B5EF4-FFF2-40B4-BE49-F238E27FC236}">
                <a16:creationId xmlns:a16="http://schemas.microsoft.com/office/drawing/2014/main" id="{67CBC82B-97CE-4C7A-8DA7-4BE84D44F28C}"/>
              </a:ext>
            </a:extLst>
          </p:cNvPr>
          <p:cNvGraphicFramePr>
            <a:graphicFrameLocks noChangeAspect="1"/>
          </p:cNvGraphicFramePr>
          <p:nvPr>
            <p:extLst>
              <p:ext uri="{D42A27DB-BD31-4B8C-83A1-F6EECF244321}">
                <p14:modId xmlns:p14="http://schemas.microsoft.com/office/powerpoint/2010/main" val="38912994"/>
              </p:ext>
            </p:extLst>
          </p:nvPr>
        </p:nvGraphicFramePr>
        <p:xfrm>
          <a:off x="5491734" y="171447"/>
          <a:ext cx="7964181" cy="7964181"/>
        </p:xfrm>
        <a:graphic>
          <a:graphicData uri="http://schemas.openxmlformats.org/presentationml/2006/ole">
            <mc:AlternateContent xmlns:mc="http://schemas.openxmlformats.org/markup-compatibility/2006">
              <mc:Choice xmlns:v="urn:schemas-microsoft-com:vml" Requires="v">
                <p:oleObj spid="_x0000_s3091" name="Acrobat Document" r:id="rId5" imgW="6857708" imgH="6857716" progId="AcroExch.Document.11">
                  <p:embed/>
                </p:oleObj>
              </mc:Choice>
              <mc:Fallback>
                <p:oleObj name="Acrobat Document" r:id="rId5" imgW="6857708" imgH="6857716" progId="AcroExch.Document.11">
                  <p:embed/>
                  <p:pic>
                    <p:nvPicPr>
                      <p:cNvPr id="0" name=""/>
                      <p:cNvPicPr/>
                      <p:nvPr/>
                    </p:nvPicPr>
                    <p:blipFill>
                      <a:blip r:embed="rId6"/>
                      <a:stretch>
                        <a:fillRect/>
                      </a:stretch>
                    </p:blipFill>
                    <p:spPr>
                      <a:xfrm>
                        <a:off x="5491734" y="171447"/>
                        <a:ext cx="7964181" cy="7964181"/>
                      </a:xfrm>
                      <a:prstGeom prst="rect">
                        <a:avLst/>
                      </a:prstGeom>
                    </p:spPr>
                  </p:pic>
                </p:oleObj>
              </mc:Fallback>
            </mc:AlternateContent>
          </a:graphicData>
        </a:graphic>
      </p:graphicFrame>
    </p:spTree>
    <p:extLst>
      <p:ext uri="{BB962C8B-B14F-4D97-AF65-F5344CB8AC3E}">
        <p14:creationId xmlns:p14="http://schemas.microsoft.com/office/powerpoint/2010/main" val="332533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7DD06-B40C-431A-A9CF-722125A156FF}"/>
              </a:ext>
            </a:extLst>
          </p:cNvPr>
          <p:cNvSpPr txBox="1"/>
          <p:nvPr/>
        </p:nvSpPr>
        <p:spPr>
          <a:xfrm>
            <a:off x="2547256" y="1"/>
            <a:ext cx="6761335" cy="769441"/>
          </a:xfrm>
          <a:prstGeom prst="rect">
            <a:avLst/>
          </a:prstGeom>
          <a:noFill/>
        </p:spPr>
        <p:txBody>
          <a:bodyPr wrap="square" rtlCol="0">
            <a:spAutoFit/>
          </a:bodyPr>
          <a:lstStyle/>
          <a:p>
            <a:r>
              <a:rPr lang="en-US" sz="4400" dirty="0">
                <a:solidFill>
                  <a:srgbClr val="FF0000"/>
                </a:solidFill>
              </a:rPr>
              <a:t>A. Motivation for the Project</a:t>
            </a:r>
            <a:endParaRPr lang="ru-RU" sz="4400" dirty="0">
              <a:solidFill>
                <a:srgbClr val="FF0000"/>
              </a:solidFill>
            </a:endParaRPr>
          </a:p>
        </p:txBody>
      </p:sp>
      <p:sp>
        <p:nvSpPr>
          <p:cNvPr id="4" name="TextBox 3">
            <a:extLst>
              <a:ext uri="{FF2B5EF4-FFF2-40B4-BE49-F238E27FC236}">
                <a16:creationId xmlns:a16="http://schemas.microsoft.com/office/drawing/2014/main" id="{E775CCCF-08DA-49E8-A7ED-1EC5AF221B6C}"/>
              </a:ext>
            </a:extLst>
          </p:cNvPr>
          <p:cNvSpPr txBox="1"/>
          <p:nvPr/>
        </p:nvSpPr>
        <p:spPr>
          <a:xfrm>
            <a:off x="493776" y="914400"/>
            <a:ext cx="11301984" cy="5693866"/>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It is often difficult to predict how much time it will take to reach a chosen destination using a cab in a busy city.</a:t>
            </a:r>
          </a:p>
          <a:p>
            <a:endParaRPr lang="en-US" sz="2800" dirty="0"/>
          </a:p>
          <a:p>
            <a:pPr marL="457200" indent="-457200">
              <a:buFont typeface="Wingdings" panose="05000000000000000000" pitchFamily="2" charset="2"/>
              <a:buChar char="q"/>
            </a:pPr>
            <a:r>
              <a:rPr lang="en-US" sz="2800" dirty="0">
                <a:solidFill>
                  <a:srgbClr val="0070C0"/>
                </a:solidFill>
              </a:rPr>
              <a:t>Major question</a:t>
            </a:r>
            <a:r>
              <a:rPr lang="en-US" sz="2800" dirty="0"/>
              <a:t>:   Which features influence most the duration of a taxi trip in New York, and what is their relative importance?</a:t>
            </a:r>
          </a:p>
          <a:p>
            <a:endParaRPr lang="en-US" sz="2800" dirty="0"/>
          </a:p>
          <a:p>
            <a:pPr marL="457200" indent="-457200">
              <a:buFont typeface="Wingdings" panose="05000000000000000000" pitchFamily="2" charset="2"/>
              <a:buChar char="q"/>
            </a:pPr>
            <a:r>
              <a:rPr lang="en-US" sz="2800" dirty="0">
                <a:solidFill>
                  <a:schemeClr val="accent2"/>
                </a:solidFill>
              </a:rPr>
              <a:t>Secondary question: </a:t>
            </a:r>
            <a:r>
              <a:rPr lang="en-US" sz="2800" dirty="0"/>
              <a:t> Where do the fastest trips originate and end?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solidFill>
                  <a:srgbClr val="00B050"/>
                </a:solidFill>
              </a:rPr>
              <a:t>The results can be useful for:</a:t>
            </a:r>
          </a:p>
          <a:p>
            <a:pPr marL="457200" indent="-457200">
              <a:buFont typeface="Courier New" panose="02070309020205020404" pitchFamily="49" charset="0"/>
              <a:buChar char="o"/>
            </a:pPr>
            <a:r>
              <a:rPr lang="en-US" sz="2800" dirty="0"/>
              <a:t>Taxi companies that are interested in optimizing the trips within the city limits and between cities. </a:t>
            </a:r>
          </a:p>
          <a:p>
            <a:pPr marL="457200" indent="-457200">
              <a:buFont typeface="Courier New" panose="02070309020205020404" pitchFamily="49" charset="0"/>
              <a:buChar char="o"/>
            </a:pPr>
            <a:r>
              <a:rPr lang="en-US" sz="2800" dirty="0"/>
              <a:t>Ordinary citizens interested in knowing where and when it may be convenient to catch a cab in order to save time. </a:t>
            </a:r>
          </a:p>
        </p:txBody>
      </p:sp>
    </p:spTree>
    <p:extLst>
      <p:ext uri="{BB962C8B-B14F-4D97-AF65-F5344CB8AC3E}">
        <p14:creationId xmlns:p14="http://schemas.microsoft.com/office/powerpoint/2010/main" val="102141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D6676-36CD-4246-81E9-A5421580CB74}"/>
              </a:ext>
            </a:extLst>
          </p:cNvPr>
          <p:cNvSpPr txBox="1"/>
          <p:nvPr/>
        </p:nvSpPr>
        <p:spPr>
          <a:xfrm>
            <a:off x="2499823" y="213378"/>
            <a:ext cx="7192354" cy="769441"/>
          </a:xfrm>
          <a:prstGeom prst="rect">
            <a:avLst/>
          </a:prstGeom>
          <a:noFill/>
        </p:spPr>
        <p:txBody>
          <a:bodyPr wrap="none" rtlCol="0">
            <a:spAutoFit/>
          </a:bodyPr>
          <a:lstStyle/>
          <a:p>
            <a:r>
              <a:rPr lang="en-US" sz="4400" dirty="0">
                <a:solidFill>
                  <a:srgbClr val="FF0000"/>
                </a:solidFill>
              </a:rPr>
              <a:t>B. Description of Raw Dataset</a:t>
            </a:r>
            <a:endParaRPr lang="ru-RU" sz="4400" dirty="0">
              <a:solidFill>
                <a:srgbClr val="FF0000"/>
              </a:solidFill>
            </a:endParaRPr>
          </a:p>
        </p:txBody>
      </p:sp>
      <p:sp>
        <p:nvSpPr>
          <p:cNvPr id="6" name="TextBox 5">
            <a:extLst>
              <a:ext uri="{FF2B5EF4-FFF2-40B4-BE49-F238E27FC236}">
                <a16:creationId xmlns:a16="http://schemas.microsoft.com/office/drawing/2014/main" id="{6A7B481E-22A6-400C-9022-C218742CAEF8}"/>
              </a:ext>
            </a:extLst>
          </p:cNvPr>
          <p:cNvSpPr txBox="1"/>
          <p:nvPr/>
        </p:nvSpPr>
        <p:spPr>
          <a:xfrm>
            <a:off x="615696" y="1427809"/>
            <a:ext cx="11320272" cy="5109091"/>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The dataset can be downloaded from:</a:t>
            </a:r>
          </a:p>
          <a:p>
            <a:pPr marL="457200" indent="-457200">
              <a:buFont typeface="Wingdings" panose="05000000000000000000" pitchFamily="2" charset="2"/>
              <a:buChar char="q"/>
            </a:pPr>
            <a:endParaRPr lang="en-US" sz="2800" dirty="0"/>
          </a:p>
          <a:p>
            <a:r>
              <a:rPr lang="en-US" sz="2800" dirty="0"/>
              <a:t>     </a:t>
            </a:r>
            <a:r>
              <a:rPr lang="en-US" sz="2800" dirty="0">
                <a:hlinkClick r:id="rId2"/>
              </a:rPr>
              <a:t> https://www.kaggle.com/c/nyc-taxi-trip-duration</a:t>
            </a:r>
            <a:endParaRPr lang="en-US" sz="2800" dirty="0"/>
          </a:p>
          <a:p>
            <a:endParaRPr lang="en-US" sz="2800" dirty="0"/>
          </a:p>
          <a:p>
            <a:endParaRPr lang="ru-RU" dirty="0"/>
          </a:p>
          <a:p>
            <a:r>
              <a:rPr lang="en-US" sz="2800" dirty="0"/>
              <a:t> The dataset was prepared by the NYC Taxi and Limousine Commission </a:t>
            </a:r>
            <a:endParaRPr lang="ru-RU" dirty="0"/>
          </a:p>
          <a:p>
            <a:r>
              <a:rPr lang="en-US" sz="2800" dirty="0"/>
              <a:t> and contains the continuous variable of a trip duration, as well as several other variables such as pickup time, drop-off time, geo-coordinates of pick-up and drop-off, number of passengers (total 11 variables). </a:t>
            </a:r>
          </a:p>
          <a:p>
            <a:endParaRPr lang="en-US" sz="2800" dirty="0"/>
          </a:p>
          <a:p>
            <a:r>
              <a:rPr lang="en-US" sz="2800" dirty="0"/>
              <a:t>The dataset is large containing 1458644 entries and has no missing values.</a:t>
            </a:r>
          </a:p>
          <a:p>
            <a:endParaRPr lang="en-US" sz="2800" dirty="0"/>
          </a:p>
        </p:txBody>
      </p:sp>
    </p:spTree>
    <p:extLst>
      <p:ext uri="{BB962C8B-B14F-4D97-AF65-F5344CB8AC3E}">
        <p14:creationId xmlns:p14="http://schemas.microsoft.com/office/powerpoint/2010/main" val="222602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387FA7C-4D85-4464-954A-AC2B0437E108}"/>
              </a:ext>
            </a:extLst>
          </p:cNvPr>
          <p:cNvSpPr/>
          <p:nvPr/>
        </p:nvSpPr>
        <p:spPr>
          <a:xfrm>
            <a:off x="3134146" y="245102"/>
            <a:ext cx="5203860" cy="769441"/>
          </a:xfrm>
          <a:prstGeom prst="rect">
            <a:avLst/>
          </a:prstGeom>
        </p:spPr>
        <p:txBody>
          <a:bodyPr wrap="none">
            <a:spAutoFit/>
          </a:bodyPr>
          <a:lstStyle/>
          <a:p>
            <a:r>
              <a:rPr lang="en-US" dirty="0">
                <a:solidFill>
                  <a:srgbClr val="FF0000"/>
                </a:solidFill>
              </a:rPr>
              <a:t> </a:t>
            </a:r>
            <a:r>
              <a:rPr lang="en-US" sz="4400" dirty="0">
                <a:solidFill>
                  <a:srgbClr val="FF0000"/>
                </a:solidFill>
              </a:rPr>
              <a:t>C. Data Preprocessing</a:t>
            </a:r>
            <a:endParaRPr lang="ru-RU" sz="4400" dirty="0">
              <a:solidFill>
                <a:srgbClr val="FF0000"/>
              </a:solidFill>
            </a:endParaRPr>
          </a:p>
        </p:txBody>
      </p:sp>
      <p:sp>
        <p:nvSpPr>
          <p:cNvPr id="3" name="TextBox 2">
            <a:extLst>
              <a:ext uri="{FF2B5EF4-FFF2-40B4-BE49-F238E27FC236}">
                <a16:creationId xmlns:a16="http://schemas.microsoft.com/office/drawing/2014/main" id="{21C05E19-601A-42C4-B671-8A8748E044C9}"/>
              </a:ext>
            </a:extLst>
          </p:cNvPr>
          <p:cNvSpPr txBox="1"/>
          <p:nvPr/>
        </p:nvSpPr>
        <p:spPr>
          <a:xfrm>
            <a:off x="615696" y="1014543"/>
            <a:ext cx="11576304" cy="5262979"/>
          </a:xfrm>
          <a:prstGeom prst="rect">
            <a:avLst/>
          </a:prstGeom>
          <a:noFill/>
        </p:spPr>
        <p:txBody>
          <a:bodyPr wrap="square" rtlCol="0">
            <a:spAutoFit/>
          </a:bodyPr>
          <a:lstStyle/>
          <a:p>
            <a:pPr marL="457200" indent="-457200">
              <a:buFont typeface="Wingdings" panose="05000000000000000000" pitchFamily="2" charset="2"/>
              <a:buChar char="q"/>
            </a:pPr>
            <a:r>
              <a:rPr lang="en-US" sz="2800" dirty="0">
                <a:solidFill>
                  <a:srgbClr val="00B0F0"/>
                </a:solidFill>
              </a:rPr>
              <a:t>Preprocessing steps:</a:t>
            </a:r>
          </a:p>
          <a:p>
            <a:endParaRPr lang="en-US" sz="2800" dirty="0">
              <a:solidFill>
                <a:srgbClr val="00B0F0"/>
              </a:solidFill>
            </a:endParaRPr>
          </a:p>
          <a:p>
            <a:pPr marL="457200" indent="-457200">
              <a:buFont typeface="Wingdings" panose="05000000000000000000" pitchFamily="2" charset="2"/>
              <a:buChar char="§"/>
            </a:pPr>
            <a:r>
              <a:rPr lang="en-US" sz="2800" dirty="0"/>
              <a:t>Create the columns with the month, day, hour and minute of pickup time.</a:t>
            </a:r>
          </a:p>
          <a:p>
            <a:pPr marL="457200" indent="-457200">
              <a:buFont typeface="Wingdings" panose="05000000000000000000" pitchFamily="2" charset="2"/>
              <a:buChar char="§"/>
            </a:pPr>
            <a:r>
              <a:rPr lang="en-US" sz="2800" dirty="0"/>
              <a:t>Drop ‘id’ and ‘</a:t>
            </a:r>
            <a:r>
              <a:rPr lang="en-US" sz="2800" dirty="0" err="1"/>
              <a:t>dropoff_datetime</a:t>
            </a:r>
            <a:r>
              <a:rPr lang="en-US" sz="2800" dirty="0"/>
              <a:t>’ columns.</a:t>
            </a:r>
          </a:p>
          <a:p>
            <a:pPr marL="457200" indent="-457200">
              <a:buFont typeface="Wingdings" panose="05000000000000000000" pitchFamily="2" charset="2"/>
              <a:buChar char="§"/>
            </a:pPr>
            <a:r>
              <a:rPr lang="en-US" sz="2800" dirty="0"/>
              <a:t>Create a special column  containing the geographical distance (in km) between the pick-up and drop-off places using </a:t>
            </a:r>
            <a:r>
              <a:rPr lang="en-US" sz="2800" dirty="0" err="1"/>
              <a:t>Vincenti</a:t>
            </a:r>
            <a:r>
              <a:rPr lang="en-US" sz="2800" dirty="0"/>
              <a:t> formula from “</a:t>
            </a:r>
            <a:r>
              <a:rPr lang="en-US" sz="2800" dirty="0" err="1"/>
              <a:t>geopy</a:t>
            </a:r>
            <a:r>
              <a:rPr lang="en-US" sz="2800" dirty="0"/>
              <a:t>” module.</a:t>
            </a:r>
          </a:p>
          <a:p>
            <a:pPr marL="457200" indent="-457200">
              <a:buFont typeface="Wingdings" panose="05000000000000000000" pitchFamily="2" charset="2"/>
              <a:buChar char="§"/>
            </a:pPr>
            <a:r>
              <a:rPr lang="en-US" sz="2800" dirty="0"/>
              <a:t>Convert the trip duration to being presented in hours rather than seconds.</a:t>
            </a:r>
          </a:p>
          <a:p>
            <a:pPr marL="457200" indent="-457200">
              <a:buFont typeface="Wingdings" panose="05000000000000000000" pitchFamily="2" charset="2"/>
              <a:buChar char="§"/>
            </a:pPr>
            <a:r>
              <a:rPr lang="en-US" sz="2800" dirty="0"/>
              <a:t>Create one more feature column '</a:t>
            </a:r>
            <a:r>
              <a:rPr lang="en-US" sz="2800" dirty="0" err="1"/>
              <a:t>effective_speed</a:t>
            </a:r>
            <a:r>
              <a:rPr lang="en-US" sz="2800" dirty="0"/>
              <a:t>(</a:t>
            </a:r>
            <a:r>
              <a:rPr lang="en-US" sz="2800" dirty="0" err="1"/>
              <a:t>kmph</a:t>
            </a:r>
            <a:r>
              <a:rPr lang="en-US" sz="2800" dirty="0"/>
              <a:t>)’  given by the ratio of the geographical distance to trip duration. </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p:txBody>
      </p:sp>
    </p:spTree>
    <p:extLst>
      <p:ext uri="{BB962C8B-B14F-4D97-AF65-F5344CB8AC3E}">
        <p14:creationId xmlns:p14="http://schemas.microsoft.com/office/powerpoint/2010/main" val="51537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3B9EE-E372-4483-92E1-4B6EBEE41655}"/>
              </a:ext>
            </a:extLst>
          </p:cNvPr>
          <p:cNvSpPr txBox="1"/>
          <p:nvPr/>
        </p:nvSpPr>
        <p:spPr>
          <a:xfrm>
            <a:off x="932688" y="146304"/>
            <a:ext cx="10588752" cy="6555641"/>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00B050"/>
                </a:solidFill>
              </a:rPr>
              <a:t>Feature variables (13 in total): </a:t>
            </a:r>
          </a:p>
          <a:p>
            <a:r>
              <a:rPr lang="en-US" sz="2800" dirty="0"/>
              <a:t> </a:t>
            </a:r>
          </a:p>
          <a:p>
            <a:pPr marL="457200" indent="-457200">
              <a:buFont typeface="Wingdings" panose="05000000000000000000" pitchFamily="2" charset="2"/>
              <a:buChar char="§"/>
            </a:pPr>
            <a:r>
              <a:rPr lang="en-US" sz="2800" dirty="0"/>
              <a:t>Vendor identification  (the name of the company)</a:t>
            </a:r>
          </a:p>
          <a:p>
            <a:pPr marL="457200" indent="-457200">
              <a:buFont typeface="Wingdings" panose="05000000000000000000" pitchFamily="2" charset="2"/>
              <a:buChar char="§"/>
            </a:pPr>
            <a:r>
              <a:rPr lang="en-US" sz="2800" dirty="0"/>
              <a:t>Pickup longitude and latitude</a:t>
            </a:r>
          </a:p>
          <a:p>
            <a:pPr marL="457200" indent="-457200">
              <a:buFont typeface="Wingdings" panose="05000000000000000000" pitchFamily="2" charset="2"/>
              <a:buChar char="§"/>
            </a:pPr>
            <a:r>
              <a:rPr lang="en-US" sz="2800" dirty="0"/>
              <a:t>Drop-off longitude and latitude</a:t>
            </a:r>
          </a:p>
          <a:p>
            <a:pPr marL="457200" indent="-457200">
              <a:buFont typeface="Wingdings" panose="05000000000000000000" pitchFamily="2" charset="2"/>
              <a:buChar char="§"/>
            </a:pPr>
            <a:r>
              <a:rPr lang="en-US" sz="2800" dirty="0"/>
              <a:t>Number of passengers</a:t>
            </a:r>
          </a:p>
          <a:p>
            <a:pPr marL="457200" indent="-457200">
              <a:buFont typeface="Wingdings" panose="05000000000000000000" pitchFamily="2" charset="2"/>
              <a:buChar char="§"/>
            </a:pPr>
            <a:r>
              <a:rPr lang="en-US" sz="2800" dirty="0"/>
              <a:t>Store and forward flag (the way the cab was ordered)</a:t>
            </a:r>
          </a:p>
          <a:p>
            <a:pPr marL="457200" indent="-457200">
              <a:buFont typeface="Wingdings" panose="05000000000000000000" pitchFamily="2" charset="2"/>
              <a:buChar char="§"/>
            </a:pPr>
            <a:r>
              <a:rPr lang="en-US" sz="2800" dirty="0"/>
              <a:t>Geographical distance between pickup and drop-off</a:t>
            </a:r>
          </a:p>
          <a:p>
            <a:pPr marL="457200" indent="-457200">
              <a:buFont typeface="Wingdings" panose="05000000000000000000" pitchFamily="2" charset="2"/>
              <a:buChar char="§"/>
            </a:pPr>
            <a:r>
              <a:rPr lang="en-US" sz="2800" dirty="0"/>
              <a:t>Month, day, hour and minute of pickup</a:t>
            </a:r>
          </a:p>
          <a:p>
            <a:pPr marL="457200" indent="-457200">
              <a:buFont typeface="Wingdings" panose="05000000000000000000" pitchFamily="2" charset="2"/>
              <a:buChar char="§"/>
            </a:pPr>
            <a:r>
              <a:rPr lang="en-US" sz="2800" dirty="0"/>
              <a:t>Day of the week of pickup</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v"/>
            </a:pPr>
            <a:r>
              <a:rPr lang="en-US" sz="2800" dirty="0">
                <a:solidFill>
                  <a:srgbClr val="00B050"/>
                </a:solidFill>
              </a:rPr>
              <a:t>Target variable:</a:t>
            </a:r>
          </a:p>
          <a:p>
            <a:r>
              <a:rPr lang="en-US" sz="2800" dirty="0">
                <a:solidFill>
                  <a:srgbClr val="00B050"/>
                </a:solidFill>
              </a:rPr>
              <a:t>      </a:t>
            </a:r>
            <a:r>
              <a:rPr lang="en-US" sz="2800" dirty="0"/>
              <a:t>duration of the trip – continuous variable </a:t>
            </a:r>
          </a:p>
          <a:p>
            <a:pPr marL="457200" indent="-457200">
              <a:buFont typeface="Wingdings" panose="05000000000000000000" pitchFamily="2" charset="2"/>
              <a:buChar char="§"/>
            </a:pPr>
            <a:endParaRPr lang="ru-RU" sz="2800" dirty="0"/>
          </a:p>
        </p:txBody>
      </p:sp>
    </p:spTree>
    <p:extLst>
      <p:ext uri="{BB962C8B-B14F-4D97-AF65-F5344CB8AC3E}">
        <p14:creationId xmlns:p14="http://schemas.microsoft.com/office/powerpoint/2010/main" val="2812707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440E2-EBC5-4A43-B9A8-B70ADE1F96BF}"/>
              </a:ext>
            </a:extLst>
          </p:cNvPr>
          <p:cNvSpPr txBox="1"/>
          <p:nvPr/>
        </p:nvSpPr>
        <p:spPr>
          <a:xfrm>
            <a:off x="451104" y="256033"/>
            <a:ext cx="11436096" cy="830997"/>
          </a:xfrm>
          <a:prstGeom prst="rect">
            <a:avLst/>
          </a:prstGeom>
          <a:noFill/>
        </p:spPr>
        <p:txBody>
          <a:bodyPr wrap="square" rtlCol="0">
            <a:spAutoFit/>
          </a:bodyPr>
          <a:lstStyle/>
          <a:p>
            <a:r>
              <a:rPr lang="en-US" sz="4800" dirty="0">
                <a:solidFill>
                  <a:srgbClr val="FF0000"/>
                </a:solidFill>
              </a:rPr>
              <a:t>D. Some Results of Exploratory Data Analysis </a:t>
            </a:r>
            <a:endParaRPr lang="ru-RU" sz="4800" dirty="0"/>
          </a:p>
        </p:txBody>
      </p:sp>
      <p:sp>
        <p:nvSpPr>
          <p:cNvPr id="3" name="TextBox 2">
            <a:extLst>
              <a:ext uri="{FF2B5EF4-FFF2-40B4-BE49-F238E27FC236}">
                <a16:creationId xmlns:a16="http://schemas.microsoft.com/office/drawing/2014/main" id="{3B85C027-28BC-4223-8915-95AB622A16D9}"/>
              </a:ext>
            </a:extLst>
          </p:cNvPr>
          <p:cNvSpPr txBox="1"/>
          <p:nvPr/>
        </p:nvSpPr>
        <p:spPr>
          <a:xfrm>
            <a:off x="1080949" y="1316736"/>
            <a:ext cx="10030101" cy="5285231"/>
          </a:xfrm>
          <a:prstGeom prst="rect">
            <a:avLst/>
          </a:prstGeom>
          <a:noFill/>
        </p:spPr>
        <p:txBody>
          <a:bodyPr wrap="square" rtlCol="0">
            <a:spAutoFit/>
          </a:bodyPr>
          <a:lstStyle/>
          <a:p>
            <a:pPr marL="457200" indent="-457200">
              <a:buFont typeface="Wingdings" panose="05000000000000000000" pitchFamily="2" charset="2"/>
              <a:buChar char="q"/>
            </a:pPr>
            <a:r>
              <a:rPr lang="en-US" sz="2800" dirty="0">
                <a:solidFill>
                  <a:srgbClr val="00B050"/>
                </a:solidFill>
              </a:rPr>
              <a:t>Feature variables that display notable correlation:</a:t>
            </a:r>
          </a:p>
          <a:p>
            <a:pPr marL="457200" indent="-457200">
              <a:buFont typeface="Wingdings" panose="05000000000000000000" pitchFamily="2" charset="2"/>
              <a:buChar char="§"/>
            </a:pPr>
            <a:r>
              <a:rPr lang="en-US" sz="2800" dirty="0"/>
              <a:t>Geographical distance and pickup longitude</a:t>
            </a:r>
          </a:p>
          <a:p>
            <a:pPr marL="457200" indent="-457200">
              <a:buFont typeface="Wingdings" panose="05000000000000000000" pitchFamily="2" charset="2"/>
              <a:buChar char="§"/>
            </a:pPr>
            <a:r>
              <a:rPr lang="en-US" sz="2800" dirty="0"/>
              <a:t>Geographical distance and drop-off longitude</a:t>
            </a:r>
          </a:p>
          <a:p>
            <a:pPr marL="457200" indent="-457200">
              <a:buFont typeface="Wingdings" panose="05000000000000000000" pitchFamily="2" charset="2"/>
              <a:buChar char="§"/>
            </a:pPr>
            <a:r>
              <a:rPr lang="en-US" sz="2800" dirty="0"/>
              <a:t>Geographical distance and pickup latitude</a:t>
            </a:r>
          </a:p>
          <a:p>
            <a:pPr marL="457200" indent="-457200">
              <a:buFont typeface="Wingdings" panose="05000000000000000000" pitchFamily="2" charset="2"/>
              <a:buChar char="§"/>
            </a:pPr>
            <a:r>
              <a:rPr lang="en-US" sz="2800" dirty="0"/>
              <a:t>Geographical distance and drop-off latitude</a:t>
            </a:r>
          </a:p>
          <a:p>
            <a:pPr marL="457200" indent="-457200">
              <a:buFont typeface="Wingdings" panose="05000000000000000000" pitchFamily="2" charset="2"/>
              <a:buChar char="§"/>
            </a:pPr>
            <a:r>
              <a:rPr lang="en-US" sz="2800" dirty="0"/>
              <a:t>Pickup latitude and drop-off latitude </a:t>
            </a:r>
          </a:p>
          <a:p>
            <a:pPr marL="457200" indent="-457200">
              <a:buFont typeface="Wingdings" panose="05000000000000000000" pitchFamily="2" charset="2"/>
              <a:buChar char="§"/>
            </a:pPr>
            <a:r>
              <a:rPr lang="en-US" sz="2800" dirty="0"/>
              <a:t>Pickup longitude and drop-off longitude</a:t>
            </a:r>
          </a:p>
          <a:p>
            <a:endParaRPr lang="en-US" sz="2800" dirty="0"/>
          </a:p>
          <a:p>
            <a:pPr marL="457200" indent="-457200">
              <a:buFont typeface="Wingdings" panose="05000000000000000000" pitchFamily="2" charset="2"/>
              <a:buChar char="q"/>
            </a:pPr>
            <a:r>
              <a:rPr lang="en-US" sz="2800" dirty="0">
                <a:solidFill>
                  <a:srgbClr val="00B050"/>
                </a:solidFill>
              </a:rPr>
              <a:t>Target variable “trip duration” is notably correlated with:</a:t>
            </a:r>
          </a:p>
          <a:p>
            <a:pPr marL="457200" indent="-457200">
              <a:buFont typeface="Wingdings" panose="05000000000000000000" pitchFamily="2" charset="2"/>
              <a:buChar char="§"/>
            </a:pPr>
            <a:r>
              <a:rPr lang="en-US" sz="2800" dirty="0"/>
              <a:t>Geographical distance between pickup and drop-off</a:t>
            </a:r>
          </a:p>
          <a:p>
            <a:pPr marL="457200" indent="-457200">
              <a:buFont typeface="Wingdings" panose="05000000000000000000" pitchFamily="2" charset="2"/>
              <a:buChar char="§"/>
            </a:pPr>
            <a:r>
              <a:rPr lang="en-US" sz="2800" dirty="0"/>
              <a:t>Pickup latitude and pickup longitude</a:t>
            </a:r>
          </a:p>
          <a:p>
            <a:pPr marL="457200" indent="-457200">
              <a:buFont typeface="Wingdings" panose="05000000000000000000" pitchFamily="2" charset="2"/>
              <a:buChar char="§"/>
            </a:pPr>
            <a:r>
              <a:rPr lang="en-US" sz="2800" dirty="0"/>
              <a:t>Drop-off latitude and drop-off longitude</a:t>
            </a:r>
          </a:p>
        </p:txBody>
      </p:sp>
    </p:spTree>
    <p:extLst>
      <p:ext uri="{BB962C8B-B14F-4D97-AF65-F5344CB8AC3E}">
        <p14:creationId xmlns:p14="http://schemas.microsoft.com/office/powerpoint/2010/main" val="1043209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E7134FC-DBCA-4E26-8695-DA523F89D8FA}"/>
              </a:ext>
            </a:extLst>
          </p:cNvPr>
          <p:cNvSpPr/>
          <p:nvPr/>
        </p:nvSpPr>
        <p:spPr>
          <a:xfrm>
            <a:off x="1534785" y="226814"/>
            <a:ext cx="8090035" cy="830997"/>
          </a:xfrm>
          <a:prstGeom prst="rect">
            <a:avLst/>
          </a:prstGeom>
        </p:spPr>
        <p:txBody>
          <a:bodyPr wrap="none">
            <a:spAutoFit/>
          </a:bodyPr>
          <a:lstStyle/>
          <a:p>
            <a:r>
              <a:rPr lang="en-US" sz="4800" dirty="0">
                <a:solidFill>
                  <a:srgbClr val="FF0000"/>
                </a:solidFill>
              </a:rPr>
              <a:t>E. Additional Preparatory Steps </a:t>
            </a:r>
            <a:endParaRPr lang="ru-RU" sz="4800" dirty="0"/>
          </a:p>
        </p:txBody>
      </p:sp>
      <p:sp>
        <p:nvSpPr>
          <p:cNvPr id="3" name="TextBox 2">
            <a:extLst>
              <a:ext uri="{FF2B5EF4-FFF2-40B4-BE49-F238E27FC236}">
                <a16:creationId xmlns:a16="http://schemas.microsoft.com/office/drawing/2014/main" id="{0DD13FC9-6566-4DF2-9A99-3BF13544D235}"/>
              </a:ext>
            </a:extLst>
          </p:cNvPr>
          <p:cNvSpPr txBox="1"/>
          <p:nvPr/>
        </p:nvSpPr>
        <p:spPr>
          <a:xfrm>
            <a:off x="713231" y="1057811"/>
            <a:ext cx="11210545" cy="6124754"/>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 The geographical distances and trip durations (target variable) are very broadly distributed.</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To increase predictive accuracy, remove all instances where geographical distance is more than 60 km or exactly 0 km, implying that the trip did not occur at all in the latter case.</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To increase predictive accuracy, remove all instances where the duration of a trip is more than 6 hours.</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 The above steps reduce the size of the dataset by 0.6 percent but drastically increase accuracy.</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endParaRPr lang="ru-RU" sz="2800" dirty="0"/>
          </a:p>
        </p:txBody>
      </p:sp>
    </p:spTree>
    <p:extLst>
      <p:ext uri="{BB962C8B-B14F-4D97-AF65-F5344CB8AC3E}">
        <p14:creationId xmlns:p14="http://schemas.microsoft.com/office/powerpoint/2010/main" val="293891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D67DB-F034-43B2-BF9D-6F4FAAC2C40B}"/>
              </a:ext>
            </a:extLst>
          </p:cNvPr>
          <p:cNvSpPr txBox="1"/>
          <p:nvPr/>
        </p:nvSpPr>
        <p:spPr>
          <a:xfrm>
            <a:off x="2670048" y="274320"/>
            <a:ext cx="5841599" cy="830997"/>
          </a:xfrm>
          <a:prstGeom prst="rect">
            <a:avLst/>
          </a:prstGeom>
          <a:noFill/>
        </p:spPr>
        <p:txBody>
          <a:bodyPr wrap="none" rtlCol="0">
            <a:spAutoFit/>
          </a:bodyPr>
          <a:lstStyle/>
          <a:p>
            <a:r>
              <a:rPr lang="en-US" sz="4800" dirty="0">
                <a:solidFill>
                  <a:srgbClr val="FF0000"/>
                </a:solidFill>
              </a:rPr>
              <a:t>F. Predictive Modelling</a:t>
            </a:r>
            <a:endParaRPr lang="ru-RU" sz="4800" dirty="0"/>
          </a:p>
        </p:txBody>
      </p:sp>
      <p:sp>
        <p:nvSpPr>
          <p:cNvPr id="3" name="TextBox 2">
            <a:extLst>
              <a:ext uri="{FF2B5EF4-FFF2-40B4-BE49-F238E27FC236}">
                <a16:creationId xmlns:a16="http://schemas.microsoft.com/office/drawing/2014/main" id="{3C638A1F-B74B-4433-8307-E27055BE7D55}"/>
              </a:ext>
            </a:extLst>
          </p:cNvPr>
          <p:cNvSpPr txBox="1"/>
          <p:nvPr/>
        </p:nvSpPr>
        <p:spPr>
          <a:xfrm>
            <a:off x="336910" y="1105317"/>
            <a:ext cx="11696594" cy="5693866"/>
          </a:xfrm>
          <a:prstGeom prst="rect">
            <a:avLst/>
          </a:prstGeom>
          <a:noFill/>
        </p:spPr>
        <p:txBody>
          <a:bodyPr wrap="square" rtlCol="0">
            <a:spAutoFit/>
          </a:bodyPr>
          <a:lstStyle/>
          <a:p>
            <a:pPr marL="457200" indent="-457200">
              <a:buFont typeface="Wingdings" panose="05000000000000000000" pitchFamily="2" charset="2"/>
              <a:buChar char="q"/>
            </a:pPr>
            <a:r>
              <a:rPr lang="en-US" sz="2800" dirty="0">
                <a:solidFill>
                  <a:srgbClr val="00B050"/>
                </a:solidFill>
              </a:rPr>
              <a:t>The problem is of regression type.</a:t>
            </a:r>
            <a:endParaRPr lang="en-US" sz="2800" dirty="0">
              <a:solidFill>
                <a:srgbClr val="0070C0"/>
              </a:solidFill>
            </a:endParaRPr>
          </a:p>
          <a:p>
            <a:pPr marL="457200" indent="-457200">
              <a:buFont typeface="Wingdings" panose="05000000000000000000" pitchFamily="2" charset="2"/>
              <a:buChar char="q"/>
            </a:pPr>
            <a:r>
              <a:rPr lang="en-US" sz="2800" dirty="0">
                <a:solidFill>
                  <a:srgbClr val="00B050"/>
                </a:solidFill>
              </a:rPr>
              <a:t> Preprocessing:  </a:t>
            </a:r>
            <a:r>
              <a:rPr lang="en-US" sz="2800" dirty="0"/>
              <a:t>Standardize features by subtracting the mean and scaling to unit variance using </a:t>
            </a:r>
            <a:r>
              <a:rPr lang="en-US" sz="2800" dirty="0" err="1"/>
              <a:t>StandardScaler</a:t>
            </a:r>
            <a:r>
              <a:rPr lang="en-US" sz="2800" dirty="0"/>
              <a:t> (not necessary for the tree methods).</a:t>
            </a:r>
          </a:p>
          <a:p>
            <a:pPr marL="457200" indent="-457200">
              <a:buFont typeface="Wingdings" panose="05000000000000000000" pitchFamily="2" charset="2"/>
              <a:buChar char="q"/>
            </a:pPr>
            <a:endParaRPr lang="en-US" sz="2800" dirty="0">
              <a:solidFill>
                <a:srgbClr val="00B050"/>
              </a:solidFill>
            </a:endParaRPr>
          </a:p>
          <a:p>
            <a:pPr marL="457200" indent="-457200">
              <a:buFont typeface="Wingdings" panose="05000000000000000000" pitchFamily="2" charset="2"/>
              <a:buChar char="q"/>
            </a:pPr>
            <a:r>
              <a:rPr lang="en-US" sz="2800" dirty="0">
                <a:solidFill>
                  <a:srgbClr val="00B050"/>
                </a:solidFill>
              </a:rPr>
              <a:t>Train-test splitting: </a:t>
            </a:r>
            <a:r>
              <a:rPr lang="en-US" sz="2800" dirty="0"/>
              <a:t>Use 70% of data for training and 30% for testing.  </a:t>
            </a:r>
          </a:p>
          <a:p>
            <a:pPr marL="457200" indent="-457200">
              <a:buFont typeface="Wingdings" panose="05000000000000000000" pitchFamily="2" charset="2"/>
              <a:buChar char="q"/>
            </a:pPr>
            <a:r>
              <a:rPr lang="en-US" sz="2800" dirty="0">
                <a:solidFill>
                  <a:srgbClr val="00B050"/>
                </a:solidFill>
              </a:rPr>
              <a:t>Validation: </a:t>
            </a:r>
            <a:r>
              <a:rPr lang="en-US" sz="2800" dirty="0"/>
              <a:t> Use </a:t>
            </a:r>
            <a:r>
              <a:rPr lang="en-US" sz="2800" dirty="0" err="1"/>
              <a:t>GridsearchCV</a:t>
            </a:r>
            <a:r>
              <a:rPr lang="en-US" sz="2800" dirty="0"/>
              <a:t> and 3-fold cross-validation (because of the size of the dataset).</a:t>
            </a:r>
          </a:p>
          <a:p>
            <a:endParaRPr lang="en-US" sz="2800" dirty="0"/>
          </a:p>
          <a:p>
            <a:pPr marL="457200" indent="-457200">
              <a:buFont typeface="Wingdings" panose="05000000000000000000" pitchFamily="2" charset="2"/>
              <a:buChar char="q"/>
            </a:pPr>
            <a:r>
              <a:rPr lang="en-US" sz="2800" dirty="0">
                <a:solidFill>
                  <a:srgbClr val="00B050"/>
                </a:solidFill>
              </a:rPr>
              <a:t>Regressors used: </a:t>
            </a:r>
            <a:r>
              <a:rPr lang="en-US" sz="2800" dirty="0"/>
              <a:t>Elastic Net,  Stochastic Gradient Descent, Decision Tree, Random Forest and Multilayer Perceptron Regressors.</a:t>
            </a:r>
          </a:p>
          <a:p>
            <a:pPr marL="457200" indent="-457200">
              <a:buFont typeface="Wingdings" panose="05000000000000000000" pitchFamily="2" charset="2"/>
              <a:buChar char="q"/>
            </a:pPr>
            <a:r>
              <a:rPr lang="en-US" sz="2800" dirty="0">
                <a:solidFill>
                  <a:srgbClr val="00B050"/>
                </a:solidFill>
              </a:rPr>
              <a:t>Model evaluation metric: </a:t>
            </a:r>
            <a:r>
              <a:rPr lang="en-US" sz="2800" dirty="0"/>
              <a:t>Coefficient of determination R^2 (training and test scores), accuracies of the mean and standard deviation of the target variable on the test set.</a:t>
            </a:r>
          </a:p>
        </p:txBody>
      </p:sp>
    </p:spTree>
    <p:extLst>
      <p:ext uri="{BB962C8B-B14F-4D97-AF65-F5344CB8AC3E}">
        <p14:creationId xmlns:p14="http://schemas.microsoft.com/office/powerpoint/2010/main" val="216880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1CC1F-CCF4-4AB0-87F6-3AC28E12D31C}"/>
              </a:ext>
            </a:extLst>
          </p:cNvPr>
          <p:cNvSpPr txBox="1"/>
          <p:nvPr/>
        </p:nvSpPr>
        <p:spPr>
          <a:xfrm>
            <a:off x="548640" y="347472"/>
            <a:ext cx="10680192" cy="2677656"/>
          </a:xfrm>
          <a:prstGeom prst="rect">
            <a:avLst/>
          </a:prstGeom>
          <a:noFill/>
        </p:spPr>
        <p:txBody>
          <a:bodyPr wrap="square" rtlCol="0">
            <a:spAutoFit/>
          </a:bodyPr>
          <a:lstStyle/>
          <a:p>
            <a:pPr marL="457200" indent="-457200">
              <a:buFont typeface="Wingdings" panose="05000000000000000000" pitchFamily="2" charset="2"/>
              <a:buChar char="q"/>
            </a:pPr>
            <a:r>
              <a:rPr lang="en-US" sz="2800" dirty="0">
                <a:solidFill>
                  <a:srgbClr val="00B050"/>
                </a:solidFill>
              </a:rPr>
              <a:t>Best Model Selection Criterion: </a:t>
            </a:r>
            <a:r>
              <a:rPr lang="en-US" sz="2800" dirty="0"/>
              <a:t>The largest value of the coefficient of determination on the test set.</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v"/>
            </a:pPr>
            <a:r>
              <a:rPr lang="en-US" sz="2800" dirty="0">
                <a:solidFill>
                  <a:srgbClr val="FF0000"/>
                </a:solidFill>
              </a:rPr>
              <a:t>The comparison table of results pertaining to different methods shown below suggests that Multilayer Perceptron  and Random Forest are the best methods .</a:t>
            </a:r>
          </a:p>
        </p:txBody>
      </p:sp>
      <p:graphicFrame>
        <p:nvGraphicFramePr>
          <p:cNvPr id="6" name="Объект 5">
            <a:extLst>
              <a:ext uri="{FF2B5EF4-FFF2-40B4-BE49-F238E27FC236}">
                <a16:creationId xmlns:a16="http://schemas.microsoft.com/office/drawing/2014/main" id="{184C9910-E6A4-45E6-B597-D9B08A2B1E54}"/>
              </a:ext>
            </a:extLst>
          </p:cNvPr>
          <p:cNvGraphicFramePr>
            <a:graphicFrameLocks noChangeAspect="1"/>
          </p:cNvGraphicFramePr>
          <p:nvPr>
            <p:extLst>
              <p:ext uri="{D42A27DB-BD31-4B8C-83A1-F6EECF244321}">
                <p14:modId xmlns:p14="http://schemas.microsoft.com/office/powerpoint/2010/main" val="2762112576"/>
              </p:ext>
            </p:extLst>
          </p:nvPr>
        </p:nvGraphicFramePr>
        <p:xfrm>
          <a:off x="-17641" y="3206889"/>
          <a:ext cx="12264505" cy="3651111"/>
        </p:xfrm>
        <a:graphic>
          <a:graphicData uri="http://schemas.openxmlformats.org/presentationml/2006/ole">
            <mc:AlternateContent xmlns:mc="http://schemas.openxmlformats.org/markup-compatibility/2006">
              <mc:Choice xmlns:v="urn:schemas-microsoft-com:vml" Requires="v">
                <p:oleObj spid="_x0000_s1054" name="Worksheet" r:id="rId3" imgW="5791096" imgH="1724189" progId="Excel.Sheet.12">
                  <p:embed/>
                </p:oleObj>
              </mc:Choice>
              <mc:Fallback>
                <p:oleObj name="Worksheet" r:id="rId3" imgW="5791096" imgH="1724189" progId="Excel.Sheet.12">
                  <p:embed/>
                  <p:pic>
                    <p:nvPicPr>
                      <p:cNvPr id="0" name=""/>
                      <p:cNvPicPr/>
                      <p:nvPr/>
                    </p:nvPicPr>
                    <p:blipFill>
                      <a:blip r:embed="rId4"/>
                      <a:stretch>
                        <a:fillRect/>
                      </a:stretch>
                    </p:blipFill>
                    <p:spPr>
                      <a:xfrm>
                        <a:off x="-17641" y="3206889"/>
                        <a:ext cx="12264505" cy="3651111"/>
                      </a:xfrm>
                      <a:prstGeom prst="rect">
                        <a:avLst/>
                      </a:prstGeom>
                    </p:spPr>
                  </p:pic>
                </p:oleObj>
              </mc:Fallback>
            </mc:AlternateContent>
          </a:graphicData>
        </a:graphic>
      </p:graphicFrame>
    </p:spTree>
    <p:extLst>
      <p:ext uri="{BB962C8B-B14F-4D97-AF65-F5344CB8AC3E}">
        <p14:creationId xmlns:p14="http://schemas.microsoft.com/office/powerpoint/2010/main" val="27689160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935</Words>
  <Application>Microsoft Office PowerPoint</Application>
  <PresentationFormat>Широкоэкранный</PresentationFormat>
  <Paragraphs>92</Paragraphs>
  <Slides>12</Slides>
  <Notes>0</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2</vt:i4>
      </vt:variant>
      <vt:variant>
        <vt:lpstr>Заголовки слайдов</vt:lpstr>
      </vt:variant>
      <vt:variant>
        <vt:i4>12</vt:i4>
      </vt:variant>
    </vt:vector>
  </HeadingPairs>
  <TitlesOfParts>
    <vt:vector size="21" baseType="lpstr">
      <vt:lpstr>Arial</vt:lpstr>
      <vt:lpstr>Calibri</vt:lpstr>
      <vt:lpstr>Calibri Light</vt:lpstr>
      <vt:lpstr>Courier New</vt:lpstr>
      <vt:lpstr>Times New Roman</vt:lpstr>
      <vt:lpstr>Wingdings</vt:lpstr>
      <vt:lpstr>Тема Office</vt:lpstr>
      <vt:lpstr>Worksheet</vt:lpstr>
      <vt:lpstr>Acrobat Document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Денис Далидович</dc:creator>
  <cp:lastModifiedBy>Денис Далидович</cp:lastModifiedBy>
  <cp:revision>53</cp:revision>
  <dcterms:created xsi:type="dcterms:W3CDTF">2018-01-06T15:34:44Z</dcterms:created>
  <dcterms:modified xsi:type="dcterms:W3CDTF">2018-03-04T21:04:55Z</dcterms:modified>
</cp:coreProperties>
</file>