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83" r:id="rId4"/>
    <p:sldId id="271" r:id="rId5"/>
    <p:sldId id="273" r:id="rId6"/>
    <p:sldId id="282" r:id="rId7"/>
    <p:sldId id="276" r:id="rId8"/>
    <p:sldId id="277" r:id="rId9"/>
    <p:sldId id="284" r:id="rId10"/>
    <p:sldId id="287" r:id="rId11"/>
    <p:sldId id="286" r:id="rId12"/>
    <p:sldId id="269" r:id="rId13"/>
    <p:sldId id="28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8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B31B-9D3A-433B-B234-A15537401029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1FB3D-5FF6-4F9C-9220-60E194F15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34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76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e05b688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7e05b688f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e05b688f6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e05b688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7e05b688f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e05b688f6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76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0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24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83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41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66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15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56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F7F-599F-4BCE-9A5D-0DBC2A54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3B69A6-F0D2-4285-8E75-B037B45D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E4ECA1-7C20-4CDF-A979-2A5208C7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31FD5-F650-4393-876A-14AE86E8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794C9-2625-4D51-AEEE-901DA6E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94BB1-14F6-4D4A-A08A-9EDF84C2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6DDC77-D751-4F5F-A539-0695DF49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8541F-0336-4260-94A6-91EF3496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1C416-0A89-4893-902C-2F65BFC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43471-D8A3-40D0-BD47-7AC3F1C4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40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293B5-443B-457E-BD9F-0643AE5D1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E9825-BF4E-487C-8D81-4D069B2A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9AA3E-C2E0-4EC7-8150-23A10700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516DF-3854-47EB-A596-49F4F403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F9FF8-92C8-4357-9A4B-99A64DFD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19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A3CF3-E162-4F3C-9049-F9088BF2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6CEA7-0DAE-4779-994B-CF232B35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824EAE-7339-4459-BF32-869BBB1A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4E3FF-665B-4D53-A2DA-1FE9C77D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DAD82-0BC7-46DE-98A3-13902CE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10A98-75A5-4751-BB5B-A5EAA3A7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E06FF8-9090-4A1C-8ACB-52C7DCF4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D3CF7-F11E-45F6-AE82-4050BB68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B27A4-7BB5-429A-BFC2-AE108D3D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7194F-9AEA-48B4-BAB9-3FFE0910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5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7B6CB-9578-46E5-ACD3-95A2135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79E57-F906-4934-8A78-883EAADA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FE297C-29A2-4064-9D65-5601D6A4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008E18-085A-4917-A0BC-8E355F4D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FF089D-5196-4C6A-B397-9D3AA45F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BC1E66-C87B-4E7B-95D7-73CEF1F3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09299-C24B-4089-B4E0-8759E5D8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4220D8-CE66-43E9-8CA6-D976C156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87E545-2B73-488C-B6A4-CF2792E5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BA3748-3C46-4191-8135-142904E53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64DB24-D139-45DB-A56D-F3787707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143654-1EDC-4609-A469-61BE4C3C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B37C84-9434-4D39-9126-13D15E45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E77B3C-73BB-4AC0-B79C-5D525C4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0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B0CA2-95B3-460C-92AC-5E69A901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6258D7-58E7-4B1F-9DDF-1500D49F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2E92D-A5FB-4EAE-A548-B07B546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C247A3-A891-45BB-814D-60B71C9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9089B2-A0E2-4A78-9615-9E61D94D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75FE63-B5A6-4050-92ED-93853B9D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8E8D41-ED6F-4AF8-864B-F5450F09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9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8ACEA-AEA6-42C8-9758-E4DC4A30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C25B0-D5E6-4553-BF69-F436688E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2C248-306B-4420-B990-B6C7BB3A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E6014C-B592-4000-AA44-433DFF4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3635D-0E7D-49D8-B1DF-43A22D03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4B56AA-A8CF-4C23-8B97-846CF2F5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2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3A3E8-360B-46D5-A121-848DF8BB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DC137A-8ABA-466D-97B0-1FFE8BDD9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A2CEB-F432-4502-8DFB-B1D6A599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BCEDD-BB27-457E-ADF3-E8C5640F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B1F818-E9D8-435D-ADD5-7BA45F35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8DD7A6-F2AA-4EAF-91AE-CF9D376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9FEB4-090C-4BF7-95AF-16865845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A3AB5-1665-468F-A371-A23A13C0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49A3F-EEA1-48EF-99F7-277E59B36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3FC5-DA43-495C-8DFA-33C119BA4661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17D0A-27A9-48C9-8015-196D5163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30327-63D6-4438-9680-197931F3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1140-8FDE-421F-A9CE-FE98BC5579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8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1822801"/>
            <a:ext cx="12192000" cy="1606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5400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4000" dirty="0">
                <a:solidFill>
                  <a:schemeClr val="lt1"/>
                </a:solidFill>
              </a:rPr>
              <a:t>Курсовая работа: «</a:t>
            </a:r>
            <a:r>
              <a:rPr lang="ru-RU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корпоративной локально-вычислительной сети предприятия</a:t>
            </a:r>
            <a:r>
              <a:rPr lang="ru-RU" sz="4000" dirty="0">
                <a:solidFill>
                  <a:schemeClr val="lt1"/>
                </a:solidFill>
              </a:rPr>
              <a:t>»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035282" y="4014506"/>
            <a:ext cx="45201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Руководитель курсовой работы:</a:t>
            </a:r>
            <a:endParaRPr sz="1800" b="1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/>
              <a:t>доцент кафедры ИЗИ М.М. Монахова</a:t>
            </a:r>
            <a:endParaRPr sz="1800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Исполнитель:</a:t>
            </a:r>
            <a:endParaRPr sz="1800" b="1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dirty="0"/>
              <a:t>ст. гр. ИБ-120 Д.С. Дмитриевский</a:t>
            </a:r>
            <a:endParaRPr sz="1800" dirty="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45" y="110532"/>
            <a:ext cx="157931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860" y="430570"/>
            <a:ext cx="2057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313655" y="287607"/>
            <a:ext cx="36067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ВЛАДИМИРСКИЙ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ГОСУДАРСТВЕННЫЙ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имени Александра Григорьевича 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Николая Григорьевича Столетовых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782260" y="426105"/>
            <a:ext cx="277326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информатики 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защиты информации (ИЗИ)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chemeClr val="dk1"/>
                </a:solidFill>
              </a:rPr>
              <a:t>г. Владимир 2023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10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FB6EA-77CF-F619-9E39-50A9BE02CDEF}"/>
              </a:ext>
            </a:extLst>
          </p:cNvPr>
          <p:cNvSpPr txBox="1"/>
          <p:nvPr/>
        </p:nvSpPr>
        <p:spPr>
          <a:xfrm>
            <a:off x="620393" y="773112"/>
            <a:ext cx="10504808" cy="198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проверим имеется ли связь между сегментами сетей. Отправим эхо запросы с компьютера (ПК №1) на ПК, находящихся в других сегментах.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увидеть, связь со всеми сегментами имеется, эхо запросы проходят успешно, потерь нет.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2EE4035D-EEFB-42E8-A61B-9E85932E95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DE1D83-ABC5-4316-8ACA-BAA2FFEAA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42"/>
          <a:stretch/>
        </p:blipFill>
        <p:spPr>
          <a:xfrm>
            <a:off x="620392" y="2759360"/>
            <a:ext cx="4650855" cy="33255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CFD9C5-FABF-4863-8AEC-792FADD49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042"/>
          <a:stretch/>
        </p:blipFill>
        <p:spPr>
          <a:xfrm>
            <a:off x="6474345" y="2759359"/>
            <a:ext cx="4650855" cy="3325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51017-9BF7-4009-BD8D-3F88DF80377E}"/>
              </a:ext>
            </a:extLst>
          </p:cNvPr>
          <p:cNvSpPr txBox="1"/>
          <p:nvPr/>
        </p:nvSpPr>
        <p:spPr>
          <a:xfrm>
            <a:off x="2034108" y="6082119"/>
            <a:ext cx="1823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во 2 сегмент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B6E5-332D-4527-B3BB-8F6E99A81558}"/>
              </a:ext>
            </a:extLst>
          </p:cNvPr>
          <p:cNvSpPr txBox="1"/>
          <p:nvPr/>
        </p:nvSpPr>
        <p:spPr>
          <a:xfrm>
            <a:off x="7879071" y="6078829"/>
            <a:ext cx="1823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в 3 сегмент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7287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11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2EE4035D-EEFB-42E8-A61B-9E85932E95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0980FD-6633-4784-BFC7-29555DCDA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208"/>
          <a:stretch/>
        </p:blipFill>
        <p:spPr>
          <a:xfrm>
            <a:off x="383725" y="904814"/>
            <a:ext cx="5712275" cy="47321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3A34F2-ADC8-4304-8775-AF3086A2B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042"/>
          <a:stretch/>
        </p:blipFill>
        <p:spPr>
          <a:xfrm>
            <a:off x="6134309" y="904813"/>
            <a:ext cx="5712275" cy="4732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7D697B-1456-443F-A629-30BD570BC798}"/>
              </a:ext>
            </a:extLst>
          </p:cNvPr>
          <p:cNvSpPr txBox="1"/>
          <p:nvPr/>
        </p:nvSpPr>
        <p:spPr>
          <a:xfrm>
            <a:off x="2382844" y="5637006"/>
            <a:ext cx="1714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в 4 сегмент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4A036-571E-4662-83EB-3556DF25902F}"/>
              </a:ext>
            </a:extLst>
          </p:cNvPr>
          <p:cNvSpPr txBox="1"/>
          <p:nvPr/>
        </p:nvSpPr>
        <p:spPr>
          <a:xfrm>
            <a:off x="5560807" y="5637006"/>
            <a:ext cx="6099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в </a:t>
            </a:r>
            <a:r>
              <a:rPr lang="en-US" sz="1200" kern="0" dirty="0">
                <a:latin typeface="Times New Roman" panose="02020603050405020304" pitchFamily="18" charset="0"/>
              </a:rPr>
              <a:t>ISP</a:t>
            </a:r>
            <a:r>
              <a:rPr lang="ru-RU" sz="1200" kern="0" dirty="0">
                <a:latin typeface="Times New Roman" panose="02020603050405020304" pitchFamily="18" charset="0"/>
              </a:rPr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6683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 smtClean="0">
                <a:solidFill>
                  <a:schemeClr val="lt1"/>
                </a:solidFill>
              </a:rPr>
              <a:t>12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Вывод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11325" y="1924952"/>
            <a:ext cx="11153100" cy="34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Мной был разработан проект КСПД колл-центра «Снежок». Используя эмулятор сетей Cisco Packet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разработал модель проектируемой сети.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произведен экономический расчет затрат на проектирование КСПД. Сумма затрат приблизительно составила 2 859 900 рублей.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Все поставленные задачи были выполнены полностью и в срок.</a:t>
            </a: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6FAA56C1-2C22-4824-B973-143B1CC730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 smtClean="0">
                <a:solidFill>
                  <a:schemeClr val="lt1"/>
                </a:solidFill>
              </a:rPr>
              <a:t>13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chemeClr val="lt1"/>
                </a:solidFill>
              </a:rPr>
              <a:t>Ссылка на проект</a:t>
            </a:r>
            <a:endParaRPr sz="6400" dirty="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4;p16">
            <a:extLst>
              <a:ext uri="{FF2B5EF4-FFF2-40B4-BE49-F238E27FC236}">
                <a16:creationId xmlns:a16="http://schemas.microsoft.com/office/drawing/2014/main" id="{98E6A8C0-C8F7-430F-BFD5-C35215DA3B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0A0BCC-2E74-47A3-8277-23FD5FB69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476375"/>
            <a:ext cx="3905250" cy="390525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270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Цель и задачи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599" y="727074"/>
            <a:ext cx="109758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на базе нескольких информационных технологий разработать проект корпоративной ЛВС. Используя эмулятор сетей Cisco Packet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разработать модель проектируемой сети.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Анализ предметной области (включая описание предприятия).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Разработать проект физического/канального уровня корпоративной ЛВС. 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Разработать проект сетевого уровня корпоративной ЛВС  в Cisco Packet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Расчёт стоимости проекта.</a:t>
            </a:r>
          </a:p>
          <a:p>
            <a:pPr marL="571500" lvl="1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Экспериментальное исследование модели. 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3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Анализ предметной области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62629" y="1171074"/>
            <a:ext cx="11066741" cy="419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КСПД </a:t>
            </a:r>
            <a:r>
              <a:rPr lang="ru-RU" sz="35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кол-центр «Снежок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Данный колл-центр предназначен для консультации населения по вопросам заснеженности жилых зон, а в летнее время уборки мусора. Колл-центр состоит из  помещений: 2 кабинета операторов, кабинет ОКК и кабинет администрации.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КСПД состоит из: 50 ПК, 1 сервера, 5 коммутаторов, 5 маршрутизаторов, 2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роутера.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</p:spTree>
    <p:extLst>
      <p:ext uri="{BB962C8B-B14F-4D97-AF65-F5344CB8AC3E}">
        <p14:creationId xmlns:p14="http://schemas.microsoft.com/office/powerpoint/2010/main" val="9565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4</a:t>
            </a:fld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Физический/канальный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D266AC-D0CB-42A7-97FF-642F26F65E5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1"/>
          <a:stretch/>
        </p:blipFill>
        <p:spPr bwMode="auto">
          <a:xfrm>
            <a:off x="647700" y="997455"/>
            <a:ext cx="10803606" cy="48630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4D397-3A7C-42E3-8D5F-05191E061980}"/>
              </a:ext>
            </a:extLst>
          </p:cNvPr>
          <p:cNvSpPr txBox="1"/>
          <p:nvPr/>
        </p:nvSpPr>
        <p:spPr>
          <a:xfrm>
            <a:off x="2999710" y="5911237"/>
            <a:ext cx="6099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физического/канального уровня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469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5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Сетевой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336CBECE-9290-45EA-AEE7-082491B9A0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D3CE05-23DD-4166-8B3A-5E11A42FE979}"/>
              </a:ext>
            </a:extLst>
          </p:cNvPr>
          <p:cNvPicPr/>
          <p:nvPr/>
        </p:nvPicPr>
        <p:blipFill rotWithShape="1">
          <a:blip r:embed="rId3"/>
          <a:srcRect t="6374"/>
          <a:stretch/>
        </p:blipFill>
        <p:spPr bwMode="auto">
          <a:xfrm>
            <a:off x="1470025" y="1120775"/>
            <a:ext cx="9251950" cy="461645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330B7-0C31-4AA2-B06D-4AD82DDC1D16}"/>
              </a:ext>
            </a:extLst>
          </p:cNvPr>
          <p:cNvSpPr txBox="1"/>
          <p:nvPr/>
        </p:nvSpPr>
        <p:spPr>
          <a:xfrm>
            <a:off x="3046207" y="5757249"/>
            <a:ext cx="6099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построенная в Cisco Packet Tracer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8933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6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Сетевой уровень корпоративной ЛВС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021303" y="967922"/>
            <a:ext cx="8149391" cy="94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Колл-центр сегментирован на 6 сетей: 4 для каждого кабинета, 1 </a:t>
            </a:r>
            <a:r>
              <a:rPr lang="en-US" dirty="0"/>
              <a:t>Wi-Fi </a:t>
            </a:r>
            <a:r>
              <a:rPr lang="ru-RU" dirty="0"/>
              <a:t>для операторов и сотрудников ОКК, а 2</a:t>
            </a:r>
            <a:r>
              <a:rPr lang="en-US" dirty="0"/>
              <a:t> Wi-Fi</a:t>
            </a:r>
            <a:r>
              <a:rPr lang="ru-RU" dirty="0"/>
              <a:t> для работников администрации</a:t>
            </a:r>
            <a:r>
              <a:rPr lang="en-US" dirty="0"/>
              <a:t>.</a:t>
            </a:r>
            <a:endParaRPr lang="ru-RU" dirty="0"/>
          </a:p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24;p16">
            <a:extLst>
              <a:ext uri="{FF2B5EF4-FFF2-40B4-BE49-F238E27FC236}">
                <a16:creationId xmlns:a16="http://schemas.microsoft.com/office/drawing/2014/main" id="{2331B0DE-3FE6-412D-BDAD-FD875B8888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F6AB2AB-C747-4BC9-9E66-906DD377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60026"/>
              </p:ext>
            </p:extLst>
          </p:nvPr>
        </p:nvGraphicFramePr>
        <p:xfrm>
          <a:off x="2021302" y="2149433"/>
          <a:ext cx="8149391" cy="3564834"/>
        </p:xfrm>
        <a:graphic>
          <a:graphicData uri="http://schemas.openxmlformats.org/drawingml/2006/table">
            <a:tbl>
              <a:tblPr firstRow="1" firstCol="1" bandRow="1"/>
              <a:tblGrid>
                <a:gridCol w="2729544">
                  <a:extLst>
                    <a:ext uri="{9D8B030D-6E8A-4147-A177-3AD203B41FA5}">
                      <a16:colId xmlns:a16="http://schemas.microsoft.com/office/drawing/2014/main" val="2488325929"/>
                    </a:ext>
                  </a:extLst>
                </a:gridCol>
                <a:gridCol w="2718208">
                  <a:extLst>
                    <a:ext uri="{9D8B030D-6E8A-4147-A177-3AD203B41FA5}">
                      <a16:colId xmlns:a16="http://schemas.microsoft.com/office/drawing/2014/main" val="1338280142"/>
                    </a:ext>
                  </a:extLst>
                </a:gridCol>
                <a:gridCol w="2701639">
                  <a:extLst>
                    <a:ext uri="{9D8B030D-6E8A-4147-A177-3AD203B41FA5}">
                      <a16:colId xmlns:a16="http://schemas.microsoft.com/office/drawing/2014/main" val="3991754159"/>
                    </a:ext>
                  </a:extLst>
                </a:gridCol>
              </a:tblGrid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сети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Шлюз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84486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 Аудитория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11423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192.168.2.0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 Аудитория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192.168.2.100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82259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192.168.3.0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 Аудитория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46054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192.168.4.0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 Аудитория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423166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10.1.1.0/30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РАБ-АДМ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007711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10.2.2.0/30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АДМ-ОКК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476680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10.3.3.0/30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ОКК-РАБ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894493"/>
                  </a:ext>
                </a:extLst>
              </a:tr>
              <a:tr h="350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.0/24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№1, №4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(wi-fi)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99986"/>
                  </a:ext>
                </a:extLst>
              </a:tr>
              <a:tr h="4113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192.168.4.62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630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779671D-9FA7-4009-BCD5-AB936ED500F3}"/>
              </a:ext>
            </a:extLst>
          </p:cNvPr>
          <p:cNvSpPr txBox="1"/>
          <p:nvPr/>
        </p:nvSpPr>
        <p:spPr>
          <a:xfrm>
            <a:off x="4065315" y="1872434"/>
            <a:ext cx="6105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ru-RU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Распределения адресного пространства</a:t>
            </a:r>
            <a:endParaRPr lang="ru-RU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7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40694" y="9974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FB6EA-77CF-F619-9E39-50A9BE02CDEF}"/>
              </a:ext>
            </a:extLst>
          </p:cNvPr>
          <p:cNvSpPr txBox="1"/>
          <p:nvPr/>
        </p:nvSpPr>
        <p:spPr>
          <a:xfrm>
            <a:off x="5908297" y="3010110"/>
            <a:ext cx="5636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должен блокировать и не пропускать любой неизвестный трафик на этапе его поступления. Но запросы из корпоративной сети во внешнюю должны проходить.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24;p16">
            <a:extLst>
              <a:ext uri="{FF2B5EF4-FFF2-40B4-BE49-F238E27FC236}">
                <a16:creationId xmlns:a16="http://schemas.microsoft.com/office/drawing/2014/main" id="{874AAC68-FA7C-4F10-98A2-1C5A36780C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57A3CA-7D45-43DD-9C37-AF2FE93D0F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8297" y="985531"/>
            <a:ext cx="5636004" cy="1561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7B6A97-31CB-459B-8CC2-89AC3262600D}"/>
              </a:ext>
            </a:extLst>
          </p:cNvPr>
          <p:cNvPicPr/>
          <p:nvPr/>
        </p:nvPicPr>
        <p:blipFill rotWithShape="1">
          <a:blip r:embed="rId4"/>
          <a:srcRect b="38277"/>
          <a:stretch/>
        </p:blipFill>
        <p:spPr bwMode="auto">
          <a:xfrm>
            <a:off x="302792" y="997455"/>
            <a:ext cx="5311943" cy="4863090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9791F-1209-4539-ACA2-535B57C00F15}"/>
              </a:ext>
            </a:extLst>
          </p:cNvPr>
          <p:cNvSpPr txBox="1"/>
          <p:nvPr/>
        </p:nvSpPr>
        <p:spPr>
          <a:xfrm>
            <a:off x="-91030" y="5872469"/>
            <a:ext cx="6099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из локального сегмента в </a:t>
            </a:r>
            <a:r>
              <a:rPr lang="en-US" sz="1200" kern="0" dirty="0">
                <a:latin typeface="Times New Roman" panose="02020603050405020304" pitchFamily="18" charset="0"/>
              </a:rPr>
              <a:t>ISP</a:t>
            </a:r>
            <a:r>
              <a:rPr lang="ru-RU" sz="1200" kern="0" dirty="0">
                <a:latin typeface="Times New Roman" panose="02020603050405020304" pitchFamily="18" charset="0"/>
              </a:rPr>
              <a:t> </a:t>
            </a:r>
            <a:endParaRPr lang="ru-R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CB4EE-4A65-422F-8FD3-5E0CAFB3E6B8}"/>
              </a:ext>
            </a:extLst>
          </p:cNvPr>
          <p:cNvSpPr txBox="1"/>
          <p:nvPr/>
        </p:nvSpPr>
        <p:spPr>
          <a:xfrm>
            <a:off x="5657681" y="2546655"/>
            <a:ext cx="6137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с </a:t>
            </a:r>
            <a:r>
              <a:rPr lang="en-US" sz="1200" kern="0" dirty="0">
                <a:latin typeface="Times New Roman" panose="02020603050405020304" pitchFamily="18" charset="0"/>
              </a:rPr>
              <a:t>ISP</a:t>
            </a:r>
            <a:r>
              <a:rPr lang="ru-RU" sz="1200" kern="0" dirty="0">
                <a:latin typeface="Times New Roman" panose="02020603050405020304" pitchFamily="18" charset="0"/>
              </a:rPr>
              <a:t> в локальный сегмент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715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8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FB6EA-77CF-F619-9E39-50A9BE02CDEF}"/>
              </a:ext>
            </a:extLst>
          </p:cNvPr>
          <p:cNvSpPr txBox="1"/>
          <p:nvPr/>
        </p:nvSpPr>
        <p:spPr>
          <a:xfrm>
            <a:off x="620393" y="773112"/>
            <a:ext cx="10504808" cy="198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данном проекте имеется 2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роутера, Роутер №1 предназначен для операторов и сотрудников отдела ОКК, роутер №2 предназначен для работников администрирования.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Эксперимент 1.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оператор или работник ОКК хотят подключиться к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роутеру, предназначенному для операторов/ОКК с помощью телефона.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2EE4035D-EEFB-42E8-A61B-9E85932E95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F59E17-7548-4E28-9B6A-6C2F802163BF}"/>
              </a:ext>
            </a:extLst>
          </p:cNvPr>
          <p:cNvPicPr/>
          <p:nvPr/>
        </p:nvPicPr>
        <p:blipFill rotWithShape="1">
          <a:blip r:embed="rId3"/>
          <a:srcRect b="53520"/>
          <a:stretch/>
        </p:blipFill>
        <p:spPr bwMode="auto">
          <a:xfrm>
            <a:off x="2123049" y="2759361"/>
            <a:ext cx="6487551" cy="3325527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46748A-45EB-47BD-AF58-2A0A7CA8B3AD}"/>
              </a:ext>
            </a:extLst>
          </p:cNvPr>
          <p:cNvSpPr txBox="1"/>
          <p:nvPr/>
        </p:nvSpPr>
        <p:spPr>
          <a:xfrm>
            <a:off x="2317031" y="6082120"/>
            <a:ext cx="6099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</a:t>
            </a:r>
            <a:r>
              <a:rPr lang="en-US" sz="1200" kern="0" dirty="0">
                <a:latin typeface="Times New Roman" panose="02020603050405020304" pitchFamily="18" charset="0"/>
              </a:rPr>
              <a:t>c </a:t>
            </a:r>
            <a:r>
              <a:rPr lang="ru-RU" sz="1200" kern="0" dirty="0">
                <a:latin typeface="Times New Roman" panose="02020603050405020304" pitchFamily="18" charset="0"/>
              </a:rPr>
              <a:t>телефона оператора на </a:t>
            </a:r>
            <a:r>
              <a:rPr lang="en-US" sz="1200" kern="0" dirty="0">
                <a:latin typeface="Times New Roman" panose="02020603050405020304" pitchFamily="18" charset="0"/>
              </a:rPr>
              <a:t>Wi-fi </a:t>
            </a:r>
            <a:r>
              <a:rPr lang="ru-RU" sz="1200" kern="0" dirty="0">
                <a:latin typeface="Times New Roman" panose="02020603050405020304" pitchFamily="18" charset="0"/>
              </a:rPr>
              <a:t>роутер операторов/ОКК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8977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9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Тестирование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FB6EA-77CF-F619-9E39-50A9BE02CDEF}"/>
              </a:ext>
            </a:extLst>
          </p:cNvPr>
          <p:cNvSpPr txBox="1"/>
          <p:nvPr/>
        </p:nvSpPr>
        <p:spPr>
          <a:xfrm>
            <a:off x="620393" y="773112"/>
            <a:ext cx="10504808" cy="198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Эксперимент 2. О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ператор или сотрудник ОКК решат подключиться к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роутеру администрации.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эксперименты проводились с целью проверки корректности работы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ACL.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ACL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работает корректно</a:t>
            </a:r>
          </a:p>
        </p:txBody>
      </p:sp>
      <p:sp>
        <p:nvSpPr>
          <p:cNvPr id="12" name="Google Shape;124;p16">
            <a:extLst>
              <a:ext uri="{FF2B5EF4-FFF2-40B4-BE49-F238E27FC236}">
                <a16:creationId xmlns:a16="http://schemas.microsoft.com/office/drawing/2014/main" id="{2EE4035D-EEFB-42E8-A61B-9E85932E95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Курсовая работа: «Разработка корпоративной локальной-вычислительной сети предприятия». Исполнитель: Д.С. Дмитриевский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5385FA-B6CD-4CA0-83D5-0E23BD324CB8}"/>
              </a:ext>
            </a:extLst>
          </p:cNvPr>
          <p:cNvPicPr/>
          <p:nvPr/>
        </p:nvPicPr>
        <p:blipFill rotWithShape="1">
          <a:blip r:embed="rId3"/>
          <a:srcRect b="57293"/>
          <a:stretch/>
        </p:blipFill>
        <p:spPr bwMode="auto">
          <a:xfrm>
            <a:off x="2293034" y="2759361"/>
            <a:ext cx="6625883" cy="3325527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3A92C0-8EE8-482E-8675-9E6B5F689D99}"/>
              </a:ext>
            </a:extLst>
          </p:cNvPr>
          <p:cNvSpPr txBox="1"/>
          <p:nvPr/>
        </p:nvSpPr>
        <p:spPr>
          <a:xfrm>
            <a:off x="3343370" y="6088937"/>
            <a:ext cx="5058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kern="0" dirty="0">
                <a:latin typeface="Times New Roman" panose="02020603050405020304" pitchFamily="18" charset="0"/>
              </a:rPr>
              <a:t>Эхо запрос </a:t>
            </a:r>
            <a:r>
              <a:rPr lang="en-US" sz="1200" kern="0" dirty="0">
                <a:latin typeface="Times New Roman" panose="02020603050405020304" pitchFamily="18" charset="0"/>
              </a:rPr>
              <a:t>c </a:t>
            </a:r>
            <a:r>
              <a:rPr lang="ru-RU" sz="1200" kern="0" dirty="0">
                <a:latin typeface="Times New Roman" panose="02020603050405020304" pitchFamily="18" charset="0"/>
              </a:rPr>
              <a:t>телефона сотрудника ОКК на </a:t>
            </a:r>
            <a:r>
              <a:rPr lang="en-US" sz="1200" kern="0" dirty="0">
                <a:latin typeface="Times New Roman" panose="02020603050405020304" pitchFamily="18" charset="0"/>
              </a:rPr>
              <a:t>Wi-fi </a:t>
            </a:r>
            <a:r>
              <a:rPr lang="ru-RU" sz="1200" kern="0" dirty="0">
                <a:latin typeface="Times New Roman" panose="02020603050405020304" pitchFamily="18" charset="0"/>
              </a:rPr>
              <a:t>роутер администрации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41189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815</Words>
  <Application>Microsoft Office PowerPoint</Application>
  <PresentationFormat>Широкоэкранный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Тема Office</vt:lpstr>
      <vt:lpstr>Курсовая работа: «Разработка корпоративной локально-вычислительной сети предприятия»</vt:lpstr>
      <vt:lpstr>Цель и задачи</vt:lpstr>
      <vt:lpstr>Анализ предметной области</vt:lpstr>
      <vt:lpstr>Физический/канальный уровень корпоративной ЛВС</vt:lpstr>
      <vt:lpstr>Сетевой уровень корпоративной ЛВС</vt:lpstr>
      <vt:lpstr>Сетевой уровень корпоративной ЛВС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Вывод</vt:lpstr>
      <vt:lpstr>Ссылка на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работа: «Разработка корпоративной локально-вычислительной сети предприятия»</dc:title>
  <dc:creator>Dmitrievskyi Denis</dc:creator>
  <cp:lastModifiedBy>Dmitrievskyi Denis</cp:lastModifiedBy>
  <cp:revision>9</cp:revision>
  <dcterms:created xsi:type="dcterms:W3CDTF">2023-12-25T06:07:00Z</dcterms:created>
  <dcterms:modified xsi:type="dcterms:W3CDTF">2023-12-25T07:31:18Z</dcterms:modified>
</cp:coreProperties>
</file>