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9"/>
  </p:custDataLst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9"/>
  </p:normalViewPr>
  <p:slideViewPr>
    <p:cSldViewPr snapToGrid="0" snapToObjects="1">
      <p:cViewPr varScale="1">
        <p:scale>
          <a:sx n="110" d="100"/>
          <a:sy n="110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D777-F8E8-064F-9C19-83024397C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8BBAF-C228-714D-9A7C-93C4C048C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29C24-776E-6847-82A3-B057E0E1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32960-84C8-4544-A4DE-6DB1F3E2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1EF8E-BB3F-434C-87B3-271E51EA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0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7F03-4513-7F4B-8797-721D3D80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EF825-726E-8549-8731-BC843FC1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68FBD-CC8F-3845-9242-A628845A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5731-55E7-E84D-ADA9-8F5BBAFC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B375F-F2AC-974B-A62E-45D1C07F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0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F2B36-6647-854C-BB4C-3E33CCF72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F48F1-C9E9-814F-9822-973C94A0D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3648D-6EBB-254B-A285-69CE8271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C06F9-B441-A541-A560-F16EE69F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7D7AB-2649-7A48-B5D6-8D268FF7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8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496B-530C-1743-A21B-36A3618F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79F71-1C04-A749-A403-6E7B4AC34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0401-32CA-C74D-B704-05F75CD9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3DAC-7CAC-0843-A69C-9C47A215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3991-6F95-EE4E-8B1E-67FD0FCA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1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90D1-A47A-C145-834F-A3AC026D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2DFE1-8703-8F41-AE32-606261397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00B46-C660-2149-BC3D-0C7B7263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62805-5ADD-9945-9D1D-6A5130A9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450F2-F371-3B45-A0D5-21D2FD58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2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9B04-1557-DB45-94CA-0561327C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178C7-E2D3-1346-9F24-3D13E27A9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5B470-ACD1-224C-B420-08120993F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7B154-9F22-CF4D-A60C-16591C7C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41246-B556-1849-B2BE-2BE9CDEB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6C3B6-0719-4148-823E-17B9E6FF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3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BB10-6A91-4546-9E8E-058FC6C2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63C4A-3EC9-AD4C-91FA-304F5EAD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A2721-5AFF-8E47-A08D-33061FB25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10552-1082-C347-92B5-4AC489CD3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1B4D5-90B3-D841-8FA0-491A8FD21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8DA9C-99F4-7249-B497-9179E4B6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87B24-28D8-8747-989E-F8743653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90CFF-C2C5-C348-BC5E-35F7188E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095E-96B9-1148-8E0C-EC694AE4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08457-90C8-BD4B-AC7B-8D6279B2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52664-A260-5843-A682-FDC5D076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26DE0-6788-DC43-A1EF-A541FEBC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5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E190D-B7FB-BB4A-8A6E-A91BF8B8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71411-416B-0C44-92E2-AC52AF02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57CAD-81A1-4644-B557-C943ADCD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0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0B29-1D7E-0F48-9601-9870A452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02FD-C80C-C744-87F4-235A3482E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08BAE-2875-244A-A08A-94A29C638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A16ED-B211-7142-95AD-2FB0C32A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CAC77-ADC2-0244-B88D-73510D51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E1513-C33B-684D-B4FB-80183BE6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4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AFE3-6553-F34F-A5E0-9B92614F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59E27-12AF-704E-BC3D-33E72C058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2AAA5-7411-9F4C-8B15-73387F58B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0FDA3-F59C-674B-80B0-F787131B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130AC-F668-3346-ABCD-6B0E8839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03CF9-1A33-4A42-B6F5-ED82BF15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1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64F4F-F58A-EF4B-88EE-4C3CFFB4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B8DDA-87D6-3141-872B-8D14A25B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9A306-E23F-454E-BA48-8EEBE1EED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A000A-BDFF-A34E-BF03-CD9D0734B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340F-46FA-3B49-BDE4-1F8F89F9C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534B60A-2EE8-074A-B442-37DB6D984A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949109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6" imgW="7772400" imgH="10058400" progId="TCLayout.ActiveDocument.1">
                  <p:embed/>
                </p:oleObj>
              </mc:Choice>
              <mc:Fallback>
                <p:oleObj name="think-cell Slide" r:id="rId16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E55EBB4-848A-C940-85B7-BD90C4AE4B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2990211C-8F8D-3B48-A6F5-601978D04A52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3400" b="0" i="0" baseline="0" dirty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8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8.png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B1A7251-D84D-194F-BED1-60318B28477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547627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26DF0B8-23F6-CB4F-9407-5CA33A86781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dirty="0">
              <a:latin typeface="Roboto Light" panose="02000000000000000000" pitchFamily="2" charset="0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2025650"/>
            <a:ext cx="8680450" cy="28067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sz="4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IBM CAPSTONE PROJECT – </a:t>
            </a:r>
            <a:r>
              <a:rPr lang="en" sz="4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Battle of Neighborhoods: </a:t>
            </a:r>
            <a:b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" sz="3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Cluster Analysis of London Real Estate Market</a:t>
            </a:r>
            <a:endParaRPr lang="it-IT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03EC42F-B727-8A43-8F38-A0134059E7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98445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4BE1A8A-214F-C14C-8775-45483ABE083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it-IT" sz="4400" dirty="0">
              <a:latin typeface="Roboto Light" panose="02000000000000000000" pitchFamily="2" charset="0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Business </a:t>
            </a:r>
            <a:r>
              <a:rPr lang="it-IT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Problem</a:t>
            </a:r>
            <a:r>
              <a:rPr lang="it-IT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section</a:t>
            </a:r>
            <a:endParaRPr lang="it-IT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Hidden price falls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Tax hikes addressing overseas buyers of homes in England and Wales.</a:t>
            </a:r>
            <a:endParaRPr lang="it-IT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0F5E7E0-CC53-E74B-A999-3DCDC13191B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56443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292BDD3-F191-AA4E-AB7D-CB7129F0B95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it-IT" sz="4400" dirty="0">
              <a:latin typeface="Roboto Light" panose="02000000000000000000" pitchFamily="2" charset="0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Business </a:t>
            </a:r>
            <a:r>
              <a:rPr lang="it-IT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Problem</a:t>
            </a:r>
            <a:endParaRPr lang="it-IT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How could we provide support to homebuyers clientele in to purchase a suitable real estate in London in this uncertain economic and financial scenario?</a:t>
            </a:r>
            <a:endParaRPr lang="it-IT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953D2AC-8925-8246-BF59-48AF6F5E6C4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598810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Clustering London neighborhoods in order to recommend venues and the current average price of real estate where homebuyers can make a real estate investment. </a:t>
            </a:r>
            <a:endParaRPr lang="it-IT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F052435-6879-9E4E-947E-CF08DE3CB4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2176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05EFE4C-B268-AA42-9317-34E7A721C43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it-IT" sz="4400" dirty="0">
              <a:latin typeface="Roboto Light" panose="02000000000000000000" pitchFamily="2" charset="0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Data and </a:t>
            </a:r>
            <a:r>
              <a:rPr lang="it-IT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Methodology</a:t>
            </a:r>
            <a:endParaRPr lang="it-IT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Data: </a:t>
            </a: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FourSquare</a:t>
            </a: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API interface.</a:t>
            </a:r>
          </a:p>
          <a:p>
            <a:pPr>
              <a:lnSpc>
                <a:spcPct val="150000"/>
              </a:lnSpc>
            </a:pPr>
            <a:r>
              <a:rPr lang="en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Mehodology</a:t>
            </a: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Collect Inspection Data;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Explore and Understand Data;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Data preparation and preprocessing;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Modeling</a:t>
            </a:r>
            <a:endParaRPr lang="it-IT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DB1F4AA-D36C-7346-8175-94CB3B50A49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854665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B91F09C-C57F-C449-805A-634B50A6993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700" dirty="0">
              <a:latin typeface="Roboto Light" panose="02000000000000000000" pitchFamily="2" charset="0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222FBE7-20E4-FA46-849C-C902A5052AE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17003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Outcome</a:t>
            </a:r>
            <a:r>
              <a:rPr lang="it-IT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Examination of real estates according to neighborhoods/London areas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West London (</a:t>
            </a:r>
            <a:r>
              <a:rPr lang="en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Notting</a:t>
            </a: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Hill, Kensington, Chelsea, Marylebone) and North-West London (</a:t>
            </a:r>
            <a:r>
              <a:rPr lang="en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Hampsted</a:t>
            </a: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 might be considered highly profitable venues to purchase a real estate;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South-West London (</a:t>
            </a:r>
            <a:r>
              <a:rPr lang="en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Wandsworth</a:t>
            </a: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Balham) and North-West London (</a:t>
            </a:r>
            <a:r>
              <a:rPr lang="en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Isliington</a:t>
            </a: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 are arising as next future elite venues with a wide range of amenities and facilities. </a:t>
            </a:r>
          </a:p>
          <a:p>
            <a:pPr>
              <a:lnSpc>
                <a:spcPct val="170000"/>
              </a:lnSpc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Examination of real estates  by clusters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Clusters 0, 2 and 4 may target home buyers prone to live in 'green' areas with parks, waterfronts;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Clusters 1 and 3 may target individuals who love pubs, theatres and soccer.</a:t>
            </a:r>
            <a:endParaRPr lang="it-IT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PxaFarfKPtDIhQ3t0t0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_cxyjZ_DBuzblRslY.h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YWuF.OrjnfZH81HMPwtT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N1YgXAqhYSaVe19Dh1sC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0GUsOAr1.nGVXGeOXl2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K4MHfahMMX8vrKelED9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270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 Light</vt:lpstr>
      <vt:lpstr>Office Theme</vt:lpstr>
      <vt:lpstr>think-cell Slide</vt:lpstr>
      <vt:lpstr>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Егоренко Денис</cp:lastModifiedBy>
  <cp:revision>3</cp:revision>
  <dcterms:created xsi:type="dcterms:W3CDTF">2018-12-16T14:33:35Z</dcterms:created>
  <dcterms:modified xsi:type="dcterms:W3CDTF">2020-04-27T20:25:58Z</dcterms:modified>
</cp:coreProperties>
</file>