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87" r:id="rId13"/>
    <p:sldId id="262" r:id="rId14"/>
    <p:sldId id="269" r:id="rId15"/>
    <p:sldId id="271" r:id="rId16"/>
    <p:sldId id="272" r:id="rId17"/>
    <p:sldId id="288" r:id="rId18"/>
    <p:sldId id="273" r:id="rId19"/>
    <p:sldId id="274" r:id="rId20"/>
    <p:sldId id="275" r:id="rId21"/>
    <p:sldId id="276" r:id="rId22"/>
    <p:sldId id="280" r:id="rId23"/>
    <p:sldId id="281" r:id="rId24"/>
    <p:sldId id="284" r:id="rId25"/>
    <p:sldId id="285" r:id="rId26"/>
    <p:sldId id="286" r:id="rId27"/>
  </p:sldIdLst>
  <p:sldSz cx="18288000" cy="10287000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1321FD-992D-4400-AC69-E8C00152CF40}">
  <a:tblStyle styleId="{521321FD-992D-4400-AC69-E8C00152C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56c1c96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f56c1c96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603d3ff9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603d3ff9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2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603d3ff9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603d3ff9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f56c1c96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f56c1c96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f56c1c963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f56c1c963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56c1c96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56c1c96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70f12a1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70f12a1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56c1c963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56c1c963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9cbc9c2de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9cbc9c2de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56c1c963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56c1c963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047d35a6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047d35a6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f56c1c96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f56c1c96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56c1c9636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f56c1c9636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f56c1c963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f56c1c963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56c1c963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56c1c963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9f09c64a5c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9f09c64a5c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56c1c963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56c1c963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56c1c963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56c1c963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56c1c96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56c1c96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56c1c96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56c1c963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6c1c96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6c1c96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bg>
      <p:bgPr>
        <a:solidFill>
          <a:schemeClr val="l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1" name="Google Shape;391;p2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bg>
      <p:bgPr>
        <a:solidFill>
          <a:schemeClr val="lt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7" name="Google Shape;397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bg>
      <p:bgPr>
        <a:solidFill>
          <a:schemeClr val="lt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03" name="Google Shape;403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7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0" name="Google Shape;410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кой">
  <p:cSld name="CUSTOM_3_1_1_2_2_2">
    <p:bg>
      <p:bgPr>
        <a:solidFill>
          <a:schemeClr val="lt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9254356" y="3026991"/>
            <a:ext cx="8371500" cy="5060700"/>
          </a:xfrm>
          <a:prstGeom prst="roundRect">
            <a:avLst>
              <a:gd name="adj" fmla="val 4076"/>
            </a:avLst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7" name="Google Shape;417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8"/>
          <p:cNvSpPr txBox="1">
            <a:spLocks noGrp="1"/>
          </p:cNvSpPr>
          <p:nvPr>
            <p:ph type="body" idx="1"/>
          </p:nvPr>
        </p:nvSpPr>
        <p:spPr>
          <a:xfrm>
            <a:off x="551850" y="2952000"/>
            <a:ext cx="8592300" cy="5205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423" name="Google Shape;423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24" name="Google Shape;424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8"/>
          <p:cNvSpPr txBox="1"/>
          <p:nvPr/>
        </p:nvSpPr>
        <p:spPr>
          <a:xfrm>
            <a:off x="11103650" y="518940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пунктирную рамку)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bg>
      <p:bgPr>
        <a:solidFill>
          <a:schemeClr val="lt2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2" name="Google Shape;432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7" name="Google Shape;437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9"/>
          <p:cNvSpPr/>
          <p:nvPr/>
        </p:nvSpPr>
        <p:spPr>
          <a:xfrm>
            <a:off x="1135125" y="2302850"/>
            <a:ext cx="6016500" cy="60162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488544" y="5044975"/>
            <a:ext cx="5319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bg>
      <p:bgPr>
        <a:solidFill>
          <a:schemeClr val="lt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48" name="Google Shape;448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3" name="Google Shape;453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Font typeface="Proxima Nova Semibold"/>
              <a:buNone/>
              <a:defRPr sz="9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9" name="Google Shape;45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bg>
      <p:bgPr>
        <a:solidFill>
          <a:schemeClr val="l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1044475" y="1288900"/>
            <a:ext cx="5795700" cy="57957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1631325" y="392395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1"/>
          </p:nvPr>
        </p:nvSpPr>
        <p:spPr>
          <a:xfrm>
            <a:off x="7697850" y="3956450"/>
            <a:ext cx="10038300" cy="990000"/>
          </a:xfrm>
          <a:prstGeom prst="rect">
            <a:avLst/>
          </a:prstGeom>
        </p:spPr>
        <p:txBody>
          <a:bodyPr spcFirstLastPara="1" wrap="square" lIns="0" tIns="144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7697850" y="1468800"/>
            <a:ext cx="10038300" cy="2484000"/>
          </a:xfrm>
          <a:prstGeom prst="rect">
            <a:avLst/>
          </a:prstGeom>
        </p:spPr>
        <p:txBody>
          <a:bodyPr spcFirstLastPara="1" wrap="square" lIns="0" tIns="72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subTitle" idx="2"/>
          </p:nvPr>
        </p:nvSpPr>
        <p:spPr>
          <a:xfrm>
            <a:off x="8393025" y="5925600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7606575" y="5292000"/>
            <a:ext cx="7228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Аккаунты в соц.сетях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1" name="Google Shape;471;p31"/>
          <p:cNvGrpSpPr/>
          <p:nvPr/>
        </p:nvGrpSpPr>
        <p:grpSpPr>
          <a:xfrm>
            <a:off x="7654890" y="6087600"/>
            <a:ext cx="499901" cy="499901"/>
            <a:chOff x="1190625" y="238125"/>
            <a:chExt cx="4905800" cy="4905800"/>
          </a:xfrm>
        </p:grpSpPr>
        <p:sp>
          <p:nvSpPr>
            <p:cNvPr id="472" name="Google Shape;472;p31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654612" y="6840000"/>
            <a:ext cx="500468" cy="500468"/>
            <a:chOff x="1190625" y="238125"/>
            <a:chExt cx="5186200" cy="5186200"/>
          </a:xfrm>
        </p:grpSpPr>
        <p:sp>
          <p:nvSpPr>
            <p:cNvPr id="475" name="Google Shape;475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1"/>
          <p:cNvGrpSpPr/>
          <p:nvPr/>
        </p:nvGrpSpPr>
        <p:grpSpPr>
          <a:xfrm>
            <a:off x="7654911" y="7567794"/>
            <a:ext cx="500468" cy="500468"/>
            <a:chOff x="1190625" y="238125"/>
            <a:chExt cx="5186200" cy="5186200"/>
          </a:xfrm>
        </p:grpSpPr>
        <p:sp>
          <p:nvSpPr>
            <p:cNvPr id="478" name="Google Shape;478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7654911" y="8323200"/>
            <a:ext cx="500468" cy="500468"/>
            <a:chOff x="1190625" y="238125"/>
            <a:chExt cx="5186200" cy="5186200"/>
          </a:xfrm>
        </p:grpSpPr>
        <p:sp>
          <p:nvSpPr>
            <p:cNvPr id="481" name="Google Shape;481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84" name="Google Shape;484;p3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1"/>
          <p:cNvSpPr txBox="1">
            <a:spLocks noGrp="1"/>
          </p:cNvSpPr>
          <p:nvPr>
            <p:ph type="subTitle" idx="3"/>
          </p:nvPr>
        </p:nvSpPr>
        <p:spPr>
          <a:xfrm>
            <a:off x="8393025" y="6667200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subTitle" idx="4"/>
          </p:nvPr>
        </p:nvSpPr>
        <p:spPr>
          <a:xfrm>
            <a:off x="8393025" y="7415694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5"/>
          </p:nvPr>
        </p:nvSpPr>
        <p:spPr>
          <a:xfrm>
            <a:off x="8393025" y="8163128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bg>
      <p:bgPr>
        <a:solidFill>
          <a:schemeClr val="lt2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566050" y="552662"/>
            <a:ext cx="4290900" cy="42909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000530" y="2351146"/>
            <a:ext cx="3422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2"/>
          <p:cNvSpPr txBox="1">
            <a:spLocks noGrp="1"/>
          </p:cNvSpPr>
          <p:nvPr>
            <p:ph type="subTitle" idx="1"/>
          </p:nvPr>
        </p:nvSpPr>
        <p:spPr>
          <a:xfrm>
            <a:off x="6269100" y="3455450"/>
            <a:ext cx="10003800" cy="990000"/>
          </a:xfrm>
          <a:prstGeom prst="rect">
            <a:avLst/>
          </a:prstGeom>
        </p:spPr>
        <p:txBody>
          <a:bodyPr spcFirstLastPara="1" wrap="square" lIns="0" tIns="144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/>
          </p:nvPr>
        </p:nvSpPr>
        <p:spPr>
          <a:xfrm>
            <a:off x="6268650" y="980391"/>
            <a:ext cx="9597000" cy="2484000"/>
          </a:xfrm>
          <a:prstGeom prst="rect">
            <a:avLst/>
          </a:prstGeom>
        </p:spPr>
        <p:txBody>
          <a:bodyPr spcFirstLastPara="1" wrap="square" lIns="0" tIns="72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98000" rIns="36000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7" name="Google Shape;497;p3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98" name="Google Shape;498;p3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2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551700" y="8561925"/>
            <a:ext cx="2858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269103" y="8402679"/>
            <a:ext cx="496958" cy="499901"/>
            <a:chOff x="1190625" y="238125"/>
            <a:chExt cx="4905800" cy="4905800"/>
          </a:xfrm>
        </p:grpSpPr>
        <p:sp>
          <p:nvSpPr>
            <p:cNvPr id="506" name="Google Shape;506;p32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6268789" y="9144186"/>
            <a:ext cx="497357" cy="500468"/>
            <a:chOff x="1190625" y="238125"/>
            <a:chExt cx="5186200" cy="5186200"/>
          </a:xfrm>
        </p:grpSpPr>
        <p:sp>
          <p:nvSpPr>
            <p:cNvPr id="509" name="Google Shape;509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1974498" y="8402463"/>
            <a:ext cx="498394" cy="500468"/>
            <a:chOff x="1190625" y="238125"/>
            <a:chExt cx="5186200" cy="5186200"/>
          </a:xfrm>
        </p:grpSpPr>
        <p:sp>
          <p:nvSpPr>
            <p:cNvPr id="512" name="Google Shape;512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1974498" y="9144254"/>
            <a:ext cx="498394" cy="500468"/>
            <a:chOff x="1190625" y="238125"/>
            <a:chExt cx="5186200" cy="5186200"/>
          </a:xfrm>
        </p:grpSpPr>
        <p:sp>
          <p:nvSpPr>
            <p:cNvPr id="515" name="Google Shape;515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2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bg>
      <p:bgPr>
        <a:solidFill>
          <a:schemeClr val="lt2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3" name="Google Shape;523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8" name="Google Shape;528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33" name="Google Shape;533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3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541200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305825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12015200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541200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6305825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12015200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33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33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33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33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9" name="Google Shape;549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0" name="Google Shape;550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bg>
      <p:bgPr>
        <a:solidFill>
          <a:schemeClr val="lt2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7" name="Google Shape;557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2" name="Google Shape;562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7" name="Google Shape;567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4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3" name="Google Shape;573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3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547200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268638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12002275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34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bg>
      <p:bgPr>
        <a:solidFill>
          <a:schemeClr val="l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4856925" y="5435566"/>
            <a:ext cx="8574000" cy="32184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3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5"/>
          <p:cNvSpPr txBox="1">
            <a:spLocks noGrp="1"/>
          </p:cNvSpPr>
          <p:nvPr>
            <p:ph type="subTitle" idx="2"/>
          </p:nvPr>
        </p:nvSpPr>
        <p:spPr>
          <a:xfrm>
            <a:off x="4856925" y="2217166"/>
            <a:ext cx="8574000" cy="3218400"/>
          </a:xfrm>
          <a:prstGeom prst="rect">
            <a:avLst/>
          </a:prstGeom>
        </p:spPr>
        <p:txBody>
          <a:bodyPr spcFirstLastPara="1" wrap="square" lIns="0" tIns="144000" rIns="91425" bIns="0" anchor="t" anchorCtr="0">
            <a:noAutofit/>
          </a:bodyPr>
          <a:lstStyle>
            <a:lvl1pPr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0"/>
              <a:buFont typeface="Proxima Nova Semibold"/>
              <a:buNone/>
              <a:defRPr sz="2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90" name="Google Shape;590;p3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91" name="Google Shape;591;p3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chemeClr val="lt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14336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00" name="Google Shape;600;p3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01" name="Google Shape;601;p3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6"/>
          <p:cNvSpPr txBox="1">
            <a:spLocks noGrp="1"/>
          </p:cNvSpPr>
          <p:nvPr>
            <p:ph type="subTitle" idx="2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chemeClr val="lt2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7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08" name="Google Shape;608;p37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2"/>
          </p:nvPr>
        </p:nvSpPr>
        <p:spPr>
          <a:xfrm>
            <a:off x="7859300" y="8908926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3"/>
          </p:nvPr>
        </p:nvSpPr>
        <p:spPr>
          <a:xfrm>
            <a:off x="12074125" y="8908926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3" name="Google Shape;613;p3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14" name="Google Shape;614;p3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11230863" y="8956775"/>
            <a:ext cx="684000" cy="6840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7"/>
          <p:cNvGrpSpPr/>
          <p:nvPr/>
        </p:nvGrpSpPr>
        <p:grpSpPr>
          <a:xfrm>
            <a:off x="11230921" y="8956178"/>
            <a:ext cx="683869" cy="683869"/>
            <a:chOff x="1190625" y="193738"/>
            <a:chExt cx="4905800" cy="4905800"/>
          </a:xfrm>
        </p:grpSpPr>
        <p:sp>
          <p:nvSpPr>
            <p:cNvPr id="621" name="Google Shape;621;p37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7019517" y="8956750"/>
            <a:ext cx="684060" cy="684060"/>
            <a:chOff x="1190625" y="238125"/>
            <a:chExt cx="5186200" cy="5186200"/>
          </a:xfrm>
        </p:grpSpPr>
        <p:sp>
          <p:nvSpPr>
            <p:cNvPr id="624" name="Google Shape;624;p3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27" name="Google Shape;627;p3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chemeClr val="lt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33" name="Google Shape;633;p38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8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2"/>
          </p:nvPr>
        </p:nvSpPr>
        <p:spPr>
          <a:xfrm>
            <a:off x="1432406" y="5685601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38" name="Google Shape;638;p3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3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643" name="Google Shape;643;p38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44" name="Google Shape;644;p3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51846" y="6939578"/>
            <a:ext cx="683869" cy="683869"/>
            <a:chOff x="1190625" y="193738"/>
            <a:chExt cx="4905800" cy="4905800"/>
          </a:xfrm>
        </p:grpSpPr>
        <p:sp>
          <p:nvSpPr>
            <p:cNvPr id="649" name="Google Shape;649;p38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551842" y="5738350"/>
            <a:ext cx="684060" cy="684060"/>
            <a:chOff x="7019517" y="8956750"/>
            <a:chExt cx="684060" cy="684060"/>
          </a:xfrm>
        </p:grpSpPr>
        <p:sp>
          <p:nvSpPr>
            <p:cNvPr id="652" name="Google Shape;652;p38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54" name="Google Shape;654;p38"/>
          <p:cNvSpPr txBox="1">
            <a:spLocks noGrp="1"/>
          </p:cNvSpPr>
          <p:nvPr>
            <p:ph type="subTitle" idx="3"/>
          </p:nvPr>
        </p:nvSpPr>
        <p:spPr>
          <a:xfrm>
            <a:off x="1432406" y="6921601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chemeClr val="l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57" name="Google Shape;657;p3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9"/>
          <p:cNvSpPr txBox="1">
            <a:spLocks noGrp="1"/>
          </p:cNvSpPr>
          <p:nvPr>
            <p:ph type="subTitle" idx="1"/>
          </p:nvPr>
        </p:nvSpPr>
        <p:spPr>
          <a:xfrm>
            <a:off x="9089997" y="7644591"/>
            <a:ext cx="2932500" cy="22983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9"/>
          <p:cNvSpPr txBox="1">
            <a:spLocks noGrp="1"/>
          </p:cNvSpPr>
          <p:nvPr>
            <p:ph type="subTitle" idx="2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chemeClr val="lt2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136434" y="6096918"/>
            <a:ext cx="2790000" cy="2186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70" name="Google Shape;670;p4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71" name="Google Shape;671;p4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4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40"/>
          <p:cNvSpPr txBox="1">
            <a:spLocks noGrp="1"/>
          </p:cNvSpPr>
          <p:nvPr>
            <p:ph type="subTitle" idx="2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chemeClr val="lt2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96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83" name="Google Shape;683;p4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4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chemeClr val="lt2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95" name="Google Shape;695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2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4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chemeClr val="lt2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9143693" y="4572012"/>
            <a:ext cx="4572000" cy="457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07" name="Google Shape;707;p4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3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4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chemeClr val="lt2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718" name="Google Shape;718;p4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19" name="Google Shape;719;p4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4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4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Proxima Nova Semibold"/>
              <a:buNone/>
              <a:defRPr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chemeClr val="lt2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/>
          <p:nvPr/>
        </p:nvSpPr>
        <p:spPr>
          <a:xfrm>
            <a:off x="9037655" y="623009"/>
            <a:ext cx="8413500" cy="841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9602760" y="1144088"/>
            <a:ext cx="8365800" cy="83655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30" name="Google Shape;730;p4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5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85920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4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45"/>
          <p:cNvSpPr txBox="1">
            <a:spLocks noGrp="1"/>
          </p:cNvSpPr>
          <p:nvPr>
            <p:ph type="subTitle" idx="2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raninjo/augmented-alzheimer-mri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8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Классификация результатов МРТ при болезни Альцгеймера</a:t>
            </a:r>
            <a:endParaRPr sz="3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46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Proxima Nova"/>
                <a:ea typeface="Proxima Nova"/>
                <a:cs typeface="Proxima Nova"/>
                <a:sym typeface="Proxima Nova"/>
              </a:rPr>
              <a:t>Глухов Денис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45" name="Google Shape;745;p4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46" name="Google Shape;746;p4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0AD67670-6A3D-D9E1-CAE0-8CFCEE0B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04" y="1903268"/>
            <a:ext cx="15773991" cy="69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27;p54">
            <a:extLst>
              <a:ext uri="{FF2B5EF4-FFF2-40B4-BE49-F238E27FC236}">
                <a16:creationId xmlns:a16="http://schemas.microsoft.com/office/drawing/2014/main" id="{07734CDA-3514-614C-F619-5DD4B50F4BA5}"/>
              </a:ext>
            </a:extLst>
          </p:cNvPr>
          <p:cNvSpPr txBox="1"/>
          <p:nvPr/>
        </p:nvSpPr>
        <p:spPr>
          <a:xfrm>
            <a:off x="8531225" y="824892"/>
            <a:ext cx="6772103" cy="7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sz="48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F66B-111C-A350-839E-74C4D8DE9D78}"/>
              </a:ext>
            </a:extLst>
          </p:cNvPr>
          <p:cNvSpPr txBox="1"/>
          <p:nvPr/>
        </p:nvSpPr>
        <p:spPr>
          <a:xfrm>
            <a:off x="1898073" y="8601486"/>
            <a:ext cx="14034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Сверточная</a:t>
            </a:r>
            <a:r>
              <a:rPr lang="ru-RU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нейронная сеть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(англ. 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convolutional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CNN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— специальная архитектура нейронных сетей, предложенная Яном </a:t>
            </a:r>
            <a:r>
              <a:rPr lang="ru-RU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Лекуном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изначально нацеленная на эффективное распознавание изображений.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B6B53-3593-180F-4675-57C2AA9A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1" y="451054"/>
            <a:ext cx="16246960" cy="87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2"/>
          <p:cNvSpPr txBox="1"/>
          <p:nvPr/>
        </p:nvSpPr>
        <p:spPr>
          <a:xfrm>
            <a:off x="540000" y="1179871"/>
            <a:ext cx="10016400" cy="562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algn="l"/>
            <a:r>
              <a:rPr lang="ru-RU" sz="3600" b="1" i="0" dirty="0">
                <a:solidFill>
                  <a:srgbClr val="111111"/>
                </a:solidFill>
                <a:effectLst/>
                <a:latin typeface="+mn-lt"/>
              </a:rPr>
              <a:t>Метрика </a:t>
            </a:r>
            <a:r>
              <a:rPr lang="ru-RU" sz="3600" b="1" i="0" dirty="0" err="1">
                <a:solidFill>
                  <a:srgbClr val="111111"/>
                </a:solidFill>
                <a:effectLst/>
                <a:latin typeface="+mn-lt"/>
              </a:rPr>
              <a:t>Accuracy</a:t>
            </a:r>
            <a:endParaRPr lang="ru-RU" sz="3600" b="1" i="0" dirty="0">
              <a:solidFill>
                <a:srgbClr val="111111"/>
              </a:solidFill>
              <a:effectLst/>
              <a:latin typeface="+mn-lt"/>
            </a:endParaRPr>
          </a:p>
          <a:p>
            <a:pPr algn="l"/>
            <a:r>
              <a:rPr lang="ru-RU" sz="3600" b="0" i="0" dirty="0" err="1">
                <a:solidFill>
                  <a:srgbClr val="222222"/>
                </a:solidFill>
                <a:effectLst/>
                <a:latin typeface="+mn-lt"/>
              </a:rPr>
              <a:t>Accuracy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+mn-lt"/>
              </a:rPr>
              <a:t> — это показатель, который описывает общую точность предсказания модели по всем классам. Это особенно полезно, когда каждый класс одинаково важен. Он рассчитывается как отношение количества правильных прогнозов к их общему количеству.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2"/>
          <p:cNvSpPr txBox="1"/>
          <p:nvPr/>
        </p:nvSpPr>
        <p:spPr>
          <a:xfrm>
            <a:off x="540000" y="383453"/>
            <a:ext cx="12852000" cy="79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Целевая метрика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3" name="Google Shape;813;p5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Выбор метрики в машинном обучении">
            <a:extLst>
              <a:ext uri="{FF2B5EF4-FFF2-40B4-BE49-F238E27FC236}">
                <a16:creationId xmlns:a16="http://schemas.microsoft.com/office/drawing/2014/main" id="{606C745F-B071-76C5-B23F-874FB940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3" y="7216500"/>
            <a:ext cx="10713253" cy="14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ыбор метрики в машинном обучении">
            <a:extLst>
              <a:ext uri="{FF2B5EF4-FFF2-40B4-BE49-F238E27FC236}">
                <a16:creationId xmlns:a16="http://schemas.microsoft.com/office/drawing/2014/main" id="{A073B097-1BE4-D1BE-3F74-827CD215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088" y="896507"/>
            <a:ext cx="80962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/>
          </a:p>
        </p:txBody>
      </p:sp>
      <p:sp>
        <p:nvSpPr>
          <p:cNvPr id="871" name="Google Shape;871;p59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latin typeface="Proxima Nova"/>
                <a:ea typeface="Proxima Nova"/>
                <a:cs typeface="Proxima Nova"/>
                <a:sym typeface="Proxima Nova"/>
              </a:rPr>
              <a:t>Мето</a:t>
            </a: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дика решения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/>
          <p:nvPr/>
        </p:nvSpPr>
        <p:spPr>
          <a:xfrm>
            <a:off x="1071562" y="3449276"/>
            <a:ext cx="7252800" cy="329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model1 = 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tf.keras.models.Sequential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([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Conv2D(16, (3,3),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', 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input_shape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(224,224, 3)),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MaxPooling2D(2,2),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Conv2D(32, (3,3),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MaxPooling2D(2,2),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Conv2D(32, (3,3),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MaxPooling2D(2,2),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Conv2D(32, (3,3),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MaxPooling2D(2,2),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Flatten(),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Dense(512,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Dropout(0.2),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Dense(4, activation = '</a:t>
            </a:r>
            <a:r>
              <a:rPr lang="en-US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')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1" name="Google Shape;891;p61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Модели 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93" name="Google Shape;893;p61"/>
          <p:cNvGrpSpPr/>
          <p:nvPr/>
        </p:nvGrpSpPr>
        <p:grpSpPr>
          <a:xfrm>
            <a:off x="666300" y="2215738"/>
            <a:ext cx="10004250" cy="489600"/>
            <a:chOff x="552000" y="2462338"/>
            <a:chExt cx="10004250" cy="489600"/>
          </a:xfrm>
        </p:grpSpPr>
        <p:sp>
          <p:nvSpPr>
            <p:cNvPr id="894" name="Google Shape;894;p6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000" dirty="0">
                  <a:latin typeface="Proxima Nova"/>
                  <a:ea typeface="Proxima Nova"/>
                  <a:cs typeface="Proxima Nova"/>
                  <a:sym typeface="Proxima Nova"/>
                </a:rPr>
                <a:t>Модель 1</a:t>
              </a:r>
              <a:endParaRPr sz="3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 dirty="0"/>
            </a:p>
          </p:txBody>
        </p:sp>
      </p:grpSp>
      <p:grpSp>
        <p:nvGrpSpPr>
          <p:cNvPr id="4" name="Google Shape;893;p61">
            <a:extLst>
              <a:ext uri="{FF2B5EF4-FFF2-40B4-BE49-F238E27FC236}">
                <a16:creationId xmlns:a16="http://schemas.microsoft.com/office/drawing/2014/main" id="{FA506894-F413-76CF-AC63-C2CB9A09966C}"/>
              </a:ext>
            </a:extLst>
          </p:cNvPr>
          <p:cNvGrpSpPr/>
          <p:nvPr/>
        </p:nvGrpSpPr>
        <p:grpSpPr>
          <a:xfrm>
            <a:off x="11854278" y="2217538"/>
            <a:ext cx="9891297" cy="489600"/>
            <a:chOff x="552000" y="2462338"/>
            <a:chExt cx="10004250" cy="489600"/>
          </a:xfrm>
        </p:grpSpPr>
        <p:sp>
          <p:nvSpPr>
            <p:cNvPr id="5" name="Google Shape;894;p61">
              <a:extLst>
                <a:ext uri="{FF2B5EF4-FFF2-40B4-BE49-F238E27FC236}">
                  <a16:creationId xmlns:a16="http://schemas.microsoft.com/office/drawing/2014/main" id="{BD40193B-5E07-33EE-00A4-581CEAB94C56}"/>
                </a:ext>
              </a:extLst>
            </p:cNvPr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000" dirty="0">
                  <a:latin typeface="Proxima Nova"/>
                  <a:ea typeface="Proxima Nova"/>
                  <a:cs typeface="Proxima Nova"/>
                  <a:sym typeface="Proxima Nova"/>
                </a:rPr>
                <a:t>Модель 2</a:t>
              </a:r>
              <a:endParaRPr sz="3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" name="Google Shape;895;p61">
              <a:extLst>
                <a:ext uri="{FF2B5EF4-FFF2-40B4-BE49-F238E27FC236}">
                  <a16:creationId xmlns:a16="http://schemas.microsoft.com/office/drawing/2014/main" id="{E58EE393-3CFB-554B-3634-D4E56D95D8DB}"/>
                </a:ext>
              </a:extLst>
            </p:cNvPr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FAB9E5-FAE0-DECD-D36D-9C468EF65837}"/>
              </a:ext>
            </a:extLst>
          </p:cNvPr>
          <p:cNvSpPr txBox="1"/>
          <p:nvPr/>
        </p:nvSpPr>
        <p:spPr>
          <a:xfrm>
            <a:off x="10844213" y="3152025"/>
            <a:ext cx="637222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model2 =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tf.keras.models.Sequential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([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Conv2D(16, (3,3),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relu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input_shape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(224,224, 3)),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MaxPooling2D(2,2),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Conv2D(32, (3,3),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relu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MaxPooling2D(2,2),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layers.Dropout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(0.25),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Conv2D(32, (3,3),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relu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MaxPooling2D(2,2),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Conv2D(32, (3,3),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relu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MaxPooling2D(2,2),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layers.Dropout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(0.25),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Flatten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Dense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(512,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relu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Dropout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(0.2),</a:t>
            </a:r>
          </a:p>
          <a:p>
            <a:pPr marL="38100">
              <a:buClr>
                <a:schemeClr val="dk1"/>
              </a:buClr>
              <a:buSzPts val="3000"/>
            </a:pPr>
            <a:r>
              <a:rPr lang="ru-RU" sz="2400" dirty="0">
                <a:solidFill>
                  <a:schemeClr val="dk1"/>
                </a:solidFill>
                <a:latin typeface="Proxima Nova"/>
              </a:rPr>
              <a:t>   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Dense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(4, 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activation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 = '</a:t>
            </a:r>
            <a:r>
              <a:rPr lang="ru-RU" sz="2400" dirty="0" err="1">
                <a:solidFill>
                  <a:schemeClr val="dk1"/>
                </a:solidFill>
                <a:latin typeface="Proxima Nova"/>
              </a:rPr>
              <a:t>softmax</a:t>
            </a:r>
            <a:r>
              <a:rPr lang="ru-RU" sz="2400" dirty="0">
                <a:solidFill>
                  <a:schemeClr val="dk1"/>
                </a:solidFill>
                <a:latin typeface="Proxima Nova"/>
              </a:rPr>
              <a:t>')</a:t>
            </a:r>
          </a:p>
          <a:p>
            <a:r>
              <a:rPr lang="ru-RU" dirty="0"/>
              <a:t>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2C520-C412-ADA2-0896-B20D24DD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36" y="922247"/>
            <a:ext cx="14923666" cy="76860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1BCC8D-4ED0-7673-6006-FDA09CF9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526473"/>
            <a:ext cx="16336566" cy="95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3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9" name="Google Shape;929;p63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5C2B7A-0F7C-B91D-878E-427BDBFF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1" y="646200"/>
            <a:ext cx="9197107" cy="47083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D321D-0F56-7E92-6096-98FA207CF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089" y="4904425"/>
            <a:ext cx="9510584" cy="4442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4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64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38" name="Google Shape;938;p64"/>
          <p:cNvSpPr txBox="1"/>
          <p:nvPr/>
        </p:nvSpPr>
        <p:spPr>
          <a:xfrm>
            <a:off x="551850" y="489600"/>
            <a:ext cx="14292000" cy="102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5"/>
          <p:cNvSpPr txBox="1"/>
          <p:nvPr/>
        </p:nvSpPr>
        <p:spPr>
          <a:xfrm>
            <a:off x="551850" y="489600"/>
            <a:ext cx="14288100" cy="81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Сравнение моделей при обучении</a:t>
            </a:r>
            <a:endParaRPr lang="ru-RU"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F589FB-B2B0-D7BC-E0B3-30A5FA45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5" y="2757126"/>
            <a:ext cx="7893135" cy="56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BB81B15-D157-4C57-100C-D1CB110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11" y="2642726"/>
            <a:ext cx="8051979" cy="57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6DA64-6839-F8E6-D435-4D2E2BB4B8B5}"/>
              </a:ext>
            </a:extLst>
          </p:cNvPr>
          <p:cNvSpPr txBox="1"/>
          <p:nvPr/>
        </p:nvSpPr>
        <p:spPr>
          <a:xfrm>
            <a:off x="3172692" y="1845181"/>
            <a:ext cx="2673927" cy="60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latin typeface="+mj-lt"/>
                <a:ea typeface="Proxima Nova"/>
                <a:cs typeface="Proxima Nova"/>
                <a:sym typeface="Proxima Nova"/>
              </a:rPr>
              <a:t>Модель 1</a:t>
            </a:r>
            <a:endParaRPr lang="ru-RU"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BDC50-097F-9062-5E7F-B478D8BDFC08}"/>
              </a:ext>
            </a:extLst>
          </p:cNvPr>
          <p:cNvSpPr txBox="1"/>
          <p:nvPr/>
        </p:nvSpPr>
        <p:spPr>
          <a:xfrm>
            <a:off x="12441383" y="1727496"/>
            <a:ext cx="2673927" cy="60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latin typeface="+mj-lt"/>
                <a:ea typeface="Proxima Nova"/>
                <a:cs typeface="Proxima Nova"/>
                <a:sym typeface="Proxima Nova"/>
              </a:rPr>
              <a:t>Модель 2</a:t>
            </a:r>
            <a:endParaRPr lang="ru-RU"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7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/>
          </a:p>
        </p:txBody>
      </p:sp>
      <p:sp>
        <p:nvSpPr>
          <p:cNvPr id="756" name="Google Shape;756;p47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6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Сравнение точностей моделей на валидационной выборке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36FD6BF-EEEB-B730-8CCD-4D859953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50775"/>
              </p:ext>
            </p:extLst>
          </p:nvPr>
        </p:nvGraphicFramePr>
        <p:xfrm>
          <a:off x="12196529" y="1062182"/>
          <a:ext cx="4752524" cy="8229703"/>
        </p:xfrm>
        <a:graphic>
          <a:graphicData uri="http://schemas.openxmlformats.org/drawingml/2006/table">
            <a:tbl>
              <a:tblPr>
                <a:tableStyleId>{521321FD-992D-4400-AC69-E8C00152CF40}</a:tableStyleId>
              </a:tblPr>
              <a:tblGrid>
                <a:gridCol w="1559988">
                  <a:extLst>
                    <a:ext uri="{9D8B030D-6E8A-4147-A177-3AD203B41FA5}">
                      <a16:colId xmlns:a16="http://schemas.microsoft.com/office/drawing/2014/main" val="1124694645"/>
                    </a:ext>
                  </a:extLst>
                </a:gridCol>
                <a:gridCol w="1596268">
                  <a:extLst>
                    <a:ext uri="{9D8B030D-6E8A-4147-A177-3AD203B41FA5}">
                      <a16:colId xmlns:a16="http://schemas.microsoft.com/office/drawing/2014/main" val="1675492072"/>
                    </a:ext>
                  </a:extLst>
                </a:gridCol>
                <a:gridCol w="1596268">
                  <a:extLst>
                    <a:ext uri="{9D8B030D-6E8A-4147-A177-3AD203B41FA5}">
                      <a16:colId xmlns:a16="http://schemas.microsoft.com/office/drawing/2014/main" val="2540233324"/>
                    </a:ext>
                  </a:extLst>
                </a:gridCol>
              </a:tblGrid>
              <a:tr h="43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Epoch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model1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model2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3676766801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1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0.723594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0.606562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421649668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2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0.820938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0.736406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943227071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3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0.939219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0.821719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975631703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0.920313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0.894844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3102030885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5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0.971406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0.905781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749490665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6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0.971719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0.969375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438330852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7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0.960938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0.959687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92019222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8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0.979062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0.973906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3588042710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9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0.981406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0.913281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784800029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 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 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 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4159469349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10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0.975000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0.988594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3638515384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40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0.985625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0.988750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3987264701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41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0.988594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0.996094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859250089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42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0.993750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0.985781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518831194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43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0.993281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0.976406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923394444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44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0.984062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0.996875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818356206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45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0.990156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0.993125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862345635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46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0.991406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0.994531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2405377071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47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0.992656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0.997813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1212395075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48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0.989375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0.998281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500194144"/>
                  </a:ext>
                </a:extLst>
              </a:tr>
              <a:tr h="3539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49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0.985469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0.990000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452205655"/>
                  </a:ext>
                </a:extLst>
              </a:tr>
              <a:tr h="358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50</a:t>
                      </a:r>
                      <a:endParaRPr lang="ru-RU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>
                          <a:effectLst/>
                        </a:rPr>
                        <a:t>0.990781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900" u="none" strike="noStrike" dirty="0">
                          <a:effectLst/>
                        </a:rPr>
                        <a:t>0.996562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8" marR="3918" marT="3918" marB="0" anchor="ctr"/>
                </a:tc>
                <a:extLst>
                  <a:ext uri="{0D108BD9-81ED-4DB2-BD59-A6C34878D82A}">
                    <a16:rowId xmlns:a16="http://schemas.microsoft.com/office/drawing/2014/main" val="4276546741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7BEDD1-7B51-D2C8-3558-B8B3F9FB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0" y="2081718"/>
            <a:ext cx="11370859" cy="75471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0"/>
          <p:cNvSpPr txBox="1"/>
          <p:nvPr/>
        </p:nvSpPr>
        <p:spPr>
          <a:xfrm>
            <a:off x="551250" y="483000"/>
            <a:ext cx="15963368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 модели на </a:t>
            </a:r>
            <a:r>
              <a:rPr lang="ru-RU" sz="56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валидационном</a:t>
            </a:r>
            <a:r>
              <a:rPr lang="ru-RU" sz="5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56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датасете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C9391AA-3E66-35E8-1DD8-804B9CC8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1417964"/>
            <a:ext cx="13234592" cy="908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1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71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94" name="Google Shape;994;p7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4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000" dirty="0">
                <a:solidFill>
                  <a:schemeClr val="dk1"/>
                </a:solidFill>
                <a:latin typeface="Proxima Nova"/>
              </a:rPr>
              <a:t>Модель с применением нормализации работает лучше</a:t>
            </a:r>
            <a:endParaRPr lang="en-US" sz="3000" dirty="0">
              <a:solidFill>
                <a:schemeClr val="dk1"/>
              </a:solidFill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endParaRPr lang="ru-RU" sz="3000" dirty="0">
              <a:solidFill>
                <a:schemeClr val="dk1"/>
              </a:solidFill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3000" dirty="0">
                <a:solidFill>
                  <a:schemeClr val="dk1"/>
                </a:solidFill>
                <a:latin typeface="Proxima Nova"/>
              </a:rPr>
              <a:t>Модель пригодна для помощи в постановке диагноза</a:t>
            </a:r>
            <a:endParaRPr lang="en-US" sz="3000" dirty="0">
              <a:solidFill>
                <a:schemeClr val="dk1"/>
              </a:solidFill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endParaRPr lang="en-US" sz="3000" dirty="0">
              <a:solidFill>
                <a:schemeClr val="dk1"/>
              </a:solidFill>
              <a:latin typeface="Proxima Nova"/>
            </a:endParaRPr>
          </a:p>
          <a:p>
            <a:r>
              <a:rPr lang="en-US" sz="3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4" name="Google Shape;1014;p74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5"/>
          <p:cNvSpPr txBox="1"/>
          <p:nvPr/>
        </p:nvSpPr>
        <p:spPr>
          <a:xfrm>
            <a:off x="690450" y="2195100"/>
            <a:ext cx="16907100" cy="7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Увеличить число эпох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Получать новые данные для пополнения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датасета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и дальнейшего обучения модели</a:t>
            </a: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indent="-419100"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-RU" sz="3000" dirty="0">
                <a:solidFill>
                  <a:schemeClr val="dk1"/>
                </a:solidFill>
                <a:latin typeface="Proxima Nova"/>
              </a:rPr>
              <a:t>Если модель удовлетворяет медицинским требованиям, то интеграция в </a:t>
            </a:r>
            <a:r>
              <a:rPr lang="en-US" sz="3000" dirty="0">
                <a:solidFill>
                  <a:schemeClr val="dk1"/>
                </a:solidFill>
                <a:latin typeface="Proxima Nova"/>
              </a:rPr>
              <a:t>production</a:t>
            </a:r>
            <a:r>
              <a:rPr lang="ru-RU" sz="3000" dirty="0">
                <a:solidFill>
                  <a:schemeClr val="dk1"/>
                </a:solidFill>
                <a:latin typeface="Proxima Nova"/>
              </a:rPr>
              <a:t>-систему</a:t>
            </a:r>
          </a:p>
          <a:p>
            <a:pPr marL="38100">
              <a:buClr>
                <a:schemeClr val="dk1"/>
              </a:buClr>
              <a:buSzPts val="3000"/>
            </a:pPr>
            <a:endParaRPr sz="3000" dirty="0">
              <a:solidFill>
                <a:schemeClr val="dk1"/>
              </a:solidFill>
              <a:latin typeface="Proxima Nova"/>
              <a:sym typeface="Proxima Nov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0" name="Google Shape;1020;p75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развития:</a:t>
            </a:r>
            <a:endParaRPr sz="5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76"/>
          <p:cNvGrpSpPr/>
          <p:nvPr/>
        </p:nvGrpSpPr>
        <p:grpSpPr>
          <a:xfrm>
            <a:off x="4049212" y="723900"/>
            <a:ext cx="19133275" cy="9563100"/>
            <a:chOff x="3949200" y="723900"/>
            <a:chExt cx="19133275" cy="9563100"/>
          </a:xfrm>
        </p:grpSpPr>
        <p:sp>
          <p:nvSpPr>
            <p:cNvPr id="1026" name="Google Shape;1026;p76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6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76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029" name="Google Shape;1029;p76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030" name="Google Shape;1030;p7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/>
        </p:nvSpPr>
        <p:spPr>
          <a:xfrm>
            <a:off x="0" y="1494930"/>
            <a:ext cx="17280721" cy="364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3600" bIns="0" anchor="t" anchorCtr="0">
            <a:noAutofit/>
          </a:bodyPr>
          <a:lstStyle/>
          <a:p>
            <a:pPr marL="45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+mn-lt"/>
              </a:rPr>
              <a:t>Компьютерное зрение (Computer Vision, CV) — это область искусственного интеллекта, связанная с анализом изображений и видео. Она включает в себя набор методов, которые наделяют компьютер способностью «видеть» и извлекать информацию из увиденного.</a:t>
            </a:r>
            <a:br>
              <a:rPr lang="ru-RU" sz="4800" dirty="0"/>
            </a:br>
            <a:br>
              <a:rPr lang="ru-RU" sz="4800" dirty="0"/>
            </a:br>
            <a:endParaRPr sz="3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551849" y="445355"/>
            <a:ext cx="15774615" cy="7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err="1">
                <a:latin typeface="Proxima Nova"/>
                <a:ea typeface="Proxima Nova"/>
                <a:cs typeface="Proxima Nova"/>
                <a:sym typeface="Proxima Nova"/>
              </a:rPr>
              <a:t>Комьютерное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5600" b="1" dirty="0">
                <a:latin typeface="+mj-lt"/>
                <a:ea typeface="Proxima Nova"/>
                <a:cs typeface="Proxima Nova"/>
                <a:sym typeface="Proxima Nova"/>
              </a:rPr>
              <a:t>зрение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Computer vision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CV)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B2BF89-4D72-4661-F08F-83FA132F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39" y="4981992"/>
            <a:ext cx="10984721" cy="5305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/>
          <p:nvPr/>
        </p:nvSpPr>
        <p:spPr>
          <a:xfrm>
            <a:off x="286379" y="1612916"/>
            <a:ext cx="16920600" cy="489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3600" bIns="0" anchor="t" anchorCtr="0">
            <a:noAutofit/>
          </a:bodyPr>
          <a:lstStyle/>
          <a:p>
            <a:pPr marL="45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dirty="0">
                <a:solidFill>
                  <a:srgbClr val="232323"/>
                </a:solidFill>
                <a:effectLst/>
                <a:latin typeface="+mn-lt"/>
              </a:rPr>
              <a:t>Болезнь Альцгеймера – это медленно прогрессирующее заболевание нервной системы, проявляющееся расстройством интеллекта (деменцией). Заболевание названо в честь немецкого психиатра и невролога Альцгеймера, который впервые изучил и описал его. Чаще болезнь появляется у пожилых людей, но изредка встречается и ранняя форма деменции.</a:t>
            </a:r>
          </a:p>
          <a:p>
            <a:pPr marL="45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dirty="0">
              <a:solidFill>
                <a:srgbClr val="232323"/>
              </a:solidFill>
              <a:effectLst/>
              <a:latin typeface="+mn-lt"/>
            </a:endParaRPr>
          </a:p>
          <a:p>
            <a:pPr marL="45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232323"/>
                </a:solidFill>
                <a:latin typeface="+mn-lt"/>
              </a:rPr>
              <a:t>На данный момент л</a:t>
            </a:r>
            <a:r>
              <a:rPr lang="ru-RU" sz="3200" b="0" i="0" dirty="0">
                <a:solidFill>
                  <a:srgbClr val="232323"/>
                </a:solidFill>
                <a:effectLst/>
                <a:latin typeface="+mn-lt"/>
              </a:rPr>
              <a:t>ечения не существует, но лекарства и профилактика могут временно облегчить симптомы.</a:t>
            </a:r>
            <a:endParaRPr lang="en-US" sz="3200" b="0" i="0" dirty="0">
              <a:solidFill>
                <a:srgbClr val="232323"/>
              </a:solidFill>
              <a:effectLst/>
              <a:latin typeface="+mn-lt"/>
            </a:endParaRPr>
          </a:p>
          <a:p>
            <a:pPr marL="450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>
                <a:latin typeface="+mj-lt"/>
                <a:ea typeface="Proxima Nova"/>
                <a:cs typeface="Proxima Nova"/>
                <a:sym typeface="Proxima Nova"/>
              </a:rPr>
              <a:t>Описание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проблемы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194" name="Picture 2" descr="Болезнь Альцгеймера">
            <a:extLst>
              <a:ext uri="{FF2B5EF4-FFF2-40B4-BE49-F238E27FC236}">
                <a16:creationId xmlns:a16="http://schemas.microsoft.com/office/drawing/2014/main" id="{74E09FF1-1DBB-358E-D8B5-4D2C31C5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58" y="5722088"/>
            <a:ext cx="8575642" cy="428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5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785" name="Google Shape;785;p5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Первичный анализ задачи.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787" name="Google Shape;787;p51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788" name="Google Shape;788;p51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Анализ применяемых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методов </a:t>
              </a: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для решения данной задачи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791" name="Google Shape;791;p51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Создание модели 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CNN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793" name="Google Shape;793;p51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794" name="Google Shape;794;p51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Изменение первоначальной модели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796" name="Google Shape;796;p51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797" name="Google Shape;797;p51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Анализ качества моделей.</a:t>
              </a: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sp>
        <p:nvSpPr>
          <p:cNvPr id="805" name="Google Shape;805;p51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Этапы решения задачи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821" name="Google Shape;82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Первичный анализ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/>
          <p:nvPr/>
        </p:nvSpPr>
        <p:spPr>
          <a:xfrm>
            <a:off x="540000" y="1971600"/>
            <a:ext cx="11116200" cy="34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Proxima Nova"/>
                <a:ea typeface="Proxima Nova"/>
                <a:cs typeface="Proxima Nova"/>
                <a:sym typeface="Proxima Nova"/>
              </a:rPr>
              <a:t>Был использован </a:t>
            </a:r>
            <a:r>
              <a:rPr lang="ru" sz="3000" u="sng" dirty="0">
                <a:solidFill>
                  <a:srgbClr val="92D05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датасет</a:t>
            </a:r>
            <a:r>
              <a:rPr lang="ru" sz="3000" dirty="0">
                <a:latin typeface="Proxima Nova"/>
                <a:ea typeface="Proxima Nova"/>
                <a:cs typeface="Proxima Nova"/>
                <a:sym typeface="Proxima Nova"/>
              </a:rPr>
              <a:t>, содержащий </a:t>
            </a: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результаты анализа МРТ. </a:t>
            </a:r>
            <a:r>
              <a:rPr lang="ru-RU" sz="3000" dirty="0" err="1">
                <a:latin typeface="Proxima Nova"/>
                <a:ea typeface="Proxima Nova"/>
                <a:cs typeface="Proxima Nova"/>
                <a:sym typeface="Proxima Nova"/>
              </a:rPr>
              <a:t>Датасет</a:t>
            </a: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 сразу разбит на тестовую и </a:t>
            </a:r>
            <a:r>
              <a:rPr lang="ru-RU" sz="3000" dirty="0" err="1">
                <a:latin typeface="Proxima Nova"/>
                <a:ea typeface="Proxima Nova"/>
                <a:cs typeface="Proxima Nova"/>
                <a:sym typeface="Proxima Nova"/>
              </a:rPr>
              <a:t>валидационную</a:t>
            </a: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 части. Каждая часть содержит анализы с разной степенью деменции.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Всего </a:t>
            </a:r>
            <a:r>
              <a:rPr lang="ru-RU" sz="3000" dirty="0" err="1">
                <a:latin typeface="Proxima Nova"/>
                <a:ea typeface="Proxima Nova"/>
                <a:cs typeface="Proxima Nova"/>
                <a:sym typeface="Proxima Nova"/>
              </a:rPr>
              <a:t>датасет</a:t>
            </a: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 содержит 33984 объекта в обучающей и 6400 в </a:t>
            </a:r>
            <a:r>
              <a:rPr lang="ru-RU" sz="3000" dirty="0" err="1">
                <a:latin typeface="Proxima Nova"/>
                <a:ea typeface="Proxima Nova"/>
                <a:cs typeface="Proxima Nova"/>
                <a:sym typeface="Proxima Nova"/>
              </a:rPr>
              <a:t>валидационной</a:t>
            </a:r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 части соответственно.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540000" y="623226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Исходные данные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114C91-12AA-4B6B-2575-F4F244FB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59" y="5766152"/>
            <a:ext cx="16813082" cy="4199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/>
          </a:p>
        </p:txBody>
      </p:sp>
      <p:sp>
        <p:nvSpPr>
          <p:cNvPr id="845" name="Google Shape;845;p5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9600" dirty="0">
                <a:latin typeface="Proxima Nova"/>
                <a:ea typeface="Proxima Nova"/>
                <a:cs typeface="Proxima Nova"/>
                <a:sym typeface="Proxima Nova"/>
              </a:rPr>
              <a:t>Анализ применяемых методов для решения данной задачи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7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F817E-BCDB-67FA-A9CF-17CA799D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89" y="6067445"/>
            <a:ext cx="5180064" cy="33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BBEAE1-3C4F-4D78-0D42-42DBFF6B0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04" y="5896029"/>
            <a:ext cx="4508852" cy="33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F5B347-1FC2-E175-7931-EA16D5F5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47" y="1126950"/>
            <a:ext cx="3920836" cy="38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istic Regression in Machine Learning - Javatpoint">
            <a:extLst>
              <a:ext uri="{FF2B5EF4-FFF2-40B4-BE49-F238E27FC236}">
                <a16:creationId xmlns:a16="http://schemas.microsoft.com/office/drawing/2014/main" id="{BA463EE1-1AB1-C518-5DE2-880E4179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52" y="1251054"/>
            <a:ext cx="5354203" cy="321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27;p54">
            <a:extLst>
              <a:ext uri="{FF2B5EF4-FFF2-40B4-BE49-F238E27FC236}">
                <a16:creationId xmlns:a16="http://schemas.microsoft.com/office/drawing/2014/main" id="{C3FAF52E-BF11-6F04-5FEC-5B30BA4D7F73}"/>
              </a:ext>
            </a:extLst>
          </p:cNvPr>
          <p:cNvSpPr txBox="1"/>
          <p:nvPr/>
        </p:nvSpPr>
        <p:spPr>
          <a:xfrm>
            <a:off x="1756352" y="625527"/>
            <a:ext cx="6772103" cy="7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latin typeface="Proxima Nova"/>
                <a:ea typeface="Proxima Nova"/>
                <a:cs typeface="Proxima Nova"/>
                <a:sym typeface="Proxima Nova"/>
              </a:rPr>
              <a:t>Логистическая регрессия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27;p54">
            <a:extLst>
              <a:ext uri="{FF2B5EF4-FFF2-40B4-BE49-F238E27FC236}">
                <a16:creationId xmlns:a16="http://schemas.microsoft.com/office/drawing/2014/main" id="{A61CFE54-0820-B4D4-BF69-82A7123C2755}"/>
              </a:ext>
            </a:extLst>
          </p:cNvPr>
          <p:cNvSpPr txBox="1"/>
          <p:nvPr/>
        </p:nvSpPr>
        <p:spPr>
          <a:xfrm>
            <a:off x="10235334" y="625527"/>
            <a:ext cx="6772103" cy="7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latin typeface="Proxima Nova"/>
                <a:ea typeface="Proxima Nova"/>
                <a:cs typeface="Proxima Nova"/>
                <a:sym typeface="Proxima Nova"/>
              </a:rPr>
              <a:t>Метод опорных векторов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27;p54">
            <a:extLst>
              <a:ext uri="{FF2B5EF4-FFF2-40B4-BE49-F238E27FC236}">
                <a16:creationId xmlns:a16="http://schemas.microsoft.com/office/drawing/2014/main" id="{02D4581F-9CC4-1C87-1513-A41961CBA2C9}"/>
              </a:ext>
            </a:extLst>
          </p:cNvPr>
          <p:cNvSpPr txBox="1"/>
          <p:nvPr/>
        </p:nvSpPr>
        <p:spPr>
          <a:xfrm>
            <a:off x="2186175" y="5305991"/>
            <a:ext cx="6772103" cy="7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latin typeface="Proxima Nova"/>
                <a:ea typeface="Proxima Nova"/>
                <a:cs typeface="Proxima Nova"/>
                <a:sym typeface="Proxima Nova"/>
              </a:rPr>
              <a:t>Метод ближайших соседей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827;p54">
            <a:extLst>
              <a:ext uri="{FF2B5EF4-FFF2-40B4-BE49-F238E27FC236}">
                <a16:creationId xmlns:a16="http://schemas.microsoft.com/office/drawing/2014/main" id="{679B69EB-59DB-5E12-C39E-216CAC608E9D}"/>
              </a:ext>
            </a:extLst>
          </p:cNvPr>
          <p:cNvSpPr txBox="1"/>
          <p:nvPr/>
        </p:nvSpPr>
        <p:spPr>
          <a:xfrm>
            <a:off x="10997334" y="5291492"/>
            <a:ext cx="6772103" cy="76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latin typeface="Proxima Nova"/>
                <a:ea typeface="Proxima Nova"/>
                <a:cs typeface="Proxima Nova"/>
                <a:sym typeface="Proxima Nova"/>
              </a:rPr>
              <a:t>Деревья решений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FFFFFF"/>
      </a:accent5>
      <a:accent6>
        <a:srgbClr val="00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686</Words>
  <Application>Microsoft Office PowerPoint</Application>
  <PresentationFormat>Произвольный</PresentationFormat>
  <Paragraphs>175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Roboto</vt:lpstr>
      <vt:lpstr>Proxima Nova</vt:lpstr>
      <vt:lpstr>Proxima Nova Semibold</vt:lpstr>
      <vt:lpstr>Arial</vt:lpstr>
      <vt:lpstr>Arial Black</vt:lpstr>
      <vt:lpstr>White Green</vt:lpstr>
      <vt:lpstr>Black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Глухов</dc:creator>
  <cp:lastModifiedBy>Денис Глухов</cp:lastModifiedBy>
  <cp:revision>10</cp:revision>
  <dcterms:modified xsi:type="dcterms:W3CDTF">2022-11-11T17:41:09Z</dcterms:modified>
</cp:coreProperties>
</file>