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45618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FF3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D1571E-0EEE-4E31-8E35-2544376B0D6D}" v="7" dt="2025-04-03T12:53:05.506"/>
    <p1510:client id="{F8B4098C-A212-49D1-A6FD-A60783F6F617}" v="30" dt="2025-04-02T19:21:32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100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 EVBOMWAN JOHNSON - STUDENT" userId="01f1fd7c-cbf1-4d3e-a39c-ebc1035fbd6f" providerId="ADAL" clId="{00D1571E-0EEE-4E31-8E35-2544376B0D6D}"/>
    <pc:docChg chg="undo custSel modSld">
      <pc:chgData name="DENIS EVBOMWAN JOHNSON - STUDENT" userId="01f1fd7c-cbf1-4d3e-a39c-ebc1035fbd6f" providerId="ADAL" clId="{00D1571E-0EEE-4E31-8E35-2544376B0D6D}" dt="2025-04-03T12:57:08.135" v="116" actId="14100"/>
      <pc:docMkLst>
        <pc:docMk/>
      </pc:docMkLst>
      <pc:sldChg chg="addSp delSp modSp mod">
        <pc:chgData name="DENIS EVBOMWAN JOHNSON - STUDENT" userId="01f1fd7c-cbf1-4d3e-a39c-ebc1035fbd6f" providerId="ADAL" clId="{00D1571E-0EEE-4E31-8E35-2544376B0D6D}" dt="2025-04-03T12:57:08.135" v="116" actId="14100"/>
        <pc:sldMkLst>
          <pc:docMk/>
          <pc:sldMk cId="87565406" sldId="256"/>
        </pc:sldMkLst>
        <pc:spChg chg="mod">
          <ac:chgData name="DENIS EVBOMWAN JOHNSON - STUDENT" userId="01f1fd7c-cbf1-4d3e-a39c-ebc1035fbd6f" providerId="ADAL" clId="{00D1571E-0EEE-4E31-8E35-2544376B0D6D}" dt="2025-04-03T12:35:03.808" v="4" actId="5793"/>
          <ac:spMkLst>
            <pc:docMk/>
            <pc:sldMk cId="87565406" sldId="256"/>
            <ac:spMk id="22" creationId="{1597A521-CC6B-5F5F-6F40-768DEDF89185}"/>
          </ac:spMkLst>
        </pc:spChg>
        <pc:spChg chg="mod">
          <ac:chgData name="DENIS EVBOMWAN JOHNSON - STUDENT" userId="01f1fd7c-cbf1-4d3e-a39c-ebc1035fbd6f" providerId="ADAL" clId="{00D1571E-0EEE-4E31-8E35-2544376B0D6D}" dt="2025-04-03T12:53:00.246" v="105" actId="20577"/>
          <ac:spMkLst>
            <pc:docMk/>
            <pc:sldMk cId="87565406" sldId="256"/>
            <ac:spMk id="23" creationId="{57285545-396E-F276-8452-53F1F7A7B27C}"/>
          </ac:spMkLst>
        </pc:spChg>
        <pc:spChg chg="mod">
          <ac:chgData name="DENIS EVBOMWAN JOHNSON - STUDENT" userId="01f1fd7c-cbf1-4d3e-a39c-ebc1035fbd6f" providerId="ADAL" clId="{00D1571E-0EEE-4E31-8E35-2544376B0D6D}" dt="2025-04-03T12:41:36.748" v="38" actId="255"/>
          <ac:spMkLst>
            <pc:docMk/>
            <pc:sldMk cId="87565406" sldId="256"/>
            <ac:spMk id="26" creationId="{54FB1060-CDF0-ED4F-9E55-EBC415372A18}"/>
          </ac:spMkLst>
        </pc:spChg>
        <pc:spChg chg="mod">
          <ac:chgData name="DENIS EVBOMWAN JOHNSON - STUDENT" userId="01f1fd7c-cbf1-4d3e-a39c-ebc1035fbd6f" providerId="ADAL" clId="{00D1571E-0EEE-4E31-8E35-2544376B0D6D}" dt="2025-04-03T12:57:08.135" v="116" actId="14100"/>
          <ac:spMkLst>
            <pc:docMk/>
            <pc:sldMk cId="87565406" sldId="256"/>
            <ac:spMk id="1089" creationId="{B0EFA016-AD5E-3C57-ADFB-F8ECFAD26B42}"/>
          </ac:spMkLst>
        </pc:spChg>
        <pc:picChg chg="add del mod">
          <ac:chgData name="DENIS EVBOMWAN JOHNSON - STUDENT" userId="01f1fd7c-cbf1-4d3e-a39c-ebc1035fbd6f" providerId="ADAL" clId="{00D1571E-0EEE-4E31-8E35-2544376B0D6D}" dt="2025-04-03T12:39:42.447" v="29" actId="478"/>
          <ac:picMkLst>
            <pc:docMk/>
            <pc:sldMk cId="87565406" sldId="256"/>
            <ac:picMk id="3" creationId="{7F900085-F0AC-7FE4-17EF-DED54F6296B8}"/>
          </ac:picMkLst>
        </pc:picChg>
        <pc:picChg chg="add mod">
          <ac:chgData name="DENIS EVBOMWAN JOHNSON - STUDENT" userId="01f1fd7c-cbf1-4d3e-a39c-ebc1035fbd6f" providerId="ADAL" clId="{00D1571E-0EEE-4E31-8E35-2544376B0D6D}" dt="2025-04-03T12:52:23.071" v="102" actId="1036"/>
          <ac:picMkLst>
            <pc:docMk/>
            <pc:sldMk cId="87565406" sldId="256"/>
            <ac:picMk id="8" creationId="{101DC469-8818-3C73-E851-4F9958AF6821}"/>
          </ac:picMkLst>
        </pc:picChg>
        <pc:picChg chg="add mod">
          <ac:chgData name="DENIS EVBOMWAN JOHNSON - STUDENT" userId="01f1fd7c-cbf1-4d3e-a39c-ebc1035fbd6f" providerId="ADAL" clId="{00D1571E-0EEE-4E31-8E35-2544376B0D6D}" dt="2025-04-03T12:54:39.245" v="107" actId="1076"/>
          <ac:picMkLst>
            <pc:docMk/>
            <pc:sldMk cId="87565406" sldId="256"/>
            <ac:picMk id="9" creationId="{718202E0-9624-8E12-576A-438061259045}"/>
          </ac:picMkLst>
        </pc:picChg>
        <pc:picChg chg="mod">
          <ac:chgData name="DENIS EVBOMWAN JOHNSON - STUDENT" userId="01f1fd7c-cbf1-4d3e-a39c-ebc1035fbd6f" providerId="ADAL" clId="{00D1571E-0EEE-4E31-8E35-2544376B0D6D}" dt="2025-04-03T12:52:14.449" v="96" actId="1076"/>
          <ac:picMkLst>
            <pc:docMk/>
            <pc:sldMk cId="87565406" sldId="256"/>
            <ac:picMk id="18" creationId="{C5377197-C03D-745C-42DE-EBBD3C5F13AD}"/>
          </ac:picMkLst>
        </pc:picChg>
        <pc:picChg chg="del">
          <ac:chgData name="DENIS EVBOMWAN JOHNSON - STUDENT" userId="01f1fd7c-cbf1-4d3e-a39c-ebc1035fbd6f" providerId="ADAL" clId="{00D1571E-0EEE-4E31-8E35-2544376B0D6D}" dt="2025-04-03T12:45:40.926" v="41" actId="478"/>
          <ac:picMkLst>
            <pc:docMk/>
            <pc:sldMk cId="87565406" sldId="256"/>
            <ac:picMk id="1088" creationId="{F8A4F1E0-7E34-B318-E3C1-B12C7D0A8066}"/>
          </ac:picMkLst>
        </pc:picChg>
        <pc:picChg chg="del mod">
          <ac:chgData name="DENIS EVBOMWAN JOHNSON - STUDENT" userId="01f1fd7c-cbf1-4d3e-a39c-ebc1035fbd6f" providerId="ADAL" clId="{00D1571E-0EEE-4E31-8E35-2544376B0D6D}" dt="2025-04-03T12:45:56.446" v="49" actId="478"/>
          <ac:picMkLst>
            <pc:docMk/>
            <pc:sldMk cId="87565406" sldId="256"/>
            <ac:picMk id="1095" creationId="{54E5BC8B-41B6-6ADE-CE3A-2609689D83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CE65F2-9D54-473B-BB9B-D4EFF2656D4B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2538" y="1143000"/>
            <a:ext cx="43529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23D59-F0DE-4308-8604-86CCCE92EEB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73359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1pPr>
    <a:lvl2pPr marL="1249299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2pPr>
    <a:lvl3pPr marL="2498598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3pPr>
    <a:lvl4pPr marL="3747897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4pPr>
    <a:lvl5pPr marL="4997196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5pPr>
    <a:lvl6pPr marL="6246495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6pPr>
    <a:lvl7pPr marL="7495794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7pPr>
    <a:lvl8pPr marL="8745093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8pPr>
    <a:lvl9pPr marL="9994392" algn="l" defTabSz="2498598" rtl="0" eaLnBrk="1" latinLnBrk="0" hangingPunct="1">
      <a:defRPr sz="32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223D59-F0DE-4308-8604-86CCCE92EEB8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6579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4214" y="3534924"/>
            <a:ext cx="25887760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7024" y="11344752"/>
            <a:ext cx="22842141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81672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71215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795211" y="1149975"/>
            <a:ext cx="656711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3865" y="1149975"/>
            <a:ext cx="19320644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5221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41685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002" y="5384888"/>
            <a:ext cx="26268462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002" y="14454688"/>
            <a:ext cx="26268462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82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82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82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8986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3863" y="5749874"/>
            <a:ext cx="12943880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18445" y="5749874"/>
            <a:ext cx="12943880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47413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30" y="1149979"/>
            <a:ext cx="26268462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7833" y="5294885"/>
            <a:ext cx="128843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7833" y="7889827"/>
            <a:ext cx="12884393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18447" y="5294885"/>
            <a:ext cx="12947847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18447" y="7889827"/>
            <a:ext cx="12947847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1857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6589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645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30" y="1439968"/>
            <a:ext cx="9822913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47847" y="3109937"/>
            <a:ext cx="15418445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7830" y="6479857"/>
            <a:ext cx="9822913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9587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7830" y="1439968"/>
            <a:ext cx="9822913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947847" y="3109937"/>
            <a:ext cx="15418445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7830" y="6479857"/>
            <a:ext cx="9822913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1213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93863" y="1149979"/>
            <a:ext cx="26268462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93863" y="5749874"/>
            <a:ext cx="26268462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93863" y="20019564"/>
            <a:ext cx="685264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D9E58-8AB4-4232-A16D-6A0186B240B5}" type="datetimeFigureOut">
              <a:rPr lang="en-IE" smtClean="0"/>
              <a:t>03/04/2025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88613" y="20019564"/>
            <a:ext cx="10278963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509683" y="20019564"/>
            <a:ext cx="685264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46639C-3F6F-4F33-B802-74DF7E5A9854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7655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D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887ACB5-7833-3534-A613-EAD0B0BEF86B}"/>
              </a:ext>
            </a:extLst>
          </p:cNvPr>
          <p:cNvSpPr/>
          <p:nvPr/>
        </p:nvSpPr>
        <p:spPr>
          <a:xfrm>
            <a:off x="0" y="0"/>
            <a:ext cx="30456188" cy="35718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8E6261-9DED-FBBA-C907-F80D27341AD8}"/>
              </a:ext>
            </a:extLst>
          </p:cNvPr>
          <p:cNvSpPr/>
          <p:nvPr/>
        </p:nvSpPr>
        <p:spPr>
          <a:xfrm>
            <a:off x="1" y="3571876"/>
            <a:ext cx="30456188" cy="2000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0878CD-7C81-F74F-F02F-9BFC802F6F0C}"/>
              </a:ext>
            </a:extLst>
          </p:cNvPr>
          <p:cNvSpPr txBox="1"/>
          <p:nvPr/>
        </p:nvSpPr>
        <p:spPr>
          <a:xfrm>
            <a:off x="10887075" y="988755"/>
            <a:ext cx="110299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16000" dirty="0">
                <a:solidFill>
                  <a:schemeClr val="bg1"/>
                </a:solidFill>
              </a:rPr>
              <a:t>UltraNav</a:t>
            </a:r>
          </a:p>
        </p:txBody>
      </p:sp>
      <p:pic>
        <p:nvPicPr>
          <p:cNvPr id="18" name="Picture 17" descr="A white line drawing of a car">
            <a:extLst>
              <a:ext uri="{FF2B5EF4-FFF2-40B4-BE49-F238E27FC236}">
                <a16:creationId xmlns:a16="http://schemas.microsoft.com/office/drawing/2014/main" id="{C5377197-C03D-745C-42DE-EBBD3C5F13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909" y="-1507139"/>
            <a:ext cx="7050690" cy="7050690"/>
          </a:xfrm>
          <a:prstGeom prst="rect">
            <a:avLst/>
          </a:prstGeom>
        </p:spPr>
      </p:pic>
      <p:pic>
        <p:nvPicPr>
          <p:cNvPr id="20" name="Picture 19" descr="A white and black logo&#10;&#10;AI-generated content may be incorrect.">
            <a:extLst>
              <a:ext uri="{FF2B5EF4-FFF2-40B4-BE49-F238E27FC236}">
                <a16:creationId xmlns:a16="http://schemas.microsoft.com/office/drawing/2014/main" id="{70EB0E36-D869-46C0-6AFB-DCDBECDAA6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417235" y="-1196697"/>
            <a:ext cx="9530293" cy="674024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7D63D4-2726-3B91-5933-2428CEC6F56F}"/>
              </a:ext>
            </a:extLst>
          </p:cNvPr>
          <p:cNvSpPr txBox="1"/>
          <p:nvPr/>
        </p:nvSpPr>
        <p:spPr>
          <a:xfrm>
            <a:off x="19199814" y="1049599"/>
            <a:ext cx="1158996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4000" dirty="0">
                <a:solidFill>
                  <a:schemeClr val="bg1"/>
                </a:solidFill>
                <a:latin typeface="+mn-lt"/>
              </a:rPr>
              <a:t>Denis Johnson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4000" dirty="0">
                <a:solidFill>
                  <a:schemeClr val="bg1"/>
                </a:solidFill>
                <a:latin typeface="+mn-lt"/>
              </a:rPr>
              <a:t>G00403126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E" sz="4000" dirty="0">
                <a:solidFill>
                  <a:schemeClr val="bg1"/>
                </a:solidFill>
                <a:latin typeface="+mn-lt"/>
              </a:rPr>
              <a:t>BEng (Hons) Software &amp; Electronic Engineering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E" sz="4400" dirty="0">
              <a:solidFill>
                <a:schemeClr val="bg1"/>
              </a:solidFill>
              <a:latin typeface="+mn-lt"/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E" sz="4400" dirty="0">
              <a:solidFill>
                <a:schemeClr val="bg1"/>
              </a:solidFill>
              <a:latin typeface="+mn-lt"/>
            </a:endParaRPr>
          </a:p>
          <a:p>
            <a:pPr algn="ctr"/>
            <a:endParaRPr lang="en-IE" sz="4400" dirty="0">
              <a:solidFill>
                <a:schemeClr val="bg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597A521-CC6B-5F5F-6F40-768DEDF89185}"/>
              </a:ext>
            </a:extLst>
          </p:cNvPr>
          <p:cNvSpPr/>
          <p:nvPr/>
        </p:nvSpPr>
        <p:spPr>
          <a:xfrm>
            <a:off x="640651" y="4221765"/>
            <a:ext cx="7903274" cy="1009430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u="sng" dirty="0">
                <a:solidFill>
                  <a:srgbClr val="FF0000"/>
                </a:solidFill>
              </a:rPr>
              <a:t>Project Summary</a:t>
            </a:r>
          </a:p>
          <a:p>
            <a:pPr algn="ctr"/>
            <a:endParaRPr lang="en-IE" sz="1600" dirty="0">
              <a:solidFill>
                <a:srgbClr val="FF0000"/>
              </a:solidFill>
            </a:endParaRPr>
          </a:p>
          <a:p>
            <a:r>
              <a:rPr lang="en-IE" sz="5400" b="1" u="sng" dirty="0">
                <a:solidFill>
                  <a:srgbClr val="FF0000"/>
                </a:solidFill>
              </a:rPr>
              <a:t>What is UltraNav?</a:t>
            </a:r>
          </a:p>
          <a:p>
            <a:r>
              <a:rPr lang="en-GB" sz="2400" i="0" dirty="0">
                <a:solidFill>
                  <a:srgbClr val="404040"/>
                </a:solidFill>
                <a:effectLst/>
              </a:rPr>
              <a:t>UltraNav is an intelligent RC vehicle powered by an ESP32-CAM module, designed for remote-controlled exploration with real-time feedback. It features:</a:t>
            </a:r>
          </a:p>
          <a:p>
            <a:r>
              <a:rPr lang="en-GB" sz="2400" b="1" i="0" dirty="0">
                <a:solidFill>
                  <a:srgbClr val="404040"/>
                </a:solidFill>
                <a:effectLst/>
              </a:rPr>
              <a:t>Live Camera Feed 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– Stream high-quality video via a web interface or mobile app for first-person driving.</a:t>
            </a:r>
          </a:p>
          <a:p>
            <a:r>
              <a:rPr lang="en-GB" sz="2400" b="1" i="0" dirty="0">
                <a:solidFill>
                  <a:srgbClr val="404040"/>
                </a:solidFill>
                <a:effectLst/>
              </a:rPr>
              <a:t>Obstacle Detection &amp; Auto-Brake 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– An ultrasonic sensor ensures safety by detecting obstacles and stopping automatically.</a:t>
            </a:r>
          </a:p>
          <a:p>
            <a:r>
              <a:rPr lang="en-GB" sz="2400" b="1" i="0" dirty="0">
                <a:solidFill>
                  <a:srgbClr val="404040"/>
                </a:solidFill>
                <a:effectLst/>
              </a:rPr>
              <a:t>Remote Control 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– Operate the vehicle through a user-friendly web app or mobile app with full directional control.</a:t>
            </a:r>
          </a:p>
          <a:p>
            <a:r>
              <a:rPr lang="en-GB" sz="2400" b="1" i="0" dirty="0">
                <a:solidFill>
                  <a:srgbClr val="404040"/>
                </a:solidFill>
                <a:effectLst/>
              </a:rPr>
              <a:t>Alerts </a:t>
            </a:r>
            <a:r>
              <a:rPr lang="en-GB" sz="2400" b="1" dirty="0">
                <a:solidFill>
                  <a:srgbClr val="404040"/>
                </a:solidFill>
              </a:rPr>
              <a:t>&amp; Indicators </a:t>
            </a:r>
            <a:r>
              <a:rPr lang="en-GB" sz="2400" dirty="0">
                <a:solidFill>
                  <a:srgbClr val="404040"/>
                </a:solidFill>
              </a:rPr>
              <a:t>–  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LEDs and a buzzer warn of nearby obstacles and can be manually triggered.</a:t>
            </a:r>
          </a:p>
          <a:p>
            <a:r>
              <a:rPr lang="en-GB" sz="2400" b="1" i="0" dirty="0">
                <a:solidFill>
                  <a:srgbClr val="404040"/>
                </a:solidFill>
                <a:effectLst/>
              </a:rPr>
              <a:t>Real-Time Tracking 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– Monitor the vehicle’s location remotely for seamless navigation.</a:t>
            </a:r>
          </a:p>
          <a:p>
            <a:endParaRPr lang="en-GB" sz="2400" i="0" dirty="0">
              <a:solidFill>
                <a:srgbClr val="404040"/>
              </a:solidFill>
              <a:effectLst/>
            </a:endParaRPr>
          </a:p>
          <a:p>
            <a:r>
              <a:rPr lang="en-GB" sz="2400" i="0" dirty="0">
                <a:solidFill>
                  <a:srgbClr val="404040"/>
                </a:solidFill>
                <a:effectLst/>
              </a:rPr>
              <a:t>UltraNav combines smart automation, wireless control, and safety features for an enhanced remote driving experience!</a:t>
            </a:r>
          </a:p>
          <a:p>
            <a:pPr algn="ctr"/>
            <a:endParaRPr lang="en-IE" sz="1600" u="sng" dirty="0">
              <a:solidFill>
                <a:srgbClr val="FF0000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7285545-396E-F276-8452-53F1F7A7B27C}"/>
              </a:ext>
            </a:extLst>
          </p:cNvPr>
          <p:cNvSpPr/>
          <p:nvPr/>
        </p:nvSpPr>
        <p:spPr>
          <a:xfrm>
            <a:off x="21912264" y="4221765"/>
            <a:ext cx="7903274" cy="13437585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u="sng" dirty="0">
                <a:solidFill>
                  <a:srgbClr val="FF0000"/>
                </a:solidFill>
              </a:rPr>
              <a:t>Technologies Used</a:t>
            </a:r>
          </a:p>
          <a:p>
            <a:pPr algn="ctr"/>
            <a:endParaRPr lang="en-IE" sz="1600" u="sng" dirty="0">
              <a:solidFill>
                <a:srgbClr val="FF0000"/>
              </a:solidFill>
            </a:endParaRPr>
          </a:p>
          <a:p>
            <a:r>
              <a:rPr lang="en-IE" sz="5400" b="1" u="sng" dirty="0">
                <a:solidFill>
                  <a:srgbClr val="FF0000"/>
                </a:solidFill>
              </a:rPr>
              <a:t>Hardware:</a:t>
            </a:r>
          </a:p>
          <a:p>
            <a:r>
              <a:rPr lang="en-IE" sz="2400" b="1" dirty="0">
                <a:solidFill>
                  <a:schemeClr val="tx1"/>
                </a:solidFill>
              </a:rPr>
              <a:t>12V Battery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Powers the motors for movement, providing high torque and speed.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Driver Motor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Controls the direction and speed of the motors based on signals from the ESP32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Motor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Drive the wheels, enabling forward, reverse, and turning movements.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UltraSonic Sensor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Detects obstacles in the vehicle’s path and triggers auto-braking to prevent collisions.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Buzzer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Emits audible alerts when obstacles are detected or when manually activated via the app.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Camera</a:t>
            </a:r>
            <a:r>
              <a:rPr lang="en-IE" sz="2400" dirty="0">
                <a:solidFill>
                  <a:schemeClr val="tx1"/>
                </a:solidFill>
              </a:rPr>
              <a:t>: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Streams real-time video to the web/mobile app and processes control commands.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LED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Provide visual warnings for obstacles and can be remotely controlled for added functionality.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Power Bank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Supplies stable 5V power to the ESP32-CAM for uninterrupted operation.</a:t>
            </a:r>
            <a:endParaRPr lang="en-IE" sz="2400" dirty="0">
              <a:solidFill>
                <a:schemeClr val="tx1"/>
              </a:solidFill>
            </a:endParaRPr>
          </a:p>
          <a:p>
            <a:pPr algn="ctr"/>
            <a:endParaRPr lang="en-IE" sz="1600" u="sng" dirty="0">
              <a:solidFill>
                <a:srgbClr val="FF0000"/>
              </a:solidFill>
            </a:endParaRPr>
          </a:p>
          <a:p>
            <a:r>
              <a:rPr lang="en-IE" sz="5400" b="1" u="sng" dirty="0">
                <a:solidFill>
                  <a:srgbClr val="FF0000"/>
                </a:solidFill>
              </a:rPr>
              <a:t>Software:</a:t>
            </a:r>
          </a:p>
          <a:p>
            <a:r>
              <a:rPr lang="en-IE" sz="2400" b="1" dirty="0">
                <a:solidFill>
                  <a:schemeClr val="tx1"/>
                </a:solidFill>
              </a:rPr>
              <a:t>Mobile App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Allows remote control of the vehicle via smartphone and displays live camera feed.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Webpage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Accessible from any device with a browser and shows real-time video streaming.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Wi-Fi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Enables wireless communication between the vehicle, app, and webpage.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VsCode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A powerful, lightweight code editor for writing and debugging firmware.</a:t>
            </a:r>
            <a:endParaRPr lang="en-IE" sz="2400" dirty="0">
              <a:solidFill>
                <a:schemeClr val="tx1"/>
              </a:solidFill>
            </a:endParaRPr>
          </a:p>
          <a:p>
            <a:r>
              <a:rPr lang="en-IE" sz="2400" b="1" dirty="0">
                <a:solidFill>
                  <a:schemeClr val="tx1"/>
                </a:solidFill>
              </a:rPr>
              <a:t>Platform IO</a:t>
            </a:r>
            <a:r>
              <a:rPr lang="en-IE" sz="2400" dirty="0">
                <a:solidFill>
                  <a:schemeClr val="tx1"/>
                </a:solidFill>
              </a:rPr>
              <a:t>: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Simplifies ESP32 programming with built-in libraries for Wi-Fi, camera, and sensors.</a:t>
            </a:r>
            <a:endParaRPr lang="en-IE" sz="2400" dirty="0">
              <a:solidFill>
                <a:schemeClr val="tx1"/>
              </a:solidFill>
            </a:endParaRPr>
          </a:p>
        </p:txBody>
      </p:sp>
      <p:pic>
        <p:nvPicPr>
          <p:cNvPr id="25" name="Picture 24" descr="A qr code on a black background&#10;&#10;AI-generated content may be incorrect.">
            <a:extLst>
              <a:ext uri="{FF2B5EF4-FFF2-40B4-BE49-F238E27FC236}">
                <a16:creationId xmlns:a16="http://schemas.microsoft.com/office/drawing/2014/main" id="{9F2324E2-A21C-1A6B-A532-C08B174D5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0082" y="18027649"/>
            <a:ext cx="3407638" cy="3374360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FB1060-CDF0-ED4F-9E55-EBC415372A18}"/>
              </a:ext>
            </a:extLst>
          </p:cNvPr>
          <p:cNvSpPr/>
          <p:nvPr/>
        </p:nvSpPr>
        <p:spPr>
          <a:xfrm>
            <a:off x="640651" y="14537341"/>
            <a:ext cx="7903274" cy="68646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u="sng" dirty="0">
                <a:solidFill>
                  <a:srgbClr val="FF0000"/>
                </a:solidFill>
              </a:rPr>
              <a:t>Hardware Design</a:t>
            </a:r>
            <a:endParaRPr lang="en-IE" sz="2400" b="1" u="sng" dirty="0">
              <a:solidFill>
                <a:srgbClr val="FF0000"/>
              </a:solidFill>
            </a:endParaRPr>
          </a:p>
          <a:p>
            <a:pPr algn="ctr"/>
            <a:endParaRPr lang="en-IE" sz="1600" u="sng" dirty="0">
              <a:solidFill>
                <a:srgbClr val="FF0000"/>
              </a:solidFill>
            </a:endParaRPr>
          </a:p>
          <a:p>
            <a:r>
              <a:rPr lang="en-IE" sz="2400" dirty="0">
                <a:solidFill>
                  <a:schemeClr val="tx1"/>
                </a:solidFill>
              </a:rPr>
              <a:t>The </a:t>
            </a:r>
            <a:r>
              <a:rPr lang="en-GB" sz="2400" i="0" dirty="0">
                <a:solidFill>
                  <a:srgbClr val="404040"/>
                </a:solidFill>
                <a:effectLst/>
              </a:rPr>
              <a:t>UltraNav's chassis was carefully selected as a prefabricated metal RC car frame, chosen for its durability and rigidity. </a:t>
            </a:r>
            <a:endParaRPr lang="en-GB" sz="2400" dirty="0">
              <a:solidFill>
                <a:srgbClr val="404040"/>
              </a:solidFill>
            </a:endParaRPr>
          </a:p>
          <a:p>
            <a:r>
              <a:rPr lang="en-GB" sz="2400" i="0" dirty="0">
                <a:solidFill>
                  <a:srgbClr val="404040"/>
                </a:solidFill>
                <a:effectLst/>
              </a:rPr>
              <a:t>The assembly process involved mounting all components onto this sturdy base, ensuring proper weight distribution and structural integrity for smooth operation.</a:t>
            </a:r>
            <a:endParaRPr lang="en-GB" sz="2400" dirty="0">
              <a:solidFill>
                <a:srgbClr val="404040"/>
              </a:solidFill>
            </a:endParaRPr>
          </a:p>
          <a:p>
            <a:r>
              <a:rPr lang="en-GB" sz="2400" i="0" dirty="0">
                <a:solidFill>
                  <a:srgbClr val="404040"/>
                </a:solidFill>
                <a:effectLst/>
              </a:rPr>
              <a:t>The dual-motor drivetrain consists of two high-torque DC gear motors securely mounted to the chassis. These motors connect to an L298N motor driver, allowing for precise PWM speed control and bidirectional movement. </a:t>
            </a:r>
            <a:endParaRPr lang="en-IE" sz="5400" i="0" u="sng" dirty="0">
              <a:solidFill>
                <a:srgbClr val="FF0000"/>
              </a:solidFill>
              <a:effectLst/>
            </a:endParaRPr>
          </a:p>
          <a:p>
            <a:endParaRPr lang="en-GB" i="0" dirty="0">
              <a:solidFill>
                <a:srgbClr val="404040"/>
              </a:solidFill>
              <a:effectLst/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4E9F180-EB3D-8A71-6382-0EBEA50F1050}"/>
              </a:ext>
            </a:extLst>
          </p:cNvPr>
          <p:cNvSpPr/>
          <p:nvPr/>
        </p:nvSpPr>
        <p:spPr>
          <a:xfrm>
            <a:off x="8772525" y="14537341"/>
            <a:ext cx="12915900" cy="686466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u="sng" dirty="0">
                <a:solidFill>
                  <a:srgbClr val="FF0000"/>
                </a:solidFill>
              </a:rPr>
              <a:t>Project Architecture</a:t>
            </a:r>
          </a:p>
          <a:p>
            <a:pPr algn="ctr"/>
            <a:endParaRPr lang="en-IE" b="1" u="sng" dirty="0">
              <a:solidFill>
                <a:srgbClr val="FF0000"/>
              </a:solidFill>
            </a:endParaRPr>
          </a:p>
          <a:p>
            <a:pPr algn="ctr"/>
            <a:endParaRPr lang="en-IE" dirty="0">
              <a:solidFill>
                <a:schemeClr val="tx1"/>
              </a:solidFill>
            </a:endParaRPr>
          </a:p>
          <a:p>
            <a:pPr algn="ctr"/>
            <a:endParaRPr lang="en-IE" sz="2800" dirty="0">
              <a:solidFill>
                <a:schemeClr val="tx1"/>
              </a:solidFill>
            </a:endParaRPr>
          </a:p>
          <a:p>
            <a:pPr algn="ctr"/>
            <a:endParaRPr lang="en-IE" sz="5400" dirty="0">
              <a:solidFill>
                <a:schemeClr val="tx1"/>
              </a:solidFill>
            </a:endParaRPr>
          </a:p>
          <a:p>
            <a:pPr algn="ctr"/>
            <a:endParaRPr lang="en-IE" sz="5400" dirty="0">
              <a:solidFill>
                <a:schemeClr val="tx1"/>
              </a:solidFill>
            </a:endParaRPr>
          </a:p>
          <a:p>
            <a:pPr algn="ctr"/>
            <a:endParaRPr lang="en-IE" sz="5400" dirty="0">
              <a:solidFill>
                <a:schemeClr val="tx1"/>
              </a:solidFill>
            </a:endParaRPr>
          </a:p>
          <a:p>
            <a:pPr algn="ctr"/>
            <a:endParaRPr lang="en-IE" sz="5400" dirty="0">
              <a:solidFill>
                <a:schemeClr val="tx1"/>
              </a:solidFill>
            </a:endParaRPr>
          </a:p>
          <a:p>
            <a:pPr algn="ctr"/>
            <a:endParaRPr lang="en-IE" sz="5400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C262280-2202-38D8-EB9C-99F74514B4B2}"/>
              </a:ext>
            </a:extLst>
          </p:cNvPr>
          <p:cNvSpPr/>
          <p:nvPr/>
        </p:nvSpPr>
        <p:spPr>
          <a:xfrm>
            <a:off x="8767764" y="4221766"/>
            <a:ext cx="12920659" cy="1009430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4C02898-2C35-53C9-1615-9BC8E121A728}"/>
              </a:ext>
            </a:extLst>
          </p:cNvPr>
          <p:cNvSpPr/>
          <p:nvPr/>
        </p:nvSpPr>
        <p:spPr>
          <a:xfrm>
            <a:off x="9334500" y="16129988"/>
            <a:ext cx="2148191" cy="183968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u="sng" dirty="0">
                <a:solidFill>
                  <a:srgbClr val="FF0000"/>
                </a:solidFill>
              </a:rPr>
              <a:t>System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Buzzer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Powerbank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Camera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551688F-8A6D-09B0-9829-CF0E85EC135C}"/>
              </a:ext>
            </a:extLst>
          </p:cNvPr>
          <p:cNvSpPr/>
          <p:nvPr/>
        </p:nvSpPr>
        <p:spPr>
          <a:xfrm>
            <a:off x="9334499" y="18307903"/>
            <a:ext cx="2148191" cy="1939707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u="sng" dirty="0">
                <a:solidFill>
                  <a:srgbClr val="FF0000"/>
                </a:solidFill>
              </a:rPr>
              <a:t>Car Parts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12V Battery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DC Motor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Motor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Diode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Chassis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2E790387-E75F-5FF2-DEFF-2828F72A5BD6}"/>
              </a:ext>
            </a:extLst>
          </p:cNvPr>
          <p:cNvSpPr/>
          <p:nvPr/>
        </p:nvSpPr>
        <p:spPr>
          <a:xfrm>
            <a:off x="24191714" y="32950231"/>
            <a:ext cx="170343" cy="1761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1C57C9-9E8B-0331-70AA-2ADC15468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8163" y="17224721"/>
            <a:ext cx="1626128" cy="216636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1E332CA-7DE5-E6B7-76A6-44AB3DFC01F2}"/>
              </a:ext>
            </a:extLst>
          </p:cNvPr>
          <p:cNvSpPr/>
          <p:nvPr/>
        </p:nvSpPr>
        <p:spPr>
          <a:xfrm>
            <a:off x="12506764" y="17224721"/>
            <a:ext cx="2631636" cy="2166366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u="sng" dirty="0">
                <a:solidFill>
                  <a:srgbClr val="FF0000"/>
                </a:solidFill>
              </a:rPr>
              <a:t>Esp32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VsCode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Platform IO 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Runs Webpage and 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Powers System Parts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7B59E40-7DDB-A495-57C6-1BE5C6562458}"/>
              </a:ext>
            </a:extLst>
          </p:cNvPr>
          <p:cNvSpPr/>
          <p:nvPr/>
        </p:nvSpPr>
        <p:spPr>
          <a:xfrm>
            <a:off x="16162473" y="16041088"/>
            <a:ext cx="2631636" cy="174054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u="sng" dirty="0">
                <a:solidFill>
                  <a:srgbClr val="FF0000"/>
                </a:solidFill>
              </a:rPr>
              <a:t>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Wi-Fi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Live Camera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Led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Motor Control Sensor Alerts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7C1BCD8-DF3A-53E7-F162-4B0C18C15A28}"/>
              </a:ext>
            </a:extLst>
          </p:cNvPr>
          <p:cNvSpPr/>
          <p:nvPr/>
        </p:nvSpPr>
        <p:spPr>
          <a:xfrm>
            <a:off x="16186152" y="18668207"/>
            <a:ext cx="2631636" cy="1829439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b="1" u="sng" dirty="0">
                <a:solidFill>
                  <a:srgbClr val="FF0000"/>
                </a:solidFill>
              </a:rPr>
              <a:t>Mobile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Bluetooth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Live Camera Feed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Led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Motor Control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Sensor Alerts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90C6684-F2A9-FC12-4375-3B3194FFE3A7}"/>
              </a:ext>
            </a:extLst>
          </p:cNvPr>
          <p:cNvCxnSpPr>
            <a:cxnSpLocks/>
          </p:cNvCxnSpPr>
          <p:nvPr/>
        </p:nvCxnSpPr>
        <p:spPr>
          <a:xfrm flipH="1">
            <a:off x="11482691" y="17068800"/>
            <a:ext cx="4807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115A94CB-0907-1EF2-2455-D61199255145}"/>
              </a:ext>
            </a:extLst>
          </p:cNvPr>
          <p:cNvCxnSpPr>
            <a:cxnSpLocks/>
          </p:cNvCxnSpPr>
          <p:nvPr/>
        </p:nvCxnSpPr>
        <p:spPr>
          <a:xfrm>
            <a:off x="11963400" y="17068800"/>
            <a:ext cx="0" cy="12391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9" name="Straight Arrow Connector 1028">
            <a:extLst>
              <a:ext uri="{FF2B5EF4-FFF2-40B4-BE49-F238E27FC236}">
                <a16:creationId xmlns:a16="http://schemas.microsoft.com/office/drawing/2014/main" id="{7AB5C825-1D90-2CA0-733B-074199FC7357}"/>
              </a:ext>
            </a:extLst>
          </p:cNvPr>
          <p:cNvCxnSpPr/>
          <p:nvPr/>
        </p:nvCxnSpPr>
        <p:spPr>
          <a:xfrm>
            <a:off x="11963400" y="18307904"/>
            <a:ext cx="54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AB91439A-35ED-9904-A204-BEAF87DE62B9}"/>
              </a:ext>
            </a:extLst>
          </p:cNvPr>
          <p:cNvCxnSpPr>
            <a:cxnSpLocks/>
            <a:endCxn id="30" idx="3"/>
          </p:cNvCxnSpPr>
          <p:nvPr/>
        </p:nvCxnSpPr>
        <p:spPr>
          <a:xfrm flipH="1">
            <a:off x="11482690" y="19277757"/>
            <a:ext cx="4807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07D435C4-7388-6F79-5BE4-6C365747B67D}"/>
              </a:ext>
            </a:extLst>
          </p:cNvPr>
          <p:cNvCxnSpPr>
            <a:cxnSpLocks/>
          </p:cNvCxnSpPr>
          <p:nvPr/>
        </p:nvCxnSpPr>
        <p:spPr>
          <a:xfrm>
            <a:off x="11963400" y="18307904"/>
            <a:ext cx="0" cy="9698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E70E7C81-7C26-E574-C721-1C2C6B914777}"/>
              </a:ext>
            </a:extLst>
          </p:cNvPr>
          <p:cNvCxnSpPr>
            <a:cxnSpLocks/>
            <a:endCxn id="34" idx="3"/>
          </p:cNvCxnSpPr>
          <p:nvPr/>
        </p:nvCxnSpPr>
        <p:spPr>
          <a:xfrm flipH="1">
            <a:off x="15138400" y="18307904"/>
            <a:ext cx="54336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5" name="Straight Arrow Connector 1044">
            <a:extLst>
              <a:ext uri="{FF2B5EF4-FFF2-40B4-BE49-F238E27FC236}">
                <a16:creationId xmlns:a16="http://schemas.microsoft.com/office/drawing/2014/main" id="{5151A982-4E7B-A2EE-7E77-2CA2AD1D81FF}"/>
              </a:ext>
            </a:extLst>
          </p:cNvPr>
          <p:cNvCxnSpPr>
            <a:cxnSpLocks/>
          </p:cNvCxnSpPr>
          <p:nvPr/>
        </p:nvCxnSpPr>
        <p:spPr>
          <a:xfrm flipV="1">
            <a:off x="15681763" y="16866907"/>
            <a:ext cx="48070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Straight Arrow Connector 1047">
            <a:extLst>
              <a:ext uri="{FF2B5EF4-FFF2-40B4-BE49-F238E27FC236}">
                <a16:creationId xmlns:a16="http://schemas.microsoft.com/office/drawing/2014/main" id="{237860B7-6222-6F84-BCF2-6AB82FA8BAEE}"/>
              </a:ext>
            </a:extLst>
          </p:cNvPr>
          <p:cNvCxnSpPr>
            <a:cxnSpLocks/>
            <a:endCxn id="36" idx="1"/>
          </p:cNvCxnSpPr>
          <p:nvPr/>
        </p:nvCxnSpPr>
        <p:spPr>
          <a:xfrm flipV="1">
            <a:off x="15681762" y="19582927"/>
            <a:ext cx="504390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EA3BAB9A-54AB-EC34-BDA6-CE0D766948F4}"/>
              </a:ext>
            </a:extLst>
          </p:cNvPr>
          <p:cNvCxnSpPr>
            <a:cxnSpLocks/>
          </p:cNvCxnSpPr>
          <p:nvPr/>
        </p:nvCxnSpPr>
        <p:spPr>
          <a:xfrm flipV="1">
            <a:off x="15681763" y="16866908"/>
            <a:ext cx="0" cy="27160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0" name="Straight Arrow Connector 1059">
            <a:extLst>
              <a:ext uri="{FF2B5EF4-FFF2-40B4-BE49-F238E27FC236}">
                <a16:creationId xmlns:a16="http://schemas.microsoft.com/office/drawing/2014/main" id="{5D1F4AEA-CDC9-AC89-189A-B67CCB111B27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18794109" y="16911357"/>
            <a:ext cx="4057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2" name="Straight Arrow Connector 1061">
            <a:extLst>
              <a:ext uri="{FF2B5EF4-FFF2-40B4-BE49-F238E27FC236}">
                <a16:creationId xmlns:a16="http://schemas.microsoft.com/office/drawing/2014/main" id="{667F8E28-2747-552B-339D-AF34DB3F82A4}"/>
              </a:ext>
            </a:extLst>
          </p:cNvPr>
          <p:cNvCxnSpPr>
            <a:cxnSpLocks/>
            <a:endCxn id="36" idx="3"/>
          </p:cNvCxnSpPr>
          <p:nvPr/>
        </p:nvCxnSpPr>
        <p:spPr>
          <a:xfrm flipH="1">
            <a:off x="18817788" y="19582926"/>
            <a:ext cx="358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4" name="Straight Arrow Connector 1063">
            <a:extLst>
              <a:ext uri="{FF2B5EF4-FFF2-40B4-BE49-F238E27FC236}">
                <a16:creationId xmlns:a16="http://schemas.microsoft.com/office/drawing/2014/main" id="{18E91BE4-23CE-B6D0-8DCF-0FBFA18FFD64}"/>
              </a:ext>
            </a:extLst>
          </p:cNvPr>
          <p:cNvCxnSpPr>
            <a:cxnSpLocks/>
            <a:endCxn id="1026" idx="1"/>
          </p:cNvCxnSpPr>
          <p:nvPr/>
        </p:nvCxnSpPr>
        <p:spPr>
          <a:xfrm>
            <a:off x="19199815" y="18307903"/>
            <a:ext cx="35834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0564626B-8558-4AB4-F986-46BA6C03F379}"/>
              </a:ext>
            </a:extLst>
          </p:cNvPr>
          <p:cNvCxnSpPr>
            <a:cxnSpLocks/>
          </p:cNvCxnSpPr>
          <p:nvPr/>
        </p:nvCxnSpPr>
        <p:spPr>
          <a:xfrm flipH="1">
            <a:off x="19192549" y="16911357"/>
            <a:ext cx="7265" cy="267156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75" name="Picture 4" descr="373 33 : 7 02 &#10;3 0 9 e ">
            <a:extLst>
              <a:ext uri="{FF2B5EF4-FFF2-40B4-BE49-F238E27FC236}">
                <a16:creationId xmlns:a16="http://schemas.microsoft.com/office/drawing/2014/main" id="{21E48D68-DF5A-6F72-71B7-EB35F9390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3150692" y="19201861"/>
            <a:ext cx="1343780" cy="238937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9" name="Rectangle: Rounded Corners 1088">
            <a:extLst>
              <a:ext uri="{FF2B5EF4-FFF2-40B4-BE49-F238E27FC236}">
                <a16:creationId xmlns:a16="http://schemas.microsoft.com/office/drawing/2014/main" id="{B0EFA016-AD5E-3C57-ADFB-F8ECFAD26B42}"/>
              </a:ext>
            </a:extLst>
          </p:cNvPr>
          <p:cNvSpPr/>
          <p:nvPr/>
        </p:nvSpPr>
        <p:spPr>
          <a:xfrm>
            <a:off x="9424393" y="11141616"/>
            <a:ext cx="11759898" cy="2643851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5400" b="1" u="sng" dirty="0">
                <a:solidFill>
                  <a:srgbClr val="FF0000"/>
                </a:solidFill>
              </a:rPr>
              <a:t>Conclusion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E" sz="2400" dirty="0">
                <a:solidFill>
                  <a:schemeClr val="tx1"/>
                </a:solidFill>
              </a:rPr>
              <a:t> </a:t>
            </a:r>
            <a:r>
              <a:rPr lang="en-IE" sz="2400" kern="100" dirty="0">
                <a:solidFill>
                  <a:schemeClr val="tx1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The process of creating UltraNav has been enjoyable! What started as a basic remote-controlled car kit grew into a creative online robot that I can control from my phone while watching its real-time video feed. When it detects impediments, it practically drives itself, the ultrasonic sensor has already prevented many accidents!</a:t>
            </a:r>
          </a:p>
          <a:p>
            <a:pPr algn="ctr"/>
            <a:endParaRPr lang="en-IE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01DC469-8818-3C73-E851-4F9958AF68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24393" y="4984842"/>
            <a:ext cx="11724336" cy="587811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202E0-9624-8E12-576A-43806125904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79" t="408" r="26171"/>
          <a:stretch/>
        </p:blipFill>
        <p:spPr>
          <a:xfrm>
            <a:off x="9767207" y="6251741"/>
            <a:ext cx="6886575" cy="3879209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87565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</TotalTime>
  <Words>547</Words>
  <Application>Microsoft Office PowerPoint</Application>
  <PresentationFormat>Custom</PresentationFormat>
  <Paragraphs>77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DENIS EVBOMWAN JOHNSON - STUDENT</dc:creator>
  <cp:lastModifiedBy>DENIS EVBOMWAN JOHNSON - STUDENT</cp:lastModifiedBy>
  <cp:revision>2</cp:revision>
  <dcterms:created xsi:type="dcterms:W3CDTF">2025-04-02T13:16:49Z</dcterms:created>
  <dcterms:modified xsi:type="dcterms:W3CDTF">2025-04-03T12:57:16Z</dcterms:modified>
</cp:coreProperties>
</file>