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Roboto Mono" panose="020B0604020202020204" charset="0"/>
      <p:regular r:id="rId25"/>
      <p:bold r:id="rId26"/>
      <p:italic r:id="rId27"/>
      <p:boldItalic r:id="rId28"/>
    </p:embeddedFont>
    <p:embeddedFont>
      <p:font typeface="Roboto Slab" panose="020B0604020202020204" charset="0"/>
      <p:regular r:id="rId29"/>
      <p:bold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5cedae8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5cedae8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57415005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57415005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741500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7415005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57415005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57415005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5cedae8a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5cedae8a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cedae8a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cedae8a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5cedae8a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5cedae8a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5cedae8a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5cedae8a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5cedae8a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5cedae8a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5cedae8a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5cedae8a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e78f2ed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e78f2ed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ae6e2fbe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ae6e2fbe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57ad1cee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57ad1cee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f1108a36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4f1108a36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5730073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5730073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7300739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7300739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cf3f893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cf3f893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6f2c2f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6f2c2f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7415005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7415005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26f2c2fd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26f2c2fd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26f2c2fd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26f2c2fd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2A284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rgbClr val="2A284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api/system.idisposable?view=netcore-2.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api/system.idisposable?view=netcore-2.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api/system.idisposable?view=netcore-2.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api/system.idisposable?view=netcore-2.2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84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ООП в C#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(абстрактные классы, интерфейсы)</a:t>
            </a:r>
            <a:endParaRPr sz="240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294967295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 smtClean="0">
                <a:latin typeface="Arial"/>
                <a:ea typeface="Arial"/>
                <a:cs typeface="Arial"/>
                <a:sym typeface="Arial"/>
              </a:rPr>
              <a:t>Вислобоков Денис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Вся разница между интерфейсами и абстрактными классами заключается в том, что </a:t>
            </a: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абстрактные классы могут содержать логику “по умолчанию”</a:t>
            </a:r>
            <a:r>
              <a:rPr lang="ru" dirty="0">
                <a:latin typeface="Arial"/>
                <a:ea typeface="Arial"/>
                <a:cs typeface="Arial"/>
                <a:sym typeface="Arial"/>
              </a:rPr>
              <a:t> которую наследуют дочерние классы (и могут переопределить).</a:t>
            </a:r>
            <a:endParaRPr sz="1400" dirty="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Абстрактные классы  </a:t>
            </a:r>
            <a:r>
              <a:rPr lang="ru">
                <a:solidFill>
                  <a:srgbClr val="FF9900"/>
                </a:solidFill>
              </a:rPr>
              <a:t>vs </a:t>
            </a:r>
            <a:r>
              <a:rPr lang="ru">
                <a:solidFill>
                  <a:srgbClr val="FFFFFF"/>
                </a:solidFill>
              </a:rPr>
              <a:t>Интерфейсы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Какие интерфейсы мы можем выделить внутри классов Plane и Helicopter?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IFlyingObject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MaxHeight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CurrentHeight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TakeUpper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TakeLower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IHelicopter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BladesCount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IPlane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EnginesCount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IPropertiesWriter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WriteAllProperties()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Напишем интерфейсы и обновим классы с учетом реализуемых интерфейсов.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Интерфейс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IDisposable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предоставляет механизм для освобождения неуправляемых ресурсов. Например, при работе с файловой системой.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DisposableSample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IDisposable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... some logic here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Dispose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TODO: free unmanaged resources (unmanaged objects)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TODO: set large fields to null.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Интерфейс </a:t>
            </a:r>
            <a:r>
              <a:rPr lang="ru">
                <a:solidFill>
                  <a:srgbClr val="FF9900"/>
                </a:solidFill>
              </a:rPr>
              <a:t>IDisposable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Вместо явного использования метода Dispose() можно воспользоваться конструкцией using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sample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DisposableSample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some work with sample object here</a:t>
            </a:r>
            <a:endParaRPr sz="1400">
              <a:solidFill>
                <a:srgbClr val="93C47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sample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SomeMethod();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disposing after finish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sample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Dispose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Лучше использовать конструкцию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sample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DisposableSample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some work with sample object here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sample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SomeMethod();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Dispose() will be automatically called!</a:t>
            </a:r>
            <a:endParaRPr sz="1000">
              <a:solidFill>
                <a:srgbClr val="FFFFFF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Конструкция </a:t>
            </a:r>
            <a:r>
              <a:rPr lang="ru">
                <a:solidFill>
                  <a:srgbClr val="FF9900"/>
                </a:solidFill>
              </a:rPr>
              <a:t>using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класс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ErrorList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который будет хранить тип ошибок определённой категории, реализующий интерфейс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IDisposable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Он должен содержать следующие публичные члены: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Свойство </a:t>
            </a:r>
            <a:r>
              <a:rPr lang="ru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Category 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типа </a:t>
            </a:r>
            <a:r>
              <a:rPr lang="ru" sz="16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категория ошибок, свойство read-only, задаётся из конструктора,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Свойство </a:t>
            </a:r>
            <a:r>
              <a:rPr lang="ru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Errors 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типа </a:t>
            </a:r>
            <a:r>
              <a:rPr lang="ru" sz="160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List&lt;string&gt;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собственно список ошибок,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Конструктор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в котором будут инициализироваться свойство Category (через параметр category) и пустой список строк Errors,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lang="ru" sz="16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ru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Dispose()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в котором будет происходить 1) очистка списка методом Clear() и 2) приравнивание свойства Errors к </a:t>
            </a:r>
            <a:r>
              <a:rPr lang="ru" sz="16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основном потоке программы создать экземпляр объекта ErrorList используя конструкцию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и написать пару ошибок.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Затем вывести их на экран в формате: “категория: ошибка”.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Интерфейс </a:t>
            </a:r>
            <a:r>
              <a:rPr lang="ru" u="sng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IEnumerable&lt;T&gt;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предоставляет возможность получить доступ для чтения типизированной коллекции.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EnumberableSample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IEnumerable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 dirty="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some logic here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IEnumerator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GetEnumerator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throw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NotImplementedException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 dirty="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IEnumerator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IEnumerable</a:t>
            </a:r>
            <a:r>
              <a:rPr lang="ru" sz="14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GetEnumerator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throw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NotImplementedException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Интерфейс </a:t>
            </a:r>
            <a:r>
              <a:rPr lang="ru">
                <a:solidFill>
                  <a:srgbClr val="FF9900"/>
                </a:solidFill>
              </a:rPr>
              <a:t>IEnumerable&lt;T&gt;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Предоставляет перечислитель, который поддерживает простой перебор элементов в указанной коллекции.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Требует реализации двух перегрузок метода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GetEnumerator()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Благодаря его реализации мы можем перебирать значения последовательности в цикле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foreach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sample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EnumerableSample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number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sample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Интерфейс </a:t>
            </a:r>
            <a:r>
              <a:rPr lang="ru">
                <a:solidFill>
                  <a:srgbClr val="FF9900"/>
                </a:solidFill>
              </a:rPr>
              <a:t>IEnumerable&lt;T&gt;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Добавить к классу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ErrorList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реализацию интерфейса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IEnumerable&lt;string&gt;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Также добавить метод </a:t>
            </a: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errorMessage)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Изменить публичное свойство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Errors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сделав его внутренним полем класса, с соответствующими переименованиями.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основном потоке программы обновить код добавления новых ошибок через новый метод Add. Обновить вывод ошибок на экран в формате: “категория: ошибка” через использование foreach по экземпляру класса.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Абстрактные</a:t>
            </a:r>
            <a:r>
              <a:rPr lang="ru">
                <a:solidFill>
                  <a:srgbClr val="FFFFFF"/>
                </a:solidFill>
              </a:rPr>
              <a:t> классы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базовый класс используется лишь для унификации между собой дочерних классов, но не планируется быть использованным в логике программы, то его можно сделать абстрактным.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Это запретит создавать экземпляры таких классов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сохранив все прелести наследования.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Можно и не делать класс абстрактным, а просто не создавать его экземпляров, в результате мы получим одно и то же, однако явное определение класса как абстрактного более четко </a:t>
            </a:r>
            <a:r>
              <a:rPr lang="ru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опи сывает </a:t>
            </a: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назначение этого класса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– быть базовым для других классов.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body" idx="1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Описать интерфейс </a:t>
            </a:r>
            <a:r>
              <a:rPr lang="ru" sz="11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ILogWriter</a:t>
            </a:r>
            <a:r>
              <a:rPr lang="ru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с методами</a:t>
            </a:r>
            <a:endParaRPr sz="11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ru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ru" sz="11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LogInfo</a:t>
            </a:r>
            <a:r>
              <a:rPr lang="ru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(string message)</a:t>
            </a:r>
            <a:endParaRPr sz="11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ru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ru" sz="11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LogWarning</a:t>
            </a:r>
            <a:r>
              <a:rPr lang="ru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(string message)</a:t>
            </a:r>
            <a:endParaRPr sz="11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ru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ru" sz="11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LogError</a:t>
            </a:r>
            <a:r>
              <a:rPr lang="ru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(string message)</a:t>
            </a:r>
            <a:endParaRPr sz="11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два класса, реализующих этот интерфейс и имеющие необходимые конструкторы: </a:t>
            </a:r>
            <a:endParaRPr sz="11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ru" sz="11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FileLogWriter </a:t>
            </a:r>
            <a:r>
              <a:rPr lang="ru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для записи логов в файл</a:t>
            </a:r>
            <a:endParaRPr sz="11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ru" sz="11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ConsoleLogWriter </a:t>
            </a:r>
            <a:r>
              <a:rPr lang="ru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для вывода логов в консоль</a:t>
            </a:r>
            <a:endParaRPr sz="11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Формат одной записи лога - в одной строке:</a:t>
            </a:r>
            <a:endParaRPr sz="11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ru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YYYY-MM-DDTHH:MM:SS+0000 &lt;tab&gt; MessageType &lt;tab&gt; Message</a:t>
            </a:r>
            <a:endParaRPr sz="11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где MessageType может быть “Info”, “Warning” или “Error”.</a:t>
            </a:r>
            <a:endParaRPr sz="11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класс третий класс: </a:t>
            </a:r>
            <a:r>
              <a:rPr lang="ru" sz="11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MultipleLogWriter</a:t>
            </a:r>
            <a:r>
              <a:rPr lang="ru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также унаследованный от ILogWriter, который бы принимал в конструкторе коллекцию классов, реализующих интерфейс ILogWriter, и мог бы писать логи сразу всеми переданными в конструктор log-writer-ами одновременно.</a:t>
            </a:r>
            <a:endParaRPr sz="11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основном потоке программы:</a:t>
            </a:r>
            <a:endParaRPr sz="11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ru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Создать по одному экземпляру класса FileLogWriter и ConsoleLogWriter.</a:t>
            </a:r>
            <a:endParaRPr sz="11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ru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Затем создать экземпляр класса MultipleLogWriter, который бы принял в конструктор созданные выше экземпляры FileLogWriter и ConsoleLogWriter.</a:t>
            </a:r>
            <a:endParaRPr sz="11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ru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Сделать по одной записи логов каждого типа, чтобы убедиться, что они одновременно пишутся и в консоль и в файл.</a:t>
            </a:r>
            <a:endParaRPr sz="11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Домашнее задание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Выделите общие части реализации интерфейса и вынесите их в абстрактный класс AbstractLogWriter: ILogWriter.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Добавьте его как базовый класс для всех трёх классов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ConsoleLogWriter,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FileLogWriter,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MultipleLogWriter.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Реализация этих классов должна существенно сократиться.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Домашнее задание* (сложное)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4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Пример выделения абстрактного класса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Рассмотрим выделение абстрактного класса на примере заготовленного когда для классной работы </a:t>
            </a: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L13_C01_abstract_source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В нём есть три основных функциональных класса и один вспомогательный для работы с консолью.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Мы последовательно проведём анализ кода и выделим общие методы в базовый класс. В результате мы получим дополнительный класс, который содержит общую для производных классов логику.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Поскольку этот класс не является функциональным, т.е. мы не планируем создавать его экземпляры, мы можем подчеркнуть его назначение как абстрактного с помощью ключевого слова </a:t>
            </a: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Результат, к которому мы должны прийти: </a:t>
            </a: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L13_C02_abstract_class</a:t>
            </a:r>
            <a:endParaRPr dirty="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Создайте два класса: </a:t>
            </a:r>
            <a:r>
              <a:rPr lang="ru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Helicopter 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(вертолёт) и </a:t>
            </a:r>
            <a:r>
              <a:rPr lang="ru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Plane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(самолёт).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Самостоятельно определив пересечение членов и оформив его в виде абстрактного класса.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Задание выдаётся в распечатанном виде, так как оно достаточно объёмно для единственного слайда.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Пример решения находится в проекте классной работы с названием L13_C02_abstract_class_SW.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Абстрактные</a:t>
            </a:r>
            <a:r>
              <a:rPr lang="ru">
                <a:solidFill>
                  <a:srgbClr val="FFFFFF"/>
                </a:solidFill>
              </a:rPr>
              <a:t> члены классов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Кроме обычных свойств и методов абстрактный класс может иметь абстрактные члены классов, которые определяются с помощью ключевого слова abstract и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не имеют никакого функционала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В частности, абстрактными могут быть как методы, так и свойства.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Абстрактный метод создается с помощью указываемого модификатора типа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 абстрактного метода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отсутствует тело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и поэтому он не реализуется в базовом классе.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Это означает, что он должен быть переопределен в производном классе с помощью модификатора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override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Нетрудно догадаться, что абстрактный метод автоматически становится виртуальным и не требует указания модификатора virtual. В действительности совместное использование  модификаторов virtual и abstract считается ошибкой.  Схема определения абстрактного метода: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abstract тип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имя(список_параметров);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Неабстрактные</a:t>
            </a:r>
            <a:r>
              <a:rPr lang="ru">
                <a:solidFill>
                  <a:srgbClr val="FFFFFF"/>
                </a:solidFill>
              </a:rPr>
              <a:t> члены (</a:t>
            </a:r>
            <a:r>
              <a:rPr lang="ru" sz="2400">
                <a:solidFill>
                  <a:srgbClr val="FFFFFF"/>
                </a:solidFill>
              </a:rPr>
              <a:t>абстрактных  классов)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абстрактные классы вполне допускается (и часто практикуется) включать конкретные методы, которые могут быть использованы в своем исходном виде в производном классе, а переопределению в производных классах подлежат только те методы, которые объявлены как abstract.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 примере классов Helicopter и Plane выделите абстрактный метод, который можно вынести в абстрактный класс.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Также в базовом классе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создайте новую версию этого метода с суффиксом “2”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сделайте его не абстрактным, а как виртуальным.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Переопределите его реализацию в производных классах на использование метода базового класса (с добавлением дополнительных действий).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Пример решения находится в проекте классной работы с названием L13_C03_abstract_members_SW.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Интерфейсы</a:t>
            </a:r>
            <a:r>
              <a:rPr lang="ru">
                <a:solidFill>
                  <a:srgbClr val="FFFFFF"/>
                </a:solidFill>
              </a:rPr>
              <a:t> в наследовании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Интерфейс (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представляет собой не более чем просто именованный набор абстрактных членов.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Абстрактные методы являются чистым протоколом, поскольку не имеют никакой стандартной реализации. Конкретные члены, определяемые интерфейсом, зависят от того, какое поведение моделируется с его помощью.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Интерфейс описывает поведение, которое данный класс или структура поддерживает.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Каждый класс (или структура) может поддерживать столько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интерфейсов, сколько необходимо, и, следовательно, тем самым поддерживать множество поведений.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Интерфейсы</a:t>
            </a:r>
            <a:r>
              <a:rPr lang="ru">
                <a:solidFill>
                  <a:srgbClr val="FFFFFF"/>
                </a:solidFill>
              </a:rPr>
              <a:t> в наследовании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Пример описания интерфейса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IDemoExample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ExampleProperty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ExampleMethod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Пример имплементации интерфейса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Demo: IDemoExample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 string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ExampleProperty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 void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ExampleMethod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 {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"Demo"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 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1146</Words>
  <Application>Microsoft Office PowerPoint</Application>
  <PresentationFormat>Экран (16:9)</PresentationFormat>
  <Paragraphs>160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Roboto Mono</vt:lpstr>
      <vt:lpstr>Roboto Slab</vt:lpstr>
      <vt:lpstr>Roboto</vt:lpstr>
      <vt:lpstr>Arial</vt:lpstr>
      <vt:lpstr>Marina</vt:lpstr>
      <vt:lpstr>ООП в C# (абстрактные классы, интерфейсы)</vt:lpstr>
      <vt:lpstr>Абстрактные классы</vt:lpstr>
      <vt:lpstr>Пример выделения абстрактного класса</vt:lpstr>
      <vt:lpstr>Самостоятельная работа</vt:lpstr>
      <vt:lpstr>Абстрактные члены классов</vt:lpstr>
      <vt:lpstr>Неабстрактные члены (абстрактных  классов)</vt:lpstr>
      <vt:lpstr>Самостоятельная работа</vt:lpstr>
      <vt:lpstr>Интерфейсы в наследовании</vt:lpstr>
      <vt:lpstr>Интерфейсы в наследовании</vt:lpstr>
      <vt:lpstr>Абстрактные классы  vs Интерфейсы</vt:lpstr>
      <vt:lpstr>Самостоятельная работа</vt:lpstr>
      <vt:lpstr>Самостоятельная работа</vt:lpstr>
      <vt:lpstr>Самостоятельная работа</vt:lpstr>
      <vt:lpstr>Интерфейс IDisposable</vt:lpstr>
      <vt:lpstr>Конструкция using</vt:lpstr>
      <vt:lpstr>Самостоятельная работа</vt:lpstr>
      <vt:lpstr>Интерфейс IEnumerable&lt;T&gt;</vt:lpstr>
      <vt:lpstr>Интерфейс IEnumerable&lt;T&gt;</vt:lpstr>
      <vt:lpstr>Самостоятельная работа</vt:lpstr>
      <vt:lpstr>Домашнее задание</vt:lpstr>
      <vt:lpstr>Домашнее задание* (сложное)</vt:lpstr>
      <vt:lpstr>Спасибо за внимание.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 в C# (абстрактные классы, интерфейсы)</dc:title>
  <dc:creator>A03</dc:creator>
  <cp:lastModifiedBy>Владимирович Денис</cp:lastModifiedBy>
  <cp:revision>4</cp:revision>
  <dcterms:modified xsi:type="dcterms:W3CDTF">2019-11-29T13:54:54Z</dcterms:modified>
</cp:coreProperties>
</file>