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Roboto Mono" panose="020B0604020202020204" charset="0"/>
      <p:regular r:id="rId18"/>
      <p:bold r:id="rId19"/>
      <p:italic r:id="rId20"/>
      <p:boldItalic r:id="rId21"/>
    </p:embeddedFont>
    <p:embeddedFont>
      <p:font typeface="Roboto Slab" panose="020B0604020202020204" charset="0"/>
      <p:regular r:id="rId22"/>
      <p:bold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82549b68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82549b68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2549b68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2549b68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82549b682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82549b682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8014f2ee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8014f2ee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67cbaf16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67cbaf16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f1108a36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4f1108a36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65f60f08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65f60f08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131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0fba743c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0fba743c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629974ef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629974ef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014f2e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8014f2e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82549b68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82549b68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2549b68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2549b68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2549b682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82549b682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2549b68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82549b682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2A284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rgbClr val="2A284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ore/testing/unit-testing-with-mstest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habr.com/ru/post/191986/" TargetMode="External"/><Relationship Id="rId5" Type="http://schemas.openxmlformats.org/officeDocument/2006/relationships/hyperlink" Target="https://docs.microsoft.com/ru-ru/dotnet/core/testing/unit-testing-with-nunit" TargetMode="External"/><Relationship Id="rId4" Type="http://schemas.openxmlformats.org/officeDocument/2006/relationships/hyperlink" Target="https://docs.microsoft.com/ru-ru/dotnet/core/testing/unit-testing-with-dotnet-tes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xunit.net/docs/comparison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84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/>
              <a:t>C# / .NET</a:t>
            </a: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(chatbot: разработка слоя доступа к данным,</a:t>
            </a:r>
            <a:br>
              <a:rPr lang="ru" sz="2400" dirty="0"/>
            </a:br>
            <a:r>
              <a:rPr lang="ru" sz="2400" dirty="0"/>
              <a:t>модульное тестирование)</a:t>
            </a:r>
            <a:endParaRPr sz="24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294967295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 smtClean="0">
                <a:latin typeface="Arial"/>
                <a:ea typeface="Arial"/>
                <a:cs typeface="Arial"/>
                <a:sym typeface="Arial"/>
              </a:rPr>
              <a:t>Вислобоков Денис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Также для сложных сценариев можно использовать методы настройки среды тестирования, которые будут подготавливать окружение для запуска.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TestInitialize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 — Метод помеченный этим атрибутом будет запускаться перед каждым тестом в классе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TestCleanup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 — Метод помеченный этим атрибутом будет запускаться после каждого теста в классе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ClassInitialize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 — Метод помеченный этим атрибутом будет запускаться перед запуском первого теста в классе (и перед методом помеченным атрибутом [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TestInitialize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], если такой есть)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ClassCleanup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 — Метод помеченный этим атрибутом будет запускаться после запуска последнего теста в классе (и после метода помеченного атрибутом [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TestInitialize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], если такой есть)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Расширенные атрибуты тестовых проектов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Чтобы обеспечить доступ к своим internal-членам (например для тестирования их в проектах unit-тестов) необходимо добавить в начало любого файла *.cs такие строчки: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System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Runtime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CompilerServices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assembly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InternalsVisibleTo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"Reminder.Storage.InMemory.Tests"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)]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Я рекомендую для этого создавать отдельный файл </a:t>
            </a: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ExportInternals.cs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в котором и будут находиться только эти строки.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InternalsVisibleTo для доступа к internal-членам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Документация Microsoft: Модульное тестирование кода C# с использованием MSTest и .NET Core: </a:t>
            </a:r>
            <a:r>
              <a:rPr lang="ru" u="sng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https://docs.microsoft.com/ru-ru/dotnet/core/testing/unit-testing-with-mstest</a:t>
            </a:r>
            <a:r>
              <a:rPr lang="ru" dirty="0">
                <a:latin typeface="Arial"/>
                <a:ea typeface="Arial"/>
                <a:cs typeface="Arial"/>
                <a:sym typeface="Arial"/>
              </a:rPr>
              <a:t>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Документация Microsoft: Модульное тестирование C# в .NET Core с использованием dotnet test и xUnit: </a:t>
            </a:r>
            <a:r>
              <a:rPr lang="ru" u="sng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https://docs.microsoft.com/ru-ru/dotnet/core/testing/unit-testing-with-dotnet-test</a:t>
            </a:r>
            <a:endParaRPr dirty="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Документация Microsoft: Модульное тестирование кода C# с использованием NUnit и .NET Core: </a:t>
            </a:r>
            <a:r>
              <a:rPr lang="ru" u="sng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https://docs.microsoft.com/ru-ru/dotnet/core/testing/unit-testing-with-nunit</a:t>
            </a:r>
            <a:endParaRPr dirty="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Arial"/>
              <a:buChar char="●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Habr: Unit тесты на практике: </a:t>
            </a:r>
            <a:r>
              <a:rPr lang="ru" u="sng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https://habr.com/ru/post/191986</a:t>
            </a:r>
            <a:r>
              <a:rPr lang="ru" dirty="0">
                <a:latin typeface="Arial"/>
                <a:ea typeface="Arial"/>
                <a:cs typeface="Arial"/>
                <a:sym typeface="Arial"/>
              </a:rPr>
              <a:t>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Полезные ссылки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Необходимо добавить к проектам </a:t>
            </a:r>
            <a:r>
              <a:rPr lang="ru" dirty="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Reminder.Storage.Core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 dirty="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Reminder.Storage.InMemory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по одному проекту </a:t>
            </a: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MSTest Test Project (.NET Core)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с названиями: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Reminder.Storage.Core.Tests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Reminder.Storage.InMemory.Tests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Покрыть тестами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Свойство </a:t>
            </a: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TimeToAlarm</a:t>
            </a:r>
            <a:r>
              <a:rPr lang="ru" dirty="0">
                <a:latin typeface="Arial"/>
                <a:ea typeface="Arial"/>
                <a:cs typeface="Arial"/>
                <a:sym typeface="Arial"/>
              </a:rPr>
              <a:t> класса </a:t>
            </a:r>
            <a:r>
              <a:rPr lang="ru" dirty="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ReminderItem </a:t>
            </a:r>
            <a:r>
              <a:rPr lang="ru" dirty="0">
                <a:latin typeface="Arial"/>
                <a:ea typeface="Arial"/>
                <a:cs typeface="Arial"/>
                <a:sym typeface="Arial"/>
              </a:rPr>
              <a:t>библиотеки Reminder.Storage.Core,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Add(ReminderItem item)</a:t>
            </a:r>
            <a:r>
              <a:rPr lang="ru" dirty="0">
                <a:latin typeface="Arial"/>
                <a:ea typeface="Arial"/>
                <a:cs typeface="Arial"/>
                <a:sym typeface="Arial"/>
              </a:rPr>
              <a:t> класса </a:t>
            </a:r>
            <a:r>
              <a:rPr lang="ru" dirty="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ReminderStorage </a:t>
            </a:r>
            <a:r>
              <a:rPr lang="ru" dirty="0">
                <a:latin typeface="Arial"/>
                <a:ea typeface="Arial"/>
                <a:cs typeface="Arial"/>
                <a:sym typeface="Arial"/>
              </a:rPr>
              <a:t>библиотеки Reminder.Storage.InMemory.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Завершить реализацию интерфейса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IReminderStorage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библиотеке </a:t>
            </a:r>
            <a:r>
              <a:rPr lang="ru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Reminder.Storage.InMemory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покрыть тестами код реализации в библиотеке </a:t>
            </a:r>
            <a:r>
              <a:rPr lang="ru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Reminder.Storage.InMemory.Tests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Домашняя работа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Разработать программу, которую можно было бы зарегистрировать в качестве бота одного из чат сервисов.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Основная функциональность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Принимать в сообщении будильник: сообщение и время срабатывания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назначенное время посылать в ответ сообщение-напоминание.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Дополнительные требования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Сообщения должны оставаться в хранилище программы даже после срабатывания.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первой версии приложения, хранилище будет in-memory коллекцией, однако оно должно быть написано так, чтобы обеспечить легкую замену другой реализацией в будущих версиях.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Chatbot</a:t>
            </a:r>
            <a:r>
              <a:rPr lang="ru">
                <a:solidFill>
                  <a:srgbClr val="FFFFFF"/>
                </a:solidFill>
              </a:rPr>
              <a:t>: Постановка задачи 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415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Основные сборки, отвечающей за логику работы собственно ремайндера: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A6FD3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CA6FD3"/>
                </a:solidFill>
                <a:latin typeface="Arial"/>
                <a:ea typeface="Arial"/>
                <a:cs typeface="Arial"/>
                <a:sym typeface="Arial"/>
              </a:rPr>
              <a:t>Reminder.Storage.Core</a:t>
            </a:r>
            <a:endParaRPr>
              <a:solidFill>
                <a:srgbClr val="CA6FD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Библиотека с описанием интерфейсов и классов, которые будут использоваться конкретными реализациями хранилища данных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Ей в пару будет создана сборка Reminder.Storage.Core.Tests для тестов логики классов, если она будет.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Reminder.Storage.InMemory</a:t>
            </a:r>
            <a:endParaRPr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Библиотека с реализацией хранилища данных в памяти. Реализует все интерфейсы Reminder.Storage.Core.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Ей в пару будет создана сборка Reminder.Storage.InMemory.Tests для тестов логики хранилища.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Reminder.Domain</a:t>
            </a:r>
            <a:endParaRPr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Основная библиотека логики.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Взаимосвязи между компонентами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Взаимосвязи между компонентами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5"/>
          <p:cNvCxnSpPr>
            <a:stCxn id="80" idx="0"/>
            <a:endCxn id="81" idx="4"/>
          </p:cNvCxnSpPr>
          <p:nvPr/>
        </p:nvCxnSpPr>
        <p:spPr>
          <a:xfrm rot="10800000">
            <a:off x="3235700" y="2718675"/>
            <a:ext cx="0" cy="5793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80" name="Google Shape;80;p15"/>
          <p:cNvSpPr/>
          <p:nvPr/>
        </p:nvSpPr>
        <p:spPr>
          <a:xfrm>
            <a:off x="2604800" y="3297975"/>
            <a:ext cx="1261800" cy="12618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Storage.</a:t>
            </a:r>
            <a:br>
              <a:rPr lang="ru">
                <a:solidFill>
                  <a:srgbClr val="FFFFFF"/>
                </a:solidFill>
              </a:rPr>
            </a:br>
            <a:r>
              <a:rPr lang="ru">
                <a:solidFill>
                  <a:srgbClr val="FFFFFF"/>
                </a:solidFill>
              </a:rPr>
              <a:t>InMemory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2604800" y="1456775"/>
            <a:ext cx="1261800" cy="12618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Storage.</a:t>
            </a:r>
            <a:br>
              <a:rPr lang="ru">
                <a:solidFill>
                  <a:srgbClr val="FFFFFF"/>
                </a:solidFill>
              </a:rPr>
            </a:br>
            <a:r>
              <a:rPr lang="ru">
                <a:solidFill>
                  <a:srgbClr val="FFFFFF"/>
                </a:solidFill>
              </a:rPr>
              <a:t>Core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4637388" y="3297975"/>
            <a:ext cx="1261800" cy="12618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Domain.</a:t>
            </a:r>
            <a:br>
              <a:rPr lang="ru">
                <a:solidFill>
                  <a:srgbClr val="FFFFFF"/>
                </a:solidFill>
              </a:rPr>
            </a:br>
            <a:r>
              <a:rPr lang="ru">
                <a:solidFill>
                  <a:srgbClr val="FFFFFF"/>
                </a:solidFill>
              </a:rPr>
              <a:t>Tests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4637400" y="1456775"/>
            <a:ext cx="1261800" cy="12618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Domain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4" name="Google Shape;84;p15"/>
          <p:cNvCxnSpPr>
            <a:stCxn id="82" idx="0"/>
            <a:endCxn id="83" idx="4"/>
          </p:cNvCxnSpPr>
          <p:nvPr/>
        </p:nvCxnSpPr>
        <p:spPr>
          <a:xfrm rot="10800000">
            <a:off x="5268288" y="2718675"/>
            <a:ext cx="0" cy="5793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5"/>
          <p:cNvCxnSpPr>
            <a:stCxn id="83" idx="2"/>
            <a:endCxn id="81" idx="6"/>
          </p:cNvCxnSpPr>
          <p:nvPr/>
        </p:nvCxnSpPr>
        <p:spPr>
          <a:xfrm rot="10800000">
            <a:off x="3866700" y="2087675"/>
            <a:ext cx="7707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5"/>
          <p:cNvCxnSpPr>
            <a:stCxn id="82" idx="2"/>
            <a:endCxn id="80" idx="6"/>
          </p:cNvCxnSpPr>
          <p:nvPr/>
        </p:nvCxnSpPr>
        <p:spPr>
          <a:xfrm rot="10800000">
            <a:off x="3866688" y="3928875"/>
            <a:ext cx="7707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87" name="Google Shape;87;p15"/>
          <p:cNvSpPr/>
          <p:nvPr/>
        </p:nvSpPr>
        <p:spPr>
          <a:xfrm>
            <a:off x="572200" y="1456775"/>
            <a:ext cx="1261800" cy="12618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Storage.</a:t>
            </a:r>
            <a:br>
              <a:rPr lang="ru">
                <a:solidFill>
                  <a:srgbClr val="FFFFFF"/>
                </a:solidFill>
              </a:rPr>
            </a:br>
            <a:r>
              <a:rPr lang="ru">
                <a:solidFill>
                  <a:srgbClr val="FFFFFF"/>
                </a:solidFill>
              </a:rPr>
              <a:t>Core.</a:t>
            </a:r>
            <a:br>
              <a:rPr lang="ru">
                <a:solidFill>
                  <a:srgbClr val="FFFFFF"/>
                </a:solidFill>
              </a:rPr>
            </a:br>
            <a:r>
              <a:rPr lang="ru">
                <a:solidFill>
                  <a:srgbClr val="FFFFFF"/>
                </a:solidFill>
              </a:rPr>
              <a:t>Tests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572200" y="3297975"/>
            <a:ext cx="1261800" cy="12618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32400" tIns="36000" rIns="324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Storage.</a:t>
            </a:r>
            <a:br>
              <a:rPr lang="ru">
                <a:solidFill>
                  <a:srgbClr val="FFFFFF"/>
                </a:solidFill>
              </a:rPr>
            </a:br>
            <a:r>
              <a:rPr lang="ru">
                <a:solidFill>
                  <a:srgbClr val="FFFFFF"/>
                </a:solidFill>
              </a:rPr>
              <a:t>InMemory.</a:t>
            </a:r>
            <a:br>
              <a:rPr lang="ru">
                <a:solidFill>
                  <a:srgbClr val="FFFFFF"/>
                </a:solidFill>
              </a:rPr>
            </a:br>
            <a:r>
              <a:rPr lang="ru">
                <a:solidFill>
                  <a:srgbClr val="FFFFFF"/>
                </a:solidFill>
              </a:rPr>
              <a:t>Tests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9" name="Google Shape;89;p15"/>
          <p:cNvCxnSpPr>
            <a:stCxn id="87" idx="6"/>
            <a:endCxn id="81" idx="2"/>
          </p:cNvCxnSpPr>
          <p:nvPr/>
        </p:nvCxnSpPr>
        <p:spPr>
          <a:xfrm>
            <a:off x="1834000" y="2087675"/>
            <a:ext cx="7707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90" name="Google Shape;90;p15"/>
          <p:cNvCxnSpPr>
            <a:stCxn id="88" idx="6"/>
            <a:endCxn id="80" idx="2"/>
          </p:cNvCxnSpPr>
          <p:nvPr/>
        </p:nvCxnSpPr>
        <p:spPr>
          <a:xfrm>
            <a:off x="1834000" y="3928875"/>
            <a:ext cx="7707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5"/>
          <p:cNvCxnSpPr>
            <a:stCxn id="92" idx="2"/>
            <a:endCxn id="83" idx="6"/>
          </p:cNvCxnSpPr>
          <p:nvPr/>
        </p:nvCxnSpPr>
        <p:spPr>
          <a:xfrm rot="10800000">
            <a:off x="5899325" y="2087675"/>
            <a:ext cx="13236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92" name="Google Shape;92;p15"/>
          <p:cNvSpPr/>
          <p:nvPr/>
        </p:nvSpPr>
        <p:spPr>
          <a:xfrm>
            <a:off x="7222925" y="1456775"/>
            <a:ext cx="1261800" cy="12618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? Bot ?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3" name="Google Shape;93;p15"/>
          <p:cNvCxnSpPr>
            <a:stCxn id="92" idx="4"/>
            <a:endCxn id="80" idx="4"/>
          </p:cNvCxnSpPr>
          <p:nvPr/>
        </p:nvCxnSpPr>
        <p:spPr>
          <a:xfrm rot="5400000">
            <a:off x="4624175" y="1330025"/>
            <a:ext cx="1841100" cy="4618200"/>
          </a:xfrm>
          <a:prstGeom prst="bentConnector3">
            <a:avLst>
              <a:gd name="adj1" fmla="val 115416"/>
            </a:avLst>
          </a:prstGeom>
          <a:noFill/>
          <a:ln w="28575" cap="flat" cmpd="sng">
            <a:solidFill>
              <a:srgbClr val="999999"/>
            </a:solidFill>
            <a:prstDash val="dot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ru" dirty="0">
                <a:latin typeface="Roboto Mono"/>
                <a:ea typeface="Roboto Mono"/>
                <a:cs typeface="Roboto Mono"/>
                <a:sym typeface="Roboto Mono"/>
              </a:rPr>
              <a:t>Reminder.Storage.Core.</a:t>
            </a:r>
            <a:r>
              <a:rPr lang="ru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ReminderItem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класс</a:t>
            </a:r>
            <a:endParaRPr dirty="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Определяет сущность единственной записи будильника которая будет лежать в хранилище данных.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Должен содержать, как минимум, необходимые по заданию поля с датой и текстом.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Должен также содержать уникальный идентификатор для быстрого поиска внутри хранилища.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ru" dirty="0">
                <a:latin typeface="Roboto Mono"/>
                <a:ea typeface="Roboto Mono"/>
                <a:cs typeface="Roboto Mono"/>
                <a:sym typeface="Roboto Mono"/>
              </a:rPr>
              <a:t>Reminder.Storage.Core.</a:t>
            </a:r>
            <a:r>
              <a:rPr lang="ru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ReminderItemStatus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перечисление</a:t>
            </a:r>
            <a:endParaRPr dirty="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ru" sz="1400" dirty="0">
                <a:latin typeface="Arial"/>
                <a:ea typeface="Arial"/>
                <a:cs typeface="Arial"/>
                <a:sym typeface="Arial"/>
              </a:rPr>
              <a:t>Определяет </a:t>
            </a:r>
            <a:r>
              <a:rPr lang="ru" dirty="0">
                <a:latin typeface="Arial"/>
                <a:ea typeface="Arial"/>
                <a:cs typeface="Arial"/>
                <a:sym typeface="Arial"/>
              </a:rPr>
              <a:t>возможные статусы для </a:t>
            </a:r>
            <a:r>
              <a:rPr lang="ru" sz="1400" dirty="0">
                <a:latin typeface="Arial"/>
                <a:ea typeface="Arial"/>
                <a:cs typeface="Arial"/>
                <a:sym typeface="Arial"/>
              </a:rPr>
              <a:t>единственной записи будильника которая будет лежать в хранилище данных.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Как минимум отправлено/не отправлено.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ru" dirty="0">
                <a:latin typeface="Roboto Mono"/>
                <a:ea typeface="Roboto Mono"/>
                <a:cs typeface="Roboto Mono"/>
                <a:sym typeface="Roboto Mono"/>
              </a:rPr>
              <a:t>Reminder.Storage.Core.</a:t>
            </a:r>
            <a:r>
              <a:rPr lang="ru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IReminderStorage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интерфейс</a:t>
            </a:r>
            <a:endParaRPr dirty="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Описывает интерфейс хранилища данных.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Должен, как минимум, содержать методы по записи данных в хранилище и получению по данных из хранилища.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Библиотека </a:t>
            </a:r>
            <a:r>
              <a:rPr lang="ru" sz="2400">
                <a:solidFill>
                  <a:srgbClr val="FF9900"/>
                </a:solidFill>
              </a:rPr>
              <a:t>Reminder.Storage.Core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Reminder.Storage.InMemory.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InMemoryReminderStorage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класс</a:t>
            </a:r>
            <a:endParaRPr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Реализует интерфейс хранилища данных на базе коллекции в оперативной памяти, например, словаря — </a:t>
            </a:r>
            <a:r>
              <a:rPr lang="ru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Dictionary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ru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Guid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ReminderItem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&gt;.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Внутренний словарь рекомендуется объявлять с модификатором </a:t>
            </a:r>
            <a:r>
              <a:rPr lang="ru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, чтобы в библиотеке тестов он был доступен для проверки методов нашего класса через использование </a:t>
            </a:r>
            <a:r>
              <a:rPr lang="ru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InternalsVisibleTo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(см. слайд с заголовком “InternalsVisibleTo для доступа к internal-членам”).</a:t>
            </a:r>
            <a:endParaRPr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Библиотека </a:t>
            </a:r>
            <a:r>
              <a:rPr lang="ru" sz="2400">
                <a:solidFill>
                  <a:srgbClr val="FF9900"/>
                </a:solidFill>
              </a:rPr>
              <a:t>Reminder.Storage.InMemory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Модульные тесты позволяют разработчикам и тест-инженерам быстро искать логические ошибки в реализации классов.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Для модульных тестов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создаются отдельные проекты модульных тестов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, как правило, по одному проекту на один тестируемый проект в солюшене.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Существует несколько форматов написания модульных тестов для платформы .NET Core: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MSTest Test Project (.NET Core)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NUnit Test Project (.NET Core)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xUnit Test Project (.NET Core)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Они отличаются синтаксическими элементами оформления тестов и (немного) встроенными возможностями (см.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таблицу сравнения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).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Модульное тестрование </a:t>
            </a:r>
            <a:r>
              <a:rPr lang="ru" sz="2400">
                <a:solidFill>
                  <a:srgbClr val="FF9900"/>
                </a:solidFill>
              </a:rPr>
              <a:t>(Unit tests)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Обычно в одном классе теста покрывается одна единица тестирования. Это может быть класс, или даже метод.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Типичный файл проекта модульных тестов - это обычный класс, размеченный специальными атрибутами: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TestClass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UnitTest1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TestMethod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TestMethod1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ClassToBeTested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obj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ClassToBeTested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Assert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IsNull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obj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Базовые атрибуты тестовых проектов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3930275" y="2634875"/>
            <a:ext cx="29193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Атрибут тестового класса</a:t>
            </a:r>
            <a:endParaRPr>
              <a:solidFill>
                <a:srgbClr val="FF9900"/>
              </a:solidFill>
            </a:endParaRPr>
          </a:p>
        </p:txBody>
      </p:sp>
      <p:cxnSp>
        <p:nvCxnSpPr>
          <p:cNvPr id="123" name="Google Shape;123;p19"/>
          <p:cNvCxnSpPr/>
          <p:nvPr/>
        </p:nvCxnSpPr>
        <p:spPr>
          <a:xfrm rot="10800000">
            <a:off x="1687475" y="2829275"/>
            <a:ext cx="2239200" cy="45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24" name="Google Shape;124;p19"/>
          <p:cNvSpPr txBox="1"/>
          <p:nvPr/>
        </p:nvSpPr>
        <p:spPr>
          <a:xfrm>
            <a:off x="3930275" y="3268800"/>
            <a:ext cx="29193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Атрибут тестового метода</a:t>
            </a:r>
            <a:endParaRPr>
              <a:solidFill>
                <a:srgbClr val="FF9900"/>
              </a:solidFill>
            </a:endParaRPr>
          </a:p>
        </p:txBody>
      </p:sp>
      <p:cxnSp>
        <p:nvCxnSpPr>
          <p:cNvPr id="125" name="Google Shape;125;p19"/>
          <p:cNvCxnSpPr/>
          <p:nvPr/>
        </p:nvCxnSpPr>
        <p:spPr>
          <a:xfrm rot="10800000">
            <a:off x="2299475" y="3463200"/>
            <a:ext cx="1627200" cy="45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26" name="Google Shape;126;p19"/>
          <p:cNvSpPr txBox="1"/>
          <p:nvPr/>
        </p:nvSpPr>
        <p:spPr>
          <a:xfrm>
            <a:off x="4604100" y="4135775"/>
            <a:ext cx="31806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Тестовое утверждение</a:t>
            </a:r>
            <a:br>
              <a:rPr lang="ru">
                <a:solidFill>
                  <a:srgbClr val="FF9900"/>
                </a:solidFill>
              </a:rPr>
            </a:br>
            <a:r>
              <a:rPr lang="ru">
                <a:solidFill>
                  <a:srgbClr val="FF9900"/>
                </a:solidFill>
              </a:rPr>
              <a:t>Это и есть элементарный тест</a:t>
            </a:r>
            <a:endParaRPr>
              <a:solidFill>
                <a:srgbClr val="FF9900"/>
              </a:solidFill>
            </a:endParaRPr>
          </a:p>
        </p:txBody>
      </p:sp>
      <p:cxnSp>
        <p:nvCxnSpPr>
          <p:cNvPr id="127" name="Google Shape;127;p19"/>
          <p:cNvCxnSpPr/>
          <p:nvPr/>
        </p:nvCxnSpPr>
        <p:spPr>
          <a:xfrm rot="10800000">
            <a:off x="3513300" y="4330175"/>
            <a:ext cx="1087200" cy="45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Атрибут </a:t>
            </a: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[DataTestMethod]</a:t>
            </a:r>
            <a:r>
              <a:rPr lang="ru" dirty="0">
                <a:latin typeface="Arial"/>
                <a:ea typeface="Arial"/>
                <a:cs typeface="Arial"/>
                <a:sym typeface="Arial"/>
              </a:rPr>
              <a:t> представляет набор тестов, которые выполняют один и тот же код, но имеют разные входные аргументы. С помощью атрибута </a:t>
            </a: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[DataRow]</a:t>
            </a:r>
            <a:r>
              <a:rPr lang="ru" dirty="0">
                <a:latin typeface="Arial"/>
                <a:ea typeface="Arial"/>
                <a:cs typeface="Arial"/>
                <a:sym typeface="Arial"/>
              </a:rPr>
              <a:t> можно указать значения для этих входных аргументов.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DataTestMethod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DataRow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 dirty="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)]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DataRow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 dirty="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)]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DataRow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MaxValue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)]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ReturnFalseGivenValuesLessThan2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value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ClassToBeTested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cls </a:t>
            </a:r>
            <a:r>
              <a:rPr lang="ru" sz="14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ClassToBeTested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result </a:t>
            </a:r>
            <a:r>
              <a:rPr lang="ru" sz="14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cls</a:t>
            </a:r>
            <a:r>
              <a:rPr lang="ru" sz="14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IsPositive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Assert</a:t>
            </a:r>
            <a:r>
              <a:rPr lang="ru" sz="14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IsTrue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 dirty="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Расширенные атрибуты тестовых проектов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</Words>
  <Application>Microsoft Office PowerPoint</Application>
  <PresentationFormat>Экран (16:9)</PresentationFormat>
  <Paragraphs>108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Roboto Mono</vt:lpstr>
      <vt:lpstr>Roboto Slab</vt:lpstr>
      <vt:lpstr>Roboto</vt:lpstr>
      <vt:lpstr>Marina</vt:lpstr>
      <vt:lpstr>C# / .NET (chatbot: разработка слоя доступа к данным, модульное тестирование)</vt:lpstr>
      <vt:lpstr>Chatbot: Постановка задачи </vt:lpstr>
      <vt:lpstr>Взаимосвязи между компонентами</vt:lpstr>
      <vt:lpstr>Взаимосвязи между компонентами</vt:lpstr>
      <vt:lpstr>Библиотека Reminder.Storage.Core</vt:lpstr>
      <vt:lpstr>Библиотека Reminder.Storage.InMemory</vt:lpstr>
      <vt:lpstr>Модульное тестрование (Unit tests)</vt:lpstr>
      <vt:lpstr>Базовые атрибуты тестовых проектов</vt:lpstr>
      <vt:lpstr>Расширенные атрибуты тестовых проектов</vt:lpstr>
      <vt:lpstr>Расширенные атрибуты тестовых проектов</vt:lpstr>
      <vt:lpstr>InternalsVisibleTo для доступа к internal-членам</vt:lpstr>
      <vt:lpstr>Полезные ссылки</vt:lpstr>
      <vt:lpstr>Самостоятельная работа</vt:lpstr>
      <vt:lpstr>Домашняя работа</vt:lpstr>
      <vt:lpstr>Спасибо за внимание.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/ .NET (chatbot: разработка слоя доступа к данным, модульное тестирование)</dc:title>
  <dc:creator>A03</dc:creator>
  <cp:lastModifiedBy>Владимирович Денис</cp:lastModifiedBy>
  <cp:revision>1</cp:revision>
  <dcterms:modified xsi:type="dcterms:W3CDTF">2019-12-10T12:38:11Z</dcterms:modified>
</cp:coreProperties>
</file>