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.fntdata"/><Relationship Id="rId21" Type="http://schemas.openxmlformats.org/officeDocument/2006/relationships/slide" Target="slides/slide17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20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RobotoSlab-bold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e22e1c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e22e1c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e22e1c8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e22e1c8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e22e1c8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e22e1c8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ae22e1c8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ae22e1c8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e22e1c8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e22e1c8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e22e1c8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e22e1c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e22e1c8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e22e1c8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ae22e1c8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ae22e1c8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e22e1c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e22e1c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ae22e1c8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ae22e1c8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f1108a3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f1108a3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знакомства нужно спросить студентов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Чем занимаетесь?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Знаете ли статистику?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Знакомы ли с программированием?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Что хотите получить от курса?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Самое главное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Было бы интересно узнать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Как будете применять полученные знания?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ae22e1c8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ae22e1c8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4e136b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04e136b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14fe92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b14fe92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14fe92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b14fe92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14fe92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14fe92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4e136b3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04e136b3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4e136b3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4e136b3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cfd71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ecfd71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f1108a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f1108a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e22e1c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e22e1c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38b725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38b725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e22e1c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e22e1c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ae22e1c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ae22e1c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e22e1c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e22e1c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e22e1c8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e22e1c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" TargetMode="External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gitforwindows.org" TargetMode="External"/><Relationship Id="rId6" Type="http://schemas.openxmlformats.org/officeDocument/2006/relationships/hyperlink" Target="https://git-scm.com/doc" TargetMode="External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forwindows.or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Разработчик C# + .NET</a:t>
            </a:r>
            <a:endParaRPr sz="36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Этапы разработки ПО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87900" y="1654407"/>
            <a:ext cx="7107900" cy="26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 sz="1800">
                <a:solidFill>
                  <a:srgbClr val="FFFFFF"/>
                </a:solidFill>
              </a:rPr>
              <a:t>Постановка задачи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 sz="1800">
                <a:solidFill>
                  <a:srgbClr val="FFFFFF"/>
                </a:solidFill>
              </a:rPr>
              <a:t>Проектирование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 sz="1800">
                <a:solidFill>
                  <a:srgbClr val="FFFFFF"/>
                </a:solidFill>
              </a:rPr>
              <a:t>Кодирование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 sz="1800">
                <a:solidFill>
                  <a:srgbClr val="FFFFFF"/>
                </a:solidFill>
              </a:rPr>
              <a:t>Отладка / тестирование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 sz="1800">
                <a:solidFill>
                  <a:srgbClr val="FFFFFF"/>
                </a:solidFill>
              </a:rPr>
              <a:t>Сопровождение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Постановка задачи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87900" y="1554150"/>
            <a:ext cx="83682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 приветствия пользователя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узнать имя, подождать 5 секунд, а затем вывести ему приветствие.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Программа должна завершиться, когда пользователь подтвердит прочтение приветствия нажатием любой клавиши на клавиатуре.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Проектирование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87900" y="1554150"/>
            <a:ext cx="83682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узнать имя, а потом вывести ему приветствие.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Перед вводом приветствия должно пройти 5 секунд.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Программа должна завершиться, когда пользователь подтвердит прочтение приветствия нажатием любой клавиши на клавиатуре.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Элементы алгоритмических блок-схем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4916775" y="1687900"/>
            <a:ext cx="3509700" cy="11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Процесс</a:t>
            </a:r>
            <a:br>
              <a:rPr lang="ru">
                <a:solidFill>
                  <a:srgbClr val="FFFFFF"/>
                </a:solidFill>
              </a:rPr>
            </a:br>
            <a:br>
              <a:rPr lang="ru">
                <a:solidFill>
                  <a:srgbClr val="FFFFFF"/>
                </a:solidFill>
              </a:rPr>
            </a:br>
            <a:r>
              <a:rPr i="1" lang="ru">
                <a:solidFill>
                  <a:srgbClr val="FFFFFF"/>
                </a:solidFill>
              </a:rPr>
              <a:t>(обработка данных, операция или группа операций)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717525" y="1687900"/>
            <a:ext cx="3509700" cy="1138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Терминатор</a:t>
            </a:r>
            <a:br>
              <a:rPr lang="ru" sz="1200">
                <a:solidFill>
                  <a:srgbClr val="FFFFFF"/>
                </a:solidFill>
              </a:rPr>
            </a:b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</a:rPr>
              <a:t>(как правило, начало и конец алгоритма)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2817150" y="3337900"/>
            <a:ext cx="3509700" cy="1138800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Ввод / Вывод</a:t>
            </a:r>
            <a:br>
              <a:rPr lang="ru" sz="1800">
                <a:solidFill>
                  <a:srgbClr val="FFFFFF"/>
                </a:solidFill>
              </a:rPr>
            </a:br>
            <a:br>
              <a:rPr lang="ru">
                <a:solidFill>
                  <a:srgbClr val="FFFFFF"/>
                </a:solidFill>
              </a:rPr>
            </a:br>
            <a:r>
              <a:rPr i="1" lang="ru">
                <a:solidFill>
                  <a:srgbClr val="FFFFFF"/>
                </a:solidFill>
              </a:rPr>
              <a:t>(общее обозначение ввода или вывода данных)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Проектирование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311700" y="13810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Необходимо узнать имя, а потом вывести ему приветствие.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Перед вводом приветствия должно пройти 5 секунд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Программа должна завершиться, когда пользователь подтвердит прочтение приветствия нажатием любой клавиши на клавиатуре.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4572000" y="1381075"/>
            <a:ext cx="453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Спросить имя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Прочитать имя и “запомнить” его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Подождать 5 секунд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Вывести приветствие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Дождаться нажатия любой клавиши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87900" y="458025"/>
            <a:ext cx="3892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Проектирование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489275" y="1288150"/>
            <a:ext cx="430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Спросить имя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Прочитать имя и “запомнить” его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Подождать 5 секунд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Вывести приветствие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Дождаться нажатия любой клавиши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4629825" y="1327758"/>
            <a:ext cx="4201200" cy="425400"/>
          </a:xfrm>
          <a:prstGeom prst="parallelogram">
            <a:avLst>
              <a:gd fmla="val 8576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Сообщить пользователю, что ему нужно ввести имя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4629826" y="707000"/>
            <a:ext cx="4201200" cy="42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Начало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4629825" y="1948517"/>
            <a:ext cx="4201200" cy="425400"/>
          </a:xfrm>
          <a:prstGeom prst="parallelogram">
            <a:avLst>
              <a:gd fmla="val 8592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Дать пользователю ввести имя и “запомнить” его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4629825" y="2569275"/>
            <a:ext cx="4201200" cy="42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52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Подождать 5 секунд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4629825" y="3190033"/>
            <a:ext cx="4201200" cy="425400"/>
          </a:xfrm>
          <a:prstGeom prst="parallelogram">
            <a:avLst>
              <a:gd fmla="val 8704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Вывести приветствие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4629825" y="3810792"/>
            <a:ext cx="4201200" cy="425400"/>
          </a:xfrm>
          <a:prstGeom prst="parallelogram">
            <a:avLst>
              <a:gd fmla="val 8592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Дождаться нажатия любой клавиши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4629826" y="4431550"/>
            <a:ext cx="4201200" cy="42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Конец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86" name="Google Shape;186;p27"/>
          <p:cNvCxnSpPr>
            <a:stCxn id="180" idx="2"/>
            <a:endCxn id="179" idx="0"/>
          </p:cNvCxnSpPr>
          <p:nvPr/>
        </p:nvCxnSpPr>
        <p:spPr>
          <a:xfrm>
            <a:off x="6730426" y="1132400"/>
            <a:ext cx="0" cy="19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7"/>
          <p:cNvCxnSpPr>
            <a:stCxn id="179" idx="4"/>
            <a:endCxn id="181" idx="0"/>
          </p:cNvCxnSpPr>
          <p:nvPr/>
        </p:nvCxnSpPr>
        <p:spPr>
          <a:xfrm>
            <a:off x="6730425" y="1753158"/>
            <a:ext cx="0" cy="19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7"/>
          <p:cNvCxnSpPr>
            <a:stCxn id="181" idx="4"/>
            <a:endCxn id="182" idx="0"/>
          </p:cNvCxnSpPr>
          <p:nvPr/>
        </p:nvCxnSpPr>
        <p:spPr>
          <a:xfrm>
            <a:off x="6730425" y="2373917"/>
            <a:ext cx="0" cy="19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7"/>
          <p:cNvCxnSpPr>
            <a:stCxn id="182" idx="2"/>
            <a:endCxn id="183" idx="0"/>
          </p:cNvCxnSpPr>
          <p:nvPr/>
        </p:nvCxnSpPr>
        <p:spPr>
          <a:xfrm>
            <a:off x="6730425" y="2994675"/>
            <a:ext cx="0" cy="19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>
            <a:stCxn id="183" idx="4"/>
            <a:endCxn id="184" idx="0"/>
          </p:cNvCxnSpPr>
          <p:nvPr/>
        </p:nvCxnSpPr>
        <p:spPr>
          <a:xfrm>
            <a:off x="6730425" y="3615433"/>
            <a:ext cx="0" cy="19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7"/>
          <p:cNvCxnSpPr>
            <a:stCxn id="184" idx="4"/>
            <a:endCxn id="185" idx="0"/>
          </p:cNvCxnSpPr>
          <p:nvPr/>
        </p:nvCxnSpPr>
        <p:spPr>
          <a:xfrm>
            <a:off x="6730425" y="4236192"/>
            <a:ext cx="0" cy="19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87900" y="458025"/>
            <a:ext cx="3892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Кодирование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489275" y="1288150"/>
            <a:ext cx="28779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Спросить имя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Прочитать имя и “запомнить” его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Подождать 5 секунд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Вывести приветствие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Дождаться нажатия любой клавиши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050" y="1170125"/>
            <a:ext cx="5446624" cy="37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Отладка / Тестирование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311700" y="1381075"/>
            <a:ext cx="32160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Ставим точку остановки в строке номер 12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b="1" lang="ru" sz="1800">
                <a:solidFill>
                  <a:srgbClr val="FF9900"/>
                </a:solidFill>
              </a:rPr>
              <a:t>F9</a:t>
            </a:r>
            <a:r>
              <a:rPr b="1" lang="ru" sz="1800">
                <a:solidFill>
                  <a:srgbClr val="FFFFFF"/>
                </a:solidFill>
              </a:rPr>
              <a:t> </a:t>
            </a:r>
            <a:r>
              <a:rPr lang="ru" sz="1800">
                <a:solidFill>
                  <a:srgbClr val="FFFFFF"/>
                </a:solidFill>
              </a:rPr>
              <a:t>- поставить / убрать точку остановки в режиме редактирования кода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Запуск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b="1" lang="ru" sz="1800">
                <a:solidFill>
                  <a:srgbClr val="FF9900"/>
                </a:solidFill>
              </a:rPr>
              <a:t>F5</a:t>
            </a:r>
            <a:r>
              <a:rPr lang="ru" sz="1800">
                <a:solidFill>
                  <a:srgbClr val="FF9900"/>
                </a:solidFill>
              </a:rPr>
              <a:t> </a:t>
            </a:r>
            <a:r>
              <a:rPr lang="ru" sz="1800">
                <a:solidFill>
                  <a:srgbClr val="FFFFFF"/>
                </a:solidFill>
              </a:rPr>
              <a:t>- запуск в режиме отладки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250" y="1533475"/>
            <a:ext cx="5270399" cy="33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Сопровождение (домашняя работа)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87900" y="2281900"/>
            <a:ext cx="83682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Модифицировать программу таким образом, чтобы после вывода приветствия программа ожидала ещё 5 секунд и выводила прощание, а уже потом ожидала нажатия клавиши и завершалась.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Версионирование исходного кода </a:t>
            </a:r>
            <a:r>
              <a:rPr lang="ru">
                <a:solidFill>
                  <a:srgbClr val="FF9900"/>
                </a:solidFill>
              </a:rPr>
              <a:t>Git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87900" y="1480150"/>
            <a:ext cx="83682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Зарегистрироваться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for Windows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Скачать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https://git-scm.com/downloads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https://gitforwindows.org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Подробная справка по Git 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https://git-scm.com/doc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108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Преподаватель курса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9272" l="0" r="0" t="0"/>
          <a:stretch/>
        </p:blipFill>
        <p:spPr>
          <a:xfrm>
            <a:off x="448625" y="1458325"/>
            <a:ext cx="2526350" cy="30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257050" y="974450"/>
            <a:ext cx="1726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DC931"/>
                </a:solidFill>
              </a:rPr>
              <a:t>Андрей Голяков</a:t>
            </a:r>
            <a:endParaRPr b="1">
              <a:solidFill>
                <a:srgbClr val="FDC9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257050" y="1315550"/>
            <a:ext cx="54990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Обладаю 15-летним опытом работы в сфере IT и программирования на языках C#, SQL, JavaScript.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С 2006 работаю в компании CNET Content Solutions – филиале компании CBS Interactive, входящей в международный медиа-холдинг CBS.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Прошёл карьерный путь в этой компании от разработчика до руководителя сектора разработки.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Участвовал в десятке крупных проектов. Сейчас управляю несколькими командами по разработке корпоративных продуктов.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Слежу за развитием методик и инструментов для разработки и управления циклом разработки программных решений, посещаю профильные конференции.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</a:t>
            </a:r>
            <a:r>
              <a:rPr lang="ru">
                <a:solidFill>
                  <a:srgbClr val="FFFFFF"/>
                </a:solidFill>
              </a:rPr>
              <a:t>сновные команды </a:t>
            </a:r>
            <a:r>
              <a:rPr lang="ru">
                <a:solidFill>
                  <a:srgbClr val="FF9900"/>
                </a:solidFill>
              </a:rPr>
              <a:t>Git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87900" y="1480150"/>
            <a:ext cx="83682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создать локальный репозиторий на основе внешнего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создать пустой локальный репозиторий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вывести статус файлов в репозитории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пометить файлы для последующей операции commit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зафиксировать версию репозитория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отправить локальные коммиты на удалённый сервер (репозиторий)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получить изменения с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удаленного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репозитория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Подробная инструкция по работе с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GitHub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87900" y="1480150"/>
            <a:ext cx="83682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Регистрируемся на GitHub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Создаем публичный репозиторий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nordic-it-netcore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(смотри следующий слайд)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00" y="72300"/>
            <a:ext cx="8592576" cy="499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4"/>
          <p:cNvCxnSpPr/>
          <p:nvPr/>
        </p:nvCxnSpPr>
        <p:spPr>
          <a:xfrm rot="10800000">
            <a:off x="4802050" y="1613075"/>
            <a:ext cx="955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4"/>
          <p:cNvSpPr txBox="1"/>
          <p:nvPr/>
        </p:nvSpPr>
        <p:spPr>
          <a:xfrm>
            <a:off x="5757550" y="1420325"/>
            <a:ext cx="2703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0000"/>
                </a:solidFill>
              </a:rPr>
              <a:t>имя</a:t>
            </a:r>
            <a:r>
              <a:rPr lang="ru" sz="1200">
                <a:solidFill>
                  <a:srgbClr val="CC0000"/>
                </a:solidFill>
              </a:rPr>
              <a:t> репозитория </a:t>
            </a:r>
            <a:r>
              <a:rPr b="1" lang="ru" sz="1200">
                <a:solidFill>
                  <a:srgbClr val="CC0000"/>
                </a:solidFill>
              </a:rPr>
              <a:t>nordic-it-netcore</a:t>
            </a:r>
            <a:endParaRPr b="1" sz="1200">
              <a:solidFill>
                <a:srgbClr val="CC0000"/>
              </a:solidFill>
            </a:endParaRPr>
          </a:p>
        </p:txBody>
      </p:sp>
      <p:cxnSp>
        <p:nvCxnSpPr>
          <p:cNvPr id="241" name="Google Shape;241;p34"/>
          <p:cNvCxnSpPr/>
          <p:nvPr/>
        </p:nvCxnSpPr>
        <p:spPr>
          <a:xfrm rot="10800000">
            <a:off x="4802050" y="2624425"/>
            <a:ext cx="955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4"/>
          <p:cNvSpPr txBox="1"/>
          <p:nvPr/>
        </p:nvSpPr>
        <p:spPr>
          <a:xfrm>
            <a:off x="5757550" y="2313925"/>
            <a:ext cx="2703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0000"/>
                </a:solidFill>
              </a:rPr>
              <a:t>публичный доступ,</a:t>
            </a:r>
            <a:br>
              <a:rPr lang="ru" sz="1200">
                <a:solidFill>
                  <a:srgbClr val="CC0000"/>
                </a:solidFill>
              </a:rPr>
            </a:br>
            <a:r>
              <a:rPr lang="ru" sz="1200">
                <a:solidFill>
                  <a:srgbClr val="CC0000"/>
                </a:solidFill>
              </a:rPr>
              <a:t>чтобы преподаватель мог</a:t>
            </a:r>
            <a:br>
              <a:rPr lang="ru" sz="1200">
                <a:solidFill>
                  <a:srgbClr val="CC0000"/>
                </a:solidFill>
              </a:rPr>
            </a:br>
            <a:r>
              <a:rPr lang="ru" sz="1200">
                <a:solidFill>
                  <a:srgbClr val="CC0000"/>
                </a:solidFill>
              </a:rPr>
              <a:t>проверить домашнюю работу</a:t>
            </a:r>
            <a:endParaRPr b="1" sz="1200">
              <a:solidFill>
                <a:srgbClr val="CC0000"/>
              </a:solidFill>
            </a:endParaRPr>
          </a:p>
        </p:txBody>
      </p:sp>
      <p:cxnSp>
        <p:nvCxnSpPr>
          <p:cNvPr id="243" name="Google Shape;243;p34"/>
          <p:cNvCxnSpPr/>
          <p:nvPr/>
        </p:nvCxnSpPr>
        <p:spPr>
          <a:xfrm>
            <a:off x="2049400" y="3424875"/>
            <a:ext cx="4800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4"/>
          <p:cNvSpPr txBox="1"/>
          <p:nvPr/>
        </p:nvSpPr>
        <p:spPr>
          <a:xfrm>
            <a:off x="658000" y="3042125"/>
            <a:ext cx="13914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0000"/>
                </a:solidFill>
              </a:rPr>
              <a:t>Добавим</a:t>
            </a:r>
            <a:br>
              <a:rPr lang="ru" sz="1200">
                <a:solidFill>
                  <a:srgbClr val="CC0000"/>
                </a:solidFill>
              </a:rPr>
            </a:br>
            <a:r>
              <a:rPr lang="ru" sz="1200">
                <a:solidFill>
                  <a:srgbClr val="CC0000"/>
                </a:solidFill>
              </a:rPr>
              <a:t>в первый</a:t>
            </a:r>
            <a:br>
              <a:rPr lang="ru" sz="1200">
                <a:solidFill>
                  <a:srgbClr val="CC0000"/>
                </a:solidFill>
              </a:rPr>
            </a:br>
            <a:r>
              <a:rPr lang="ru" sz="1200">
                <a:solidFill>
                  <a:srgbClr val="CC0000"/>
                </a:solidFill>
              </a:rPr>
              <a:t>коммит</a:t>
            </a:r>
            <a:br>
              <a:rPr lang="ru" sz="1200">
                <a:solidFill>
                  <a:srgbClr val="CC0000"/>
                </a:solidFill>
              </a:rPr>
            </a:br>
            <a:r>
              <a:rPr b="1" lang="ru" sz="1200">
                <a:solidFill>
                  <a:srgbClr val="CC0000"/>
                </a:solidFill>
              </a:rPr>
              <a:t>readme.md</a:t>
            </a:r>
            <a:br>
              <a:rPr lang="ru" sz="1200">
                <a:solidFill>
                  <a:srgbClr val="CC0000"/>
                </a:solidFill>
              </a:rPr>
            </a:br>
            <a:r>
              <a:rPr lang="ru" sz="1200">
                <a:solidFill>
                  <a:srgbClr val="CC0000"/>
                </a:solidFill>
              </a:rPr>
              <a:t>и </a:t>
            </a:r>
            <a:r>
              <a:rPr b="1" lang="ru" sz="1200">
                <a:solidFill>
                  <a:srgbClr val="CC0000"/>
                </a:solidFill>
              </a:rPr>
              <a:t>.gitignore</a:t>
            </a:r>
            <a:endParaRPr b="1" sz="1200">
              <a:solidFill>
                <a:srgbClr val="CC0000"/>
              </a:solidFill>
            </a:endParaRPr>
          </a:p>
        </p:txBody>
      </p:sp>
      <p:cxnSp>
        <p:nvCxnSpPr>
          <p:cNvPr id="245" name="Google Shape;245;p34"/>
          <p:cNvCxnSpPr/>
          <p:nvPr/>
        </p:nvCxnSpPr>
        <p:spPr>
          <a:xfrm>
            <a:off x="2049400" y="3739600"/>
            <a:ext cx="4800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88" y="152400"/>
            <a:ext cx="860562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/>
          <p:nvPr/>
        </p:nvSpPr>
        <p:spPr>
          <a:xfrm>
            <a:off x="5106300" y="2509200"/>
            <a:ext cx="2171100" cy="23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5"/>
          <p:cNvCxnSpPr/>
          <p:nvPr/>
        </p:nvCxnSpPr>
        <p:spPr>
          <a:xfrm rot="10800000">
            <a:off x="7353600" y="2627550"/>
            <a:ext cx="187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5"/>
          <p:cNvSpPr txBox="1"/>
          <p:nvPr/>
        </p:nvSpPr>
        <p:spPr>
          <a:xfrm>
            <a:off x="7574900" y="2482125"/>
            <a:ext cx="1299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0000"/>
                </a:solidFill>
              </a:rPr>
              <a:t>URL репозитория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Подробная инструкция по работе с </a:t>
            </a:r>
            <a:r>
              <a:rPr lang="ru">
                <a:solidFill>
                  <a:srgbClr val="FF9900"/>
                </a:solidFill>
              </a:rPr>
              <a:t>GitHub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235500" y="1480150"/>
            <a:ext cx="59190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Ставим локальный Git для Windows </a:t>
            </a: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https://gitforwindows.org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Запускаем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Bash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clone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URL-репозитория.git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Создаем структуру папок для уроков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т.д.)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ClassWork</a:t>
            </a:r>
            <a:endParaRPr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HomeWork</a:t>
            </a:r>
            <a:endParaRPr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обновить содержимое файла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.gitignore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отсюда: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https://github.com/github/gitignore/blob/master/VisualStudio.gitignore</a:t>
            </a:r>
            <a:endParaRPr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Переносим файлы урока в папку </a:t>
            </a:r>
            <a:r>
              <a:rPr lang="ru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nordic-it-netcore/01/ClassWork</a:t>
            </a:r>
            <a:endParaRPr sz="14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6039600" y="1480150"/>
            <a:ext cx="1508400" cy="298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nordic-it-netcore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36"/>
          <p:cNvCxnSpPr>
            <a:stCxn id="260" idx="2"/>
            <a:endCxn id="262" idx="1"/>
          </p:cNvCxnSpPr>
          <p:nvPr/>
        </p:nvCxnSpPr>
        <p:spPr>
          <a:xfrm flipH="1" rot="-5400000">
            <a:off x="6765150" y="1807600"/>
            <a:ext cx="326100" cy="268800"/>
          </a:xfrm>
          <a:prstGeom prst="bentConnector2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6"/>
          <p:cNvSpPr/>
          <p:nvPr/>
        </p:nvSpPr>
        <p:spPr>
          <a:xfrm>
            <a:off x="7062600" y="1955725"/>
            <a:ext cx="485400" cy="298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p36"/>
          <p:cNvCxnSpPr>
            <a:stCxn id="262" idx="2"/>
            <a:endCxn id="264" idx="1"/>
          </p:cNvCxnSpPr>
          <p:nvPr/>
        </p:nvCxnSpPr>
        <p:spPr>
          <a:xfrm flipH="1" rot="-5400000">
            <a:off x="7293900" y="2265925"/>
            <a:ext cx="265500" cy="242700"/>
          </a:xfrm>
          <a:prstGeom prst="bentConnector2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6"/>
          <p:cNvSpPr/>
          <p:nvPr/>
        </p:nvSpPr>
        <p:spPr>
          <a:xfrm>
            <a:off x="7548000" y="2370613"/>
            <a:ext cx="1203900" cy="2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ClassWork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7548000" y="2784625"/>
            <a:ext cx="1203900" cy="298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Home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Work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6" name="Google Shape;266;p36"/>
          <p:cNvCxnSpPr>
            <a:stCxn id="262" idx="2"/>
            <a:endCxn id="265" idx="1"/>
          </p:cNvCxnSpPr>
          <p:nvPr/>
        </p:nvCxnSpPr>
        <p:spPr>
          <a:xfrm flipH="1" rot="-5400000">
            <a:off x="7086900" y="2472925"/>
            <a:ext cx="679500" cy="242700"/>
          </a:xfrm>
          <a:prstGeom prst="bentConnector2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6"/>
          <p:cNvCxnSpPr>
            <a:stCxn id="260" idx="2"/>
            <a:endCxn id="268" idx="1"/>
          </p:cNvCxnSpPr>
          <p:nvPr/>
        </p:nvCxnSpPr>
        <p:spPr>
          <a:xfrm flipH="1" rot="-5400000">
            <a:off x="6143700" y="2429050"/>
            <a:ext cx="1569000" cy="268800"/>
          </a:xfrm>
          <a:prstGeom prst="bentConnector2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6"/>
          <p:cNvSpPr/>
          <p:nvPr/>
        </p:nvSpPr>
        <p:spPr>
          <a:xfrm>
            <a:off x="7062600" y="3198625"/>
            <a:ext cx="485400" cy="298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p36"/>
          <p:cNvCxnSpPr>
            <a:endCxn id="270" idx="1"/>
          </p:cNvCxnSpPr>
          <p:nvPr/>
        </p:nvCxnSpPr>
        <p:spPr>
          <a:xfrm flipH="1" rot="-5400000">
            <a:off x="6067500" y="2752075"/>
            <a:ext cx="1721400" cy="268800"/>
          </a:xfrm>
          <a:prstGeom prst="bentConnector2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6"/>
          <p:cNvSpPr/>
          <p:nvPr/>
        </p:nvSpPr>
        <p:spPr>
          <a:xfrm>
            <a:off x="7062600" y="3597775"/>
            <a:ext cx="485400" cy="298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6"/>
          <p:cNvCxnSpPr>
            <a:stCxn id="260" idx="2"/>
            <a:endCxn id="272" idx="1"/>
          </p:cNvCxnSpPr>
          <p:nvPr/>
        </p:nvCxnSpPr>
        <p:spPr>
          <a:xfrm flipH="1" rot="-5400000">
            <a:off x="5744550" y="2828200"/>
            <a:ext cx="2367300" cy="268800"/>
          </a:xfrm>
          <a:prstGeom prst="bentConnector2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6"/>
          <p:cNvSpPr/>
          <p:nvPr/>
        </p:nvSpPr>
        <p:spPr>
          <a:xfrm>
            <a:off x="7062600" y="3996925"/>
            <a:ext cx="485400" cy="298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36"/>
          <p:cNvCxnSpPr>
            <a:stCxn id="260" idx="2"/>
            <a:endCxn id="274" idx="1"/>
          </p:cNvCxnSpPr>
          <p:nvPr/>
        </p:nvCxnSpPr>
        <p:spPr>
          <a:xfrm flipH="1" rot="-5400000">
            <a:off x="5544900" y="3027850"/>
            <a:ext cx="2766600" cy="268800"/>
          </a:xfrm>
          <a:prstGeom prst="bentConnector2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6"/>
          <p:cNvSpPr/>
          <p:nvPr/>
        </p:nvSpPr>
        <p:spPr>
          <a:xfrm>
            <a:off x="7062600" y="4396075"/>
            <a:ext cx="485400" cy="298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36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7615500" y="1488850"/>
            <a:ext cx="1203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папка репозитория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7615500" y="1956625"/>
            <a:ext cx="12039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папка урока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Google Shape;277;p36"/>
          <p:cNvCxnSpPr/>
          <p:nvPr/>
        </p:nvCxnSpPr>
        <p:spPr>
          <a:xfrm>
            <a:off x="3915950" y="2561875"/>
            <a:ext cx="1961400" cy="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6"/>
          <p:cNvCxnSpPr>
            <a:stCxn id="279" idx="2"/>
            <a:endCxn id="264" idx="3"/>
          </p:cNvCxnSpPr>
          <p:nvPr/>
        </p:nvCxnSpPr>
        <p:spPr>
          <a:xfrm rot="-5400000">
            <a:off x="6364500" y="1728325"/>
            <a:ext cx="1596000" cy="3179100"/>
          </a:xfrm>
          <a:prstGeom prst="bentConnector4">
            <a:avLst>
              <a:gd fmla="val -45351" name="adj1"/>
              <a:gd fmla="val 107496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6"/>
          <p:cNvSpPr/>
          <p:nvPr/>
        </p:nvSpPr>
        <p:spPr>
          <a:xfrm>
            <a:off x="5106300" y="3899575"/>
            <a:ext cx="9333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Подробная инструкция по работе с </a:t>
            </a:r>
            <a:r>
              <a:rPr lang="ru">
                <a:solidFill>
                  <a:srgbClr val="FF9900"/>
                </a:solidFill>
              </a:rPr>
              <a:t>GitHub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387900" y="1480150"/>
            <a:ext cx="83682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все файлы скопированы, запускаем в Git Bash последовательно следующие команды: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--all</a:t>
            </a:r>
            <a:br>
              <a:rPr lang="ru" sz="14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-m "Class work of the 1st lesson added"</a:t>
            </a:r>
            <a:br>
              <a:rPr lang="ru" sz="14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/>
        </p:nvSpPr>
        <p:spPr>
          <a:xfrm>
            <a:off x="1941050" y="2285975"/>
            <a:ext cx="4538100" cy="290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видим, что появились новые файлы (отображаются красным)</a:t>
            </a:r>
            <a:endParaRPr sz="10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1941050" y="2783300"/>
            <a:ext cx="4538100" cy="290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добавляем к будущему коммиту</a:t>
            </a:r>
            <a:r>
              <a:rPr lang="ru"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 все новые файлы</a:t>
            </a:r>
            <a:endParaRPr sz="10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1941050" y="3280625"/>
            <a:ext cx="4538100" cy="290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файлы классной работы стали зелёными, теперь они попадут в коммит</a:t>
            </a:r>
            <a:endParaRPr sz="10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5018375" y="3777950"/>
            <a:ext cx="1460700" cy="290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коммитим локально</a:t>
            </a:r>
            <a:endParaRPr sz="10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1941050" y="4275275"/>
            <a:ext cx="4538100" cy="290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отправляем информацию о локальном коммите на удалённый сервер</a:t>
            </a:r>
            <a:endParaRPr sz="10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87900" y="1311075"/>
            <a:ext cx="83682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Создаём папку, в которой будет храниться наш локальный репозиторий, например, C:\git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Запускаем Git Bash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Переходим во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вновь созданную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папку (выполняем команду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cd c: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, затем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cd git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)</a:t>
            </a:r>
            <a:endParaRPr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Выполняем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clone https://github.com/</a:t>
            </a:r>
            <a:r>
              <a:rPr lang="ru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ваш-аккаунт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/nordic-it-netcore.git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ru" sz="1200"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latin typeface="Arial"/>
                <a:ea typeface="Arial"/>
                <a:cs typeface="Arial"/>
                <a:sym typeface="Arial"/>
              </a:rPr>
              <a:t>появится папка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nordic-it-netcore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 файлами классной работы первого урока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Заходим в папку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создаём в ней папку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HomeWork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Запускаем VisualStudio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создаём новое приложение .NET Core, в качестве пути к проекту пишем </a:t>
            </a:r>
            <a:r>
              <a:rPr lang="ru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c:\git\nordic-it-netcore\01\HomeWork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, имя проекта </a:t>
            </a:r>
            <a:r>
              <a:rPr lang="ru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L01_HomeWork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закончим выполняем следующие команды в Git Bash: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--all</a:t>
            </a:r>
            <a:endParaRPr sz="12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-m "Home work of the 1st lesson added"</a:t>
            </a:r>
            <a:endParaRPr sz="12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личном кабинете присылаете мне </a:t>
            </a:r>
            <a:r>
              <a:rPr lang="ru" sz="12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ссылку на на свой GitHub-репозиторий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комментарии и вопросы.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что-то не получится, присылайте вопросы, </a:t>
            </a:r>
            <a:r>
              <a:rPr lang="ru" sz="1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в крайнем случае просто zip-файл с кодом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</a:t>
            </a:r>
            <a:r>
              <a:rPr lang="ru">
                <a:solidFill>
                  <a:srgbClr val="FFFFFF"/>
                </a:solidFill>
              </a:rPr>
              <a:t>нструкция по работе с </a:t>
            </a:r>
            <a:r>
              <a:rPr lang="ru">
                <a:solidFill>
                  <a:srgbClr val="FF9900"/>
                </a:solidFill>
              </a:rPr>
              <a:t>GitHub</a:t>
            </a:r>
            <a:r>
              <a:rPr lang="ru">
                <a:solidFill>
                  <a:srgbClr val="FFFFFF"/>
                </a:solidFill>
              </a:rPr>
              <a:t> дома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Возможные проблемы и их решение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87900" y="1480150"/>
            <a:ext cx="83682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на компьютере уже есть закешированные данные другой учётной записи GitHub необходимо: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Открыть “Диспетчер Учётных Данных” (Credential Manager) &gt; Учётные данные Windows (Windows Credentials) &gt; Generic Credentials &gt; git:https://github.com &gt; Удалить эту запись.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следующий раз при попытке выполнить git pull снова появится диалоговое окно ввода логина/пароля учётной записи GitHub.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 первой настройке аккаунта возможна ошибка *** Please tell more who you are. Необходимо указать email и имя пользователя: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user.email "your@email.com"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user.name "Your Name"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0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Особенности курса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5"/>
            <a:ext cx="83682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 месяца (36 занятий или 144 часа)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Обучение инструментам и методам разработки </a:t>
            </a:r>
            <a:r>
              <a:rPr b="1"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 нуля</a:t>
            </a:r>
            <a:endParaRPr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Широкий спектр </a:t>
            </a:r>
            <a:r>
              <a:rPr b="1"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практик</a:t>
            </a: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решения различных задач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Каждые два месяца завершаются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выполнением проекта</a:t>
            </a:r>
            <a:endParaRPr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Сертификат и </a:t>
            </a:r>
            <a:r>
              <a:rPr b="1"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уверенность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поиске работы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Доступ к материалом курса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83682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 занятия записываются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Запись, исходный код и презентация будут выкладываться </a:t>
            </a:r>
            <a:r>
              <a:rPr b="1"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навечно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ваш личный кабинет, LMS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Доступ будет отправлен вам по </a:t>
            </a:r>
            <a:r>
              <a:rPr b="1"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Как сдавать домашнее задание?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5"/>
            <a:ext cx="83682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Домашнее задание необходимо будет загружать в LMS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Ваше домашнее задание будет проходить Code Review и высылаться обратно с комментариями преподавателей курса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 домашние задания оцениваются, итоговый балл будет у вас в Сертификате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Балл можно исправить, переделав работу с учетом комментариев преподавателя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Язык C# и платформы .NET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5"/>
            <a:ext cx="83682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выполняется код?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пишем код на </a:t>
            </a:r>
            <a:r>
              <a:rPr b="1"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языке C#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запускаем его на выполнение,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преобразуется в промежуточный код платформы .NET, </a:t>
            </a:r>
            <a:r>
              <a:rPr b="1"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общий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всех языков верхнего уровня: </a:t>
            </a:r>
            <a:r>
              <a:rPr b="1"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(или CIL: Common Intermediate Language),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Платформа .NET запускает на выполнение IL-код средствами, предоставленными операционной системой,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Операционная система запускает код на выполнение средствами оборудования компьютера.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C# и платформы .NET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2441850" y="2221875"/>
            <a:ext cx="4260300" cy="694800"/>
          </a:xfrm>
          <a:prstGeom prst="rect">
            <a:avLst/>
          </a:prstGeom>
          <a:solidFill>
            <a:srgbClr val="0093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Платформа .NET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441850" y="1314675"/>
            <a:ext cx="938400" cy="694800"/>
          </a:xfrm>
          <a:prstGeom prst="rect">
            <a:avLst/>
          </a:prstGeom>
          <a:solidFill>
            <a:srgbClr val="BA5A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C#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441850" y="4036275"/>
            <a:ext cx="4260300" cy="694800"/>
          </a:xfrm>
          <a:prstGeom prst="rect">
            <a:avLst/>
          </a:prstGeom>
          <a:solidFill>
            <a:srgbClr val="2C4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Оборудование компьютера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441850" y="3129075"/>
            <a:ext cx="4260300" cy="694800"/>
          </a:xfrm>
          <a:prstGeom prst="rect">
            <a:avLst/>
          </a:prstGeom>
          <a:solidFill>
            <a:srgbClr val="206C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Операционная система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549150" y="1314675"/>
            <a:ext cx="938400" cy="694800"/>
          </a:xfrm>
          <a:prstGeom prst="rect">
            <a:avLst/>
          </a:prstGeom>
          <a:solidFill>
            <a:srgbClr val="BA6E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D9D9D9"/>
                </a:solidFill>
              </a:rPr>
              <a:t>VB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656450" y="1314675"/>
            <a:ext cx="938400" cy="694800"/>
          </a:xfrm>
          <a:prstGeom prst="rect">
            <a:avLst/>
          </a:prstGeom>
          <a:solidFill>
            <a:srgbClr val="BA6E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D9D9D9"/>
                </a:solidFill>
              </a:rPr>
              <a:t>F#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763750" y="1314675"/>
            <a:ext cx="938400" cy="694800"/>
          </a:xfrm>
          <a:prstGeom prst="rect">
            <a:avLst/>
          </a:prstGeom>
          <a:solidFill>
            <a:srgbClr val="BA6E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D9D9D9"/>
                </a:solidFill>
              </a:rPr>
              <a:t>C</a:t>
            </a:r>
            <a:r>
              <a:rPr lang="ru" sz="1800">
                <a:solidFill>
                  <a:srgbClr val="D9D9D9"/>
                </a:solidFill>
              </a:rPr>
              <a:t>++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C# и платформы .NET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87900" y="1908825"/>
            <a:ext cx="37830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Возможность использовать специфические функции ОС Windows, однако из-за этого может разворачиваться только на Windows;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Монолитный компонент с длительным циклом обновления;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Код доступен только для просмотра.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87900" y="1377775"/>
            <a:ext cx="3783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</a:rPr>
              <a:t>.NET Framework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489125" y="1908825"/>
            <a:ext cx="37830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Кроссплатформенность: возможность запускать приложения на Windows, Mac и Linux ОС;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Модульный компонент, что означает гибкое развёртывание и более частые обновления;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Открытый исходный код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489125" y="1377775"/>
            <a:ext cx="3783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9900"/>
                </a:solidFill>
              </a:rPr>
              <a:t>.NET Core</a:t>
            </a:r>
            <a:endParaRPr b="1"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разработки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87900" y="2443325"/>
            <a:ext cx="37830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Есть версии для всех ОС Windows Linux and Mac,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Удобство однообразия среды разработки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387900" y="1834975"/>
            <a:ext cx="3783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</a:rPr>
              <a:t>Visual Studio Code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489125" y="2443325"/>
            <a:ext cx="37830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Имеет большое количество удобных функций для разработки приложений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Работает на ОС Windows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489125" y="1834975"/>
            <a:ext cx="3783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9900"/>
                </a:solidFill>
              </a:rPr>
              <a:t>Microsoft Visual Studio</a:t>
            </a:r>
            <a:endParaRPr b="1"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