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oboto Slab"/>
      <p:regular r:id="rId20"/>
      <p:bold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Roboto Mon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regular.fntdata"/><Relationship Id="rId22" Type="http://schemas.openxmlformats.org/officeDocument/2006/relationships/font" Target="fonts/Roboto-regular.fntdata"/><Relationship Id="rId21" Type="http://schemas.openxmlformats.org/officeDocument/2006/relationships/font" Target="fonts/RobotoSlab-bold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Mono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RobotoMono-italic.fntdata"/><Relationship Id="rId27" Type="http://schemas.openxmlformats.org/officeDocument/2006/relationships/font" Target="fonts/RobotoMon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Mon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ae78f2ed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ae78f2ed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ae78f2ed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ae78f2ed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f0b63e7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f0b63e7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ae6e2fbef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ae6e2fbe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f0b63e7a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f0b63e7a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f1108a36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f1108a36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e78f2ed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e78f2ed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4f1108a3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4f1108a3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ae78f2ed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ae78f2ed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ae78f2ed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ae78f2ed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ae6e2fbe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ae6e2fbe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ae78f2ed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ae78f2ed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ae78f2ed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ae78f2ed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ae78f2ed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ae78f2ed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2A284F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rgbClr val="2A284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284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480750" y="1440000"/>
            <a:ext cx="8222100" cy="137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Синтаксис C#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(переменные, массивы,</a:t>
            </a:r>
            <a:br>
              <a:rPr lang="ru" sz="2400"/>
            </a:br>
            <a:r>
              <a:rPr lang="ru" sz="2400"/>
              <a:t>консоль, пространство имен)</a:t>
            </a:r>
            <a:endParaRPr sz="2400"/>
          </a:p>
        </p:txBody>
      </p:sp>
      <p:sp>
        <p:nvSpPr>
          <p:cNvPr id="64" name="Google Shape;64;p13"/>
          <p:cNvSpPr txBox="1"/>
          <p:nvPr>
            <p:ph idx="4294967295" type="subTitle"/>
          </p:nvPr>
        </p:nvSpPr>
        <p:spPr>
          <a:xfrm>
            <a:off x="1371450" y="3327475"/>
            <a:ext cx="64011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Андрей Голяков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6325" y="259500"/>
            <a:ext cx="691350" cy="6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Console</a:t>
            </a:r>
            <a:r>
              <a:rPr lang="ru">
                <a:solidFill>
                  <a:srgbClr val="FFFFFF"/>
                </a:solidFill>
              </a:rPr>
              <a:t>: Консольный ввод-вывод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87900" y="1242000"/>
            <a:ext cx="8368200" cy="39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Для обращения с консолью используется статический класс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Console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"Key Analyzer App"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Writes text and starts a new line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"Enter string: 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Writes text without starting a new line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Just starts a new line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ReadLine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Reading a line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Repeat the entered line on the screen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ConsoleKeyInfo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cki1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ReadKey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Reads a single key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cki1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Key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ToString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());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Writes the name of pressed key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ConsoleKeyInfo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cki2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ReadKey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Reading single key (hidden)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$"Key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cki1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Key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Writes the name with template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Namespace</a:t>
            </a:r>
            <a:r>
              <a:rPr lang="ru">
                <a:solidFill>
                  <a:srgbClr val="FFFFFF"/>
                </a:solidFill>
              </a:rPr>
              <a:t>: Пространство имен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87900" y="1242000"/>
            <a:ext cx="8368200" cy="39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Объявление пространств имен в самом начале файла – хорошая практика для сокращения кода и улучшения его читабельности. Это делается так: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using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System;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нашем примере класс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Console 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находится в области видимости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System 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 мы имеем к нему доступ по имени потому что мы импортировали его используя ключевое слово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Если закомментировать импорт пространства имен System, придётся его писать перед каждым обращением к классу Console, иначе компилятор не найдет нужного класса: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using System;</a:t>
            </a:r>
            <a:endParaRPr sz="14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System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"Key Analyzer App"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System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"Press string: 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System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Const</a:t>
            </a:r>
            <a:r>
              <a:rPr lang="ru">
                <a:solidFill>
                  <a:srgbClr val="FFFFFF"/>
                </a:solidFill>
              </a:rPr>
              <a:t>: Константы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87900" y="1242000"/>
            <a:ext cx="8368200" cy="39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Объявление пространств имен в самом начале файла – хорошая практика для сокращения кода и улучшения его читабельности. Это делается так: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using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System;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нашем примере класс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Console 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находится в области видимости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System 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 мы имеем к нему доступ по имени потому что мы импортировали его используя ключевое слово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Если закомментировать импорт пространства имен System, придётся его писать перед каждым обращением к классу Console, иначе компилятор не найдет нужного класса: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using System;</a:t>
            </a:r>
            <a:endParaRPr sz="14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System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"Key Analyzer App"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System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"Press string: 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System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Домашнее задание #1 (попроще)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387900" y="1242000"/>
            <a:ext cx="8368200" cy="39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Написать консольное приложение,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запрашивающее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у пользователя имена трех человек. Затем также 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запрашивающее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возраст этих людей. Затем программа должна вывести на экран введенную информацию в следующем формате: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Name: </a:t>
            </a:r>
            <a:r>
              <a:rPr lang="ru" sz="14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[name # 1]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age in 4 years: </a:t>
            </a:r>
            <a:r>
              <a:rPr lang="ru" sz="14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[age</a:t>
            </a:r>
            <a:r>
              <a:rPr lang="ru" sz="14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of the #1 person in 4 years]</a:t>
            </a:r>
            <a:endParaRPr sz="1400">
              <a:solidFill>
                <a:srgbClr val="FF99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Name: </a:t>
            </a:r>
            <a:r>
              <a:rPr lang="ru" sz="14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[name # 2]</a:t>
            </a: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, age in 4 years: </a:t>
            </a:r>
            <a:r>
              <a:rPr lang="ru" sz="14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[age of the #2 person in 4 years]</a:t>
            </a:r>
            <a:endParaRPr sz="1400">
              <a:solidFill>
                <a:srgbClr val="FF99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Name: </a:t>
            </a:r>
            <a:r>
              <a:rPr lang="ru" sz="14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[name # 3]</a:t>
            </a: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, age in 4 years: </a:t>
            </a:r>
            <a:r>
              <a:rPr lang="ru" sz="14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[age of the #3 person in 4 years]</a:t>
            </a:r>
            <a:endParaRPr sz="1400">
              <a:solidFill>
                <a:srgbClr val="FF99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Пример вывода: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Name: </a:t>
            </a:r>
            <a:r>
              <a:rPr lang="ru" sz="14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Andrey</a:t>
            </a: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, age in 4 years: </a:t>
            </a:r>
            <a:r>
              <a:rPr lang="ru" sz="14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endParaRPr sz="1400">
              <a:solidFill>
                <a:srgbClr val="FF99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Name: </a:t>
            </a:r>
            <a:r>
              <a:rPr lang="ru" sz="14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Alex</a:t>
            </a: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, age in 4 years: </a:t>
            </a:r>
            <a:r>
              <a:rPr lang="ru" sz="14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23</a:t>
            </a:r>
            <a:endParaRPr sz="1400">
              <a:solidFill>
                <a:srgbClr val="FF99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Name: </a:t>
            </a:r>
            <a:r>
              <a:rPr lang="ru" sz="14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Artem</a:t>
            </a: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, age in 4 years: </a:t>
            </a:r>
            <a:r>
              <a:rPr lang="ru" sz="14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Программа не должна закрываться пока не нажата любая клавиша. Необходимо выполнить задание с использованием массивов!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Домашнее задание</a:t>
            </a:r>
            <a:r>
              <a:rPr lang="ru"/>
              <a:t> #2 (посложнее)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87900" y="1242000"/>
            <a:ext cx="8368200" cy="39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Вывести на экран таблицу умножения Пифагора 10×10 элементов от 1 до 10. Исходные значения множителей </a:t>
            </a:r>
            <a:r>
              <a:rPr lang="ru" u="sng">
                <a:latin typeface="Arial"/>
                <a:ea typeface="Arial"/>
                <a:cs typeface="Arial"/>
                <a:sym typeface="Arial"/>
              </a:rPr>
              <a:t>должны храниться в массивах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(* суперсложная часть) </a:t>
            </a:r>
            <a:r>
              <a:rPr lang="ru" sz="1200">
                <a:latin typeface="Arial"/>
                <a:ea typeface="Arial"/>
                <a:cs typeface="Arial"/>
                <a:sym typeface="Arial"/>
              </a:rPr>
              <a:t>Спроектировать приложение так, чтобы изменение количества или значений множителей потребовало минимум изменений в коде (1–2 изменения).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Пример вывода: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  *   1   2   3   4   5   6   7   8   9  10</a:t>
            </a:r>
            <a:endParaRPr sz="1400">
              <a:solidFill>
                <a:srgbClr val="FF99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  1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1   2   3   4   5   6   7   8   9  10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  2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2   4   6   8  10  12  14  16  18  20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  3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3   6   9  12  15  18  21  24  27  30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  4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4   8  12  16  20  24  28  32  36  40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  5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5  10  15  20  25  30  35  40  45  50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  6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6  12  18  24  30  36  42  48  54  60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  7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7  14  21  28  35  42  49  56  63  70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  8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8  16  24  32  40  48  56  64  72  80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  9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9  18  27  36  45  54  63  72  81  90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 10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10  20  30  40  50  60  70  80  90 100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7"/>
          <p:cNvSpPr txBox="1"/>
          <p:nvPr/>
        </p:nvSpPr>
        <p:spPr>
          <a:xfrm>
            <a:off x="478675" y="4568725"/>
            <a:ext cx="48162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6125" y="3274913"/>
            <a:ext cx="691350" cy="6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Тип данных </a:t>
            </a:r>
            <a:r>
              <a:rPr lang="ru">
                <a:solidFill>
                  <a:srgbClr val="FF9900"/>
                </a:solidFill>
              </a:rPr>
              <a:t>object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87900" y="1242000"/>
            <a:ext cx="8368200" cy="39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Это специальный тип данных, который может хранить в себе значения любых типов данных, однако работа при использовании object для некоторых типов данных может быть очень неэффективной с точки зрения вычислительных операций.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object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"Andrey"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storing a string in an object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object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age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36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storing an int in an object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object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height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1.73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storing a double in an object</a:t>
            </a:r>
            <a:endParaRPr sz="14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length1  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name.Length;         </a:t>
            </a:r>
            <a:r>
              <a:rPr lang="ru" sz="14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// gives compile error!</a:t>
            </a:r>
            <a:endParaRPr sz="140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length2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((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Length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cast to access members</a:t>
            </a:r>
            <a:endParaRPr sz="14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Тип данных </a:t>
            </a:r>
            <a:r>
              <a:rPr lang="ru">
                <a:solidFill>
                  <a:srgbClr val="FF9900"/>
                </a:solidFill>
              </a:rPr>
              <a:t>dynamic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87900" y="1242000"/>
            <a:ext cx="8368200" cy="39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Это ещё один специальный тип данных, который может хранить в себе значения любых типов данных, однако в отличие от object, может приводиться к нужному типу “на лету”, т.е. во время выполнения программы. 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Минусом является то, что в MS Visual Studio intelliSense не подсказывает имена внутренних членов для таких переменных.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storing a string in a dynamic object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dynamic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anotherName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"Alexander"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this compiles but might throw an exception at run-time!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length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anotherName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Length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length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4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Ключевое слово</a:t>
            </a:r>
            <a:r>
              <a:rPr lang="ru">
                <a:solidFill>
                  <a:srgbClr val="FFFFFF"/>
                </a:solidFill>
              </a:rPr>
              <a:t> </a:t>
            </a:r>
            <a:r>
              <a:rPr lang="ru">
                <a:solidFill>
                  <a:srgbClr val="FF9900"/>
                </a:solidFill>
              </a:rPr>
              <a:t>var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87900" y="1548000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При объявлении переменных можно не указывать тип 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явно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он будет рассчитан на основе инициализирующего значения.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387900" y="2370325"/>
            <a:ext cx="3947400" cy="17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population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66_000_000</a:t>
            </a: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weight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25</a:t>
            </a: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float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height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1.88F</a:t>
            </a: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decimal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price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4.99M</a:t>
            </a: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fruit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"Apples"</a:t>
            </a: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letter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'Z'</a:t>
            </a: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happy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4808850" y="2370325"/>
            <a:ext cx="3947400" cy="17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population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66_000_000</a:t>
            </a: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weight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25</a:t>
            </a: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height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1.88F</a:t>
            </a: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price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4.99M</a:t>
            </a: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fruit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"Apples"</a:t>
            </a: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letter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'Z'</a:t>
            </a: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happy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Ключевое слово </a:t>
            </a:r>
            <a:r>
              <a:rPr lang="ru">
                <a:solidFill>
                  <a:srgbClr val="FF9900"/>
                </a:solidFill>
              </a:rPr>
              <a:t>var</a:t>
            </a:r>
            <a:r>
              <a:rPr lang="ru">
                <a:solidFill>
                  <a:srgbClr val="FFFFFF"/>
                </a:solidFill>
              </a:rPr>
              <a:t> (</a:t>
            </a:r>
            <a:r>
              <a:rPr lang="ru">
                <a:solidFill>
                  <a:srgbClr val="FFFFFF"/>
                </a:solidFill>
              </a:rPr>
              <a:t>лучшие</a:t>
            </a:r>
            <a:r>
              <a:rPr lang="ru">
                <a:solidFill>
                  <a:srgbClr val="FFFFFF"/>
                </a:solidFill>
              </a:rPr>
              <a:t> практики)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87900" y="1489825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Хорошей практикой использования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является такое использование, когда из этой же строчки кода однозначно понятен тип данных переменной.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387900" y="2690000"/>
            <a:ext cx="3725100" cy="17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Good</a:t>
            </a:r>
            <a:b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population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Parse</a:t>
            </a: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"15"</a:t>
            </a: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fruit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"Apples"</a:t>
            </a: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letter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'Z'</a:t>
            </a: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happy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o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object</a:t>
            </a: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5031000" y="2690000"/>
            <a:ext cx="3725100" cy="17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// Bad</a:t>
            </a:r>
            <a:endParaRPr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weight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250_000_000_000</a:t>
            </a: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price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4.99</a:t>
            </a: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file = </a:t>
            </a:r>
            <a:r>
              <a:rPr lang="ru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File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.CreateText(...);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Ссылочные и значимые типы данных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87900" y="1242000"/>
            <a:ext cx="8368200" cy="18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Числа и булевы переменные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являются значимыми типами (value types). Значимые переменные обязательно должны иметь значение.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dynamic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являются ссылочными типами (reference types). Ссылочные типы могут не иметь значения, это записывается как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387900" y="3096100"/>
            <a:ext cx="8368200" cy="12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$"</a:t>
            </a: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default</a:t>
            </a: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)}</a:t>
            </a:r>
            <a:r>
              <a:rPr lang="ru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ru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0</a:t>
            </a:r>
            <a:b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$"</a:t>
            </a: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default</a:t>
            </a: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)}</a:t>
            </a:r>
            <a:r>
              <a:rPr lang="ru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ru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False</a:t>
            </a:r>
            <a:b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$"</a:t>
            </a: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default</a:t>
            </a: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DateTime</a:t>
            </a: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)}</a:t>
            </a:r>
            <a:r>
              <a:rPr lang="ru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1/01/0001 00:00:00</a:t>
            </a:r>
            <a:b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$"</a:t>
            </a: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default</a:t>
            </a: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)}</a:t>
            </a:r>
            <a:r>
              <a:rPr lang="ru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???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Nullable</a:t>
            </a:r>
            <a:r>
              <a:rPr lang="ru">
                <a:solidFill>
                  <a:srgbClr val="FFFFFF"/>
                </a:solidFill>
              </a:rPr>
              <a:t> для значимых типов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87900" y="1242000"/>
            <a:ext cx="8368200" cy="39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Использование знака вопроса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после имени типа превращает значимый тип данных в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nullable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тип.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?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&lt;null&gt;</a:t>
            </a:r>
            <a:b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4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Array</a:t>
            </a:r>
            <a:r>
              <a:rPr lang="ru">
                <a:solidFill>
                  <a:srgbClr val="FFFFFF"/>
                </a:solidFill>
              </a:rPr>
              <a:t>: массив однотипных значений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87900" y="1242000"/>
            <a:ext cx="8368200" cy="39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Массивы используются, когда необходимо работать с несколькими значениями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одного типа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Например, надо обработать несколько имён: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declaring the size of the array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[]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names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storing items at index positions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names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"Andrey"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names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"Maria"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names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"Alexander"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names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"Eugenia"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looping through the array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names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Length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++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names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]);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read the item at this index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Array</a:t>
            </a:r>
            <a:r>
              <a:rPr lang="ru">
                <a:solidFill>
                  <a:srgbClr val="FFFFFF"/>
                </a:solidFill>
              </a:rPr>
              <a:t>: массив однотипных значений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87900" y="1242000"/>
            <a:ext cx="8368200" cy="39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Массивы могут инициализироваться целиком следующим образом: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declaring and defining all the array at once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[]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names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"Andrey"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"Maria"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"Alexander"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"Eugenia"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names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Length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++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names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]);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read the item at this index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