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Slab-bold.fntdata"/><Relationship Id="rId10" Type="http://schemas.openxmlformats.org/officeDocument/2006/relationships/slide" Target="slides/slide6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72bb88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72bb88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72bb88b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72bb88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0aa11f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0aa11f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72bb88b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72bb88b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72bb88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72bb88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2ebfa1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2ebfa1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8ea159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8ea15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72bb88b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72bb88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7ec7e3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c7ec7e3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72bb88b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72bb88b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72bb88b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72bb88b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02ebfa18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02ebfa18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2ebfa1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2ebfa1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2ebfa18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2ebfa18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2ebfa18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2ebfa18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2ebfa1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02ebfa1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f0aa11f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f0aa11f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72bb88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72bb88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72bb88b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72bb88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72bb88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72bb88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f1108a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f1108a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72bb88b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72bb88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0aa11f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0aa11f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allcalc.ru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habr.com/ru/post/183462/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Синтаксис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(арифметические и унарные операции,</a:t>
            </a:r>
            <a:br>
              <a:rPr lang="ru" sz="2400"/>
            </a:br>
            <a:r>
              <a:rPr lang="ru" sz="2400"/>
              <a:t>работа с типами данных, перечисления)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Приведение числовых типов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Неявное приведение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(implicit casting) числовых типов данных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неявно приводить целочисленные данные к дробным: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Однако в обратную сторону это работать не будет: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9.8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// compiler gives an error for this line!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);`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Ошибка </a:t>
            </a:r>
            <a:r>
              <a:rPr lang="ru" sz="1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CS0266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: Cannot implicitly convert type 'double' to 'int'. An explicit conversion exists (are you missing a cast?)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Невозможно неявно преобразовать тип 'double' в тип 'int'. Существует явное преобразование (вы забыли выполнить приведение типов?)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Приведение числовых типов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Явное приведение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(explicit casting) чис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ловых типов данных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явно приводить дробные числа к целым отсекая (но не округляя!) дробную часть: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9.8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'g' is 9 loosing its .8 part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Также явное приводятся числа больших типов данных к малым.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Опасайтесь потери данных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так как любое значение, выходящее за рамки целевого типа данных будет приведено к -1: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$"e is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and f is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e is 10 and f is 10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MaxValue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$"e is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and f is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e is 9223372036854775807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							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and f is -1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Округление чисел: </a:t>
            </a:r>
            <a:r>
              <a:rPr lang="ru">
                <a:solidFill>
                  <a:srgbClr val="FF9900"/>
                </a:solidFill>
              </a:rPr>
              <a:t>Convert.ToInt32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огда число находится посредине между двумя другими числами, оно округляется до ближайшего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четного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числа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банковское округление соответствует стандарту IEEE-754, раздел 4.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То есть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если целая часть чётная, дробная часть в случае 0.5 отсекается: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9.49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9.5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10.49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10.5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10.51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Convert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ToInt32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9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Convert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ToInt32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10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Convert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ToInt32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10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Convert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ToInt32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it will be 10!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Convert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ToInt32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11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Округление чисел: </a:t>
            </a:r>
            <a:r>
              <a:rPr lang="ru">
                <a:solidFill>
                  <a:srgbClr val="FF9900"/>
                </a:solidFill>
              </a:rPr>
              <a:t>Math.</a:t>
            </a:r>
            <a:r>
              <a:rPr lang="ru">
                <a:solidFill>
                  <a:srgbClr val="FF9900"/>
                </a:solidFill>
              </a:rPr>
              <a:t>Round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Округляет значение до ближайшего целого или указанного количества десятичных знаков по указанному стандарту. Т.е. мы можем задавать явно способ округления — “школьный”  или “банковский”: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10.5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MidpointRounding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ToEven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       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10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10.5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MidpointRounding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AwayFromZero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11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Также можно контролировать количество знаков после запятой: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4.0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 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1.33</a:t>
            </a:r>
            <a:endParaRPr sz="1400">
              <a:solidFill>
                <a:srgbClr val="4EC9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Приведение к целому</a:t>
            </a:r>
            <a:r>
              <a:rPr lang="ru">
                <a:solidFill>
                  <a:srgbClr val="FFFFFF"/>
                </a:solidFill>
              </a:rPr>
              <a:t>: </a:t>
            </a:r>
            <a:r>
              <a:rPr lang="ru">
                <a:solidFill>
                  <a:srgbClr val="FF9900"/>
                </a:solidFill>
              </a:rPr>
              <a:t>Floor</a:t>
            </a:r>
            <a:r>
              <a:rPr lang="ru">
                <a:solidFill>
                  <a:srgbClr val="FFFFFF"/>
                </a:solidFill>
              </a:rPr>
              <a:t> и </a:t>
            </a:r>
            <a:r>
              <a:rPr lang="ru">
                <a:solidFill>
                  <a:srgbClr val="FF9900"/>
                </a:solidFill>
              </a:rPr>
              <a:t> Ceiling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Math.Floor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Возвращает наибольшее целое число, которое меньше или равно указанному числу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Math.Ceiling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Возвращает наименьшее целое число, которое больше или равно заданному числу.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d1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7.03m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d2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7.64m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d3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0.12m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d4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0.12m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d5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7.1m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d6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7.6m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"{0}, {1}"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Ceiling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Floor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8, 7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"{0}, {1}"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Ceiling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Floor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8, 7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"{0}, {1}"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Ceiling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d3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Floor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d3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1, 0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"{0}, {1}"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Ceiling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d4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Floor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d4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0, -1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"{0}, {1}"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Ceiling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d5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Floor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d5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-7, -8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"{0}, {1}"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Ceiling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d6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Floor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d6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-7, -8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</a:t>
            </a:r>
            <a:r>
              <a:rPr lang="ru"/>
              <a:t>атематические функции </a:t>
            </a:r>
            <a:r>
              <a:rPr lang="ru">
                <a:solidFill>
                  <a:srgbClr val="FF9900"/>
                </a:solidFill>
              </a:rPr>
              <a:t>Math</a:t>
            </a:r>
            <a:r>
              <a:rPr lang="ru"/>
              <a:t> / </a:t>
            </a:r>
            <a:r>
              <a:rPr lang="ru">
                <a:solidFill>
                  <a:srgbClr val="FF9900"/>
                </a:solidFill>
              </a:rPr>
              <a:t>MathF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DivRem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Выполняет операцию деления с остатком и возвращает как результат деления, так и остаток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Возвращает абсолютное значение для аргумента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Sign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Возвращает число 1, если аргумент положительный, и -1, если отрицательный. Если он равен 0, то возвращает 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Sqrt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Возвращает квадратный корень аргумента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Cbrt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Возвращает кубический корень аргумента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Возвращает минимальный из двух аргументов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Возвращает максимальный из двух аргументов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Самостоятельная работа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692700" y="1470600"/>
            <a:ext cx="55938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Дана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 правильная пирамида		</a:t>
            </a: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Запросить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 a, h, 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Рассчитать 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S(бок), S(полн), V	</a:t>
            </a: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Вывести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 их на экран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8"/>
          <p:cNvGrpSpPr/>
          <p:nvPr/>
        </p:nvGrpSpPr>
        <p:grpSpPr>
          <a:xfrm>
            <a:off x="6905496" y="717439"/>
            <a:ext cx="1473405" cy="2004529"/>
            <a:chOff x="463200" y="1847850"/>
            <a:chExt cx="1965326" cy="2685956"/>
          </a:xfrm>
        </p:grpSpPr>
        <p:cxnSp>
          <p:nvCxnSpPr>
            <p:cNvPr id="168" name="Google Shape;168;p28"/>
            <p:cNvCxnSpPr/>
            <p:nvPr/>
          </p:nvCxnSpPr>
          <p:spPr>
            <a:xfrm>
              <a:off x="725547" y="4217010"/>
              <a:ext cx="11790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8"/>
            <p:cNvCxnSpPr/>
            <p:nvPr/>
          </p:nvCxnSpPr>
          <p:spPr>
            <a:xfrm>
              <a:off x="987893" y="3584590"/>
              <a:ext cx="11790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8"/>
            <p:cNvCxnSpPr/>
            <p:nvPr/>
          </p:nvCxnSpPr>
          <p:spPr>
            <a:xfrm>
              <a:off x="463200" y="3903398"/>
              <a:ext cx="261600" cy="314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8"/>
            <p:cNvCxnSpPr/>
            <p:nvPr/>
          </p:nvCxnSpPr>
          <p:spPr>
            <a:xfrm flipH="1">
              <a:off x="463657" y="3586497"/>
              <a:ext cx="523800" cy="315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8"/>
            <p:cNvCxnSpPr/>
            <p:nvPr/>
          </p:nvCxnSpPr>
          <p:spPr>
            <a:xfrm>
              <a:off x="2166926" y="3587154"/>
              <a:ext cx="261600" cy="3141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8"/>
            <p:cNvCxnSpPr/>
            <p:nvPr/>
          </p:nvCxnSpPr>
          <p:spPr>
            <a:xfrm flipH="1">
              <a:off x="1904600" y="3902740"/>
              <a:ext cx="523800" cy="31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8"/>
            <p:cNvCxnSpPr/>
            <p:nvPr/>
          </p:nvCxnSpPr>
          <p:spPr>
            <a:xfrm flipH="1" rot="10800000">
              <a:off x="463637" y="3899045"/>
              <a:ext cx="1964400" cy="3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8"/>
            <p:cNvCxnSpPr/>
            <p:nvPr/>
          </p:nvCxnSpPr>
          <p:spPr>
            <a:xfrm flipH="1">
              <a:off x="463600" y="1848508"/>
              <a:ext cx="982200" cy="2051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8"/>
            <p:cNvCxnSpPr/>
            <p:nvPr/>
          </p:nvCxnSpPr>
          <p:spPr>
            <a:xfrm flipH="1">
              <a:off x="725500" y="1848508"/>
              <a:ext cx="720300" cy="2367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8"/>
            <p:cNvCxnSpPr/>
            <p:nvPr/>
          </p:nvCxnSpPr>
          <p:spPr>
            <a:xfrm>
              <a:off x="1445800" y="1848508"/>
              <a:ext cx="458400" cy="2367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8"/>
            <p:cNvCxnSpPr/>
            <p:nvPr/>
          </p:nvCxnSpPr>
          <p:spPr>
            <a:xfrm>
              <a:off x="1445800" y="1848508"/>
              <a:ext cx="982200" cy="2051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28"/>
            <p:cNvCxnSpPr/>
            <p:nvPr/>
          </p:nvCxnSpPr>
          <p:spPr>
            <a:xfrm flipH="1">
              <a:off x="725517" y="3584984"/>
              <a:ext cx="1441500" cy="634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28"/>
            <p:cNvCxnSpPr/>
            <p:nvPr/>
          </p:nvCxnSpPr>
          <p:spPr>
            <a:xfrm rot="10800000">
              <a:off x="987488" y="3584006"/>
              <a:ext cx="916200" cy="635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8"/>
            <p:cNvCxnSpPr/>
            <p:nvPr/>
          </p:nvCxnSpPr>
          <p:spPr>
            <a:xfrm flipH="1">
              <a:off x="987400" y="1848508"/>
              <a:ext cx="458400" cy="17361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28"/>
            <p:cNvCxnSpPr/>
            <p:nvPr/>
          </p:nvCxnSpPr>
          <p:spPr>
            <a:xfrm>
              <a:off x="1445800" y="1847850"/>
              <a:ext cx="720300" cy="1737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8"/>
            <p:cNvCxnSpPr/>
            <p:nvPr/>
          </p:nvCxnSpPr>
          <p:spPr>
            <a:xfrm>
              <a:off x="1445800" y="1848508"/>
              <a:ext cx="3600" cy="2051700"/>
            </a:xfrm>
            <a:prstGeom prst="straightConnector1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" name="Google Shape;184;p28"/>
            <p:cNvSpPr txBox="1"/>
            <p:nvPr/>
          </p:nvSpPr>
          <p:spPr>
            <a:xfrm>
              <a:off x="2201665" y="4019268"/>
              <a:ext cx="1773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000" lIns="18000" spcFirstLastPara="1" rIns="18000" wrap="square" tIns="18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28"/>
            <p:cNvSpPr txBox="1"/>
            <p:nvPr/>
          </p:nvSpPr>
          <p:spPr>
            <a:xfrm>
              <a:off x="463637" y="4005107"/>
              <a:ext cx="1773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000" lIns="18000" spcFirstLastPara="1" rIns="18000" wrap="square" tIns="18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1312662" y="4219706"/>
              <a:ext cx="1773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000" lIns="18000" spcFirstLastPara="1" rIns="18000" wrap="square" tIns="18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8"/>
            <p:cNvSpPr txBox="1"/>
            <p:nvPr/>
          </p:nvSpPr>
          <p:spPr>
            <a:xfrm>
              <a:off x="1488797" y="2943061"/>
              <a:ext cx="1773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000" lIns="18000" spcFirstLastPara="1" rIns="18000" wrap="square" tIns="18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endParaRPr sz="18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1" y="2721974"/>
            <a:ext cx="5339146" cy="199413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6151100" y="3018525"/>
            <a:ext cx="2227800" cy="16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Значения для проверки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при a = 1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h = 2.5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, n = 6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S(бок) = ~7.937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S(полн) = ~10.535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V = ~2.165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https://allcalc.ru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Приведение любого значения к строке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Переменные любого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данных имеют метод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ToString()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12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now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1/1/2019 2:15:00 PM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System.Object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"abc"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abc :)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Приведение строки к любому типу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Многие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типы данных имеют метод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Parse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"12"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Int32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144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strFloat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"3.14159265"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strFloat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6.283185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strBool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strBool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Будьте внимательны!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Если .NET не встретит ожидаемый формат, произойдёт ошибка преобразования типа!</a:t>
            </a:r>
            <a:endParaRPr sz="140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Перечисления: </a:t>
            </a:r>
            <a:r>
              <a:rPr lang="ru">
                <a:solidFill>
                  <a:srgbClr val="FF9900"/>
                </a:solidFill>
              </a:rPr>
              <a:t>enum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 перечисления предоставляет способ определения набора именованных целочисленных констант, который можно назначить переменной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Sunday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Monday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Tuesday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Wednesday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Thursday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Friday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Saturday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 умолчанию базовым типом каждого элемента перечисления является int. Можно задать другой целочисленный тип, используя двоеточие: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Jan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Feb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Jun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Jul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Aug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Sep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Oct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Nov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Арифметические операции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058675"/>
            <a:ext cx="83682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resultVariable =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firstOperand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operator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secondOperand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// result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Сложение</a:t>
            </a:r>
            <a:br>
              <a:rPr lang="ru">
                <a:solidFill>
                  <a:srgbClr val="FFFFFF"/>
                </a:solidFill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7.5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–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Вычитание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5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Умножение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10.1F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30.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Деление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3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3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11.0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3.66666666666667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%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Остаток (от деления)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2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Перечисления: </a:t>
            </a:r>
            <a:r>
              <a:rPr lang="ru">
                <a:solidFill>
                  <a:srgbClr val="FF9900"/>
                </a:solidFill>
              </a:rPr>
              <a:t>enum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Sunday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Monday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Tuesday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Wednesday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Thursday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Friday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Saturday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Jan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Feb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Jun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Jul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Aug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Sep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Oct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Nov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Day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Monday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dayNumber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"{0} is day number #{1}."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dayNumber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thisMonth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Dec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monthNumber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thisMonth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"{0} is month number #{1}."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thisMonth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monthNumber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Monday is day number #1.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Dec is month number #11.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Такие операторы проводят операции непосредственно на битах числа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ИЛИ (OR)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И (AND)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Инверсия / отрицание (NOT)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Исключающее ИЛИ (XOR)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принимает значение “истина”,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всего один из аргументов имеет значение “истина”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	Сдвиг влево (left-shift)</a:t>
            </a:r>
            <a:br>
              <a:rPr lang="ru" sz="16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Сдвигает биты влево на определенное количество разрядов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Биты, расположенные слева, удаляются, справа появляются нули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	Сдвиг вправо (right-shift)</a:t>
            </a:r>
            <a:br>
              <a:rPr lang="ru" sz="16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Сдвигает биты вправо на определенное количество разрядов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Биты, расположенные справа, удаляются, слева появляются нули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Побитовые</a:t>
            </a:r>
            <a:r>
              <a:rPr lang="ru">
                <a:solidFill>
                  <a:srgbClr val="FFFFFF"/>
                </a:solidFill>
              </a:rPr>
              <a:t> или </a:t>
            </a:r>
            <a:r>
              <a:rPr lang="ru">
                <a:solidFill>
                  <a:srgbClr val="FF9900"/>
                </a:solidFill>
              </a:rPr>
              <a:t>поразрядные</a:t>
            </a:r>
            <a:r>
              <a:rPr lang="ru">
                <a:solidFill>
                  <a:srgbClr val="FFFFFF"/>
                </a:solidFill>
              </a:rPr>
              <a:t> операторы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 перечисления можно использовать для определения битовых флагов, благодаря чему экземпляр типа перечисления может хранить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любую комбинацию значений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определенных в списке перечислителя.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Flags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0x0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Sunday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0x1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Monday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0x2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Tuesday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0x4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Wednesday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0x8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Thursday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0x10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Friday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0x20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Saturday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0x40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nonWorking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Saturday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Sunday;</a:t>
            </a:r>
            <a:endParaRPr sz="12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Перечисления: </a:t>
            </a:r>
            <a:r>
              <a:rPr lang="ru">
                <a:solidFill>
                  <a:srgbClr val="FF9900"/>
                </a:solidFill>
              </a:rPr>
              <a:t>enum</a:t>
            </a:r>
            <a:r>
              <a:rPr lang="ru">
                <a:solidFill>
                  <a:srgbClr val="FFFFFF"/>
                </a:solidFill>
              </a:rPr>
              <a:t> как битовые флаги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работе с флагами необходимо работать используя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побитовые операторы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AND	&amp;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И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	|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ИЛИ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XOR	^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Исключающее ИЛИ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операция, которая принимает значение “истина” только если всего один из аргументов имеет значение “истина”. Полезная статья про XOR: </a:t>
            </a:r>
            <a:r>
              <a:rPr lang="ru" sz="1400" u="sng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https://habr.com/ru/post/183462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Установить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бит можно через 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nonWorkingDays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nonWorkingDays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Friday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Удалить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бит можно через 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nonWorkingDays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nonWorkingDays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^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Sunday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Проверить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установлен ли бит можно 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isThursdayWorking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nonWorkingDays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Thursday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Thursday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Операторы</a:t>
            </a:r>
            <a:r>
              <a:rPr lang="ru">
                <a:solidFill>
                  <a:srgbClr val="FFFFFF"/>
                </a:solidFill>
              </a:rPr>
              <a:t> для работы с флагами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87900" y="1242000"/>
            <a:ext cx="5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 для добавления цветов заданной палитры в “избранное”.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Программа выводит список цветов с их порядковыми номерами и просит пользователя в цикле выбрать 4 цвета для добавления их в палитру “Избранное”.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Выбор производится путём введения порядковых номеров этих цветов.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После завершения ввода программа выводит список любимых цветов, а также отдельно список нелюбимых цветов.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</a:t>
            </a:r>
            <a:r>
              <a:rPr lang="ru">
                <a:solidFill>
                  <a:srgbClr val="FFFFFF"/>
                </a:solidFill>
              </a:rPr>
              <a:t>работа: </a:t>
            </a:r>
            <a:r>
              <a:rPr lang="ru">
                <a:solidFill>
                  <a:srgbClr val="FF9900"/>
                </a:solidFill>
              </a:rPr>
              <a:t>enum [Flags]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5756100" y="1242000"/>
            <a:ext cx="30000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Список допустимых</a:t>
            </a:r>
            <a:br>
              <a:rPr lang="ru" sz="1800">
                <a:solidFill>
                  <a:srgbClr val="FFFFFF"/>
                </a:solidFill>
              </a:rPr>
            </a:br>
            <a:r>
              <a:rPr lang="ru" sz="1800">
                <a:solidFill>
                  <a:srgbClr val="FFFFFF"/>
                </a:solidFill>
              </a:rPr>
              <a:t>цветов в палитре: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Black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Blue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Cyan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Grey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Green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Magenta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Red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White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Yellow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консольное приложение, которое будет спрашивать, “Какой объем сока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(в литрах)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требуется упаковать?”.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Затем оно будет рассчитывать и выдавать в качестве ответа минимально необходимое количество контейнеров каждого типа.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нашей модели будет 3 типа контейнеров: 1 литр, 5 литров, 20 литров.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Типы контейнеров должны быть определены в перечислении (представленным битовыми флагами).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Кроме количества контейнеров необходимо посчитать значение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переменной типа Int32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в битах которой будет лежать признак наличия контейнера того или иного этого типа (0001 - 1л, 0010 - 5л, 0100 - 20л) 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выводе, если бит, отвечающий за наличие хотя бы одного контейнера данного типа, равен 0, строку с данными по этому контейнеру не выводить.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 (примеры вывода)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Пример работы программы: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Какой объем сока (в литрах) требуется упаковать?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76.4 /это ввод пользователя/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Вам потребуются следующие контейнеры: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20 л: 3 шт.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 5 л: 3 шт.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 1 л: 2 шт.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Пример работы программы (где количество 5-ти литровых контейнеров равно 0):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Какой объем сока (в литрах) требуется упаковать?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61.4 /это ввод пользователя/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Вам потребуются следующие контейнеры: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20 л: 3 шт.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 1 л: 2 шт.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297350"/>
            <a:ext cx="83682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Вывести на экран результат всех пяти действий с числами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Вывести на экран результат всех пяти действий с числами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48.13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На всякий случай, ещё раз операции: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+  </a:t>
            </a:r>
            <a:r>
              <a:rPr lang="ru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Сложение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–  </a:t>
            </a:r>
            <a:r>
              <a:rPr lang="ru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Вычитание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*  </a:t>
            </a:r>
            <a:r>
              <a:rPr lang="ru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Умножение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/  </a:t>
            </a:r>
            <a:r>
              <a:rPr lang="ru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Деление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%  </a:t>
            </a:r>
            <a:r>
              <a:rPr lang="ru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Остаток (от деления)</a:t>
            </a:r>
            <a:endParaRPr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Инкремент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увеличение значения на 1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++i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Автоматический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инкремент</a:t>
            </a:r>
            <a:br>
              <a:rPr lang="ru">
                <a:solidFill>
                  <a:srgbClr val="FFFFFF"/>
                </a:solidFill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first increment "a", then assign its value to "b"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i++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Отложенный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инкремент</a:t>
            </a:r>
            <a:br>
              <a:rPr lang="ru"/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first assign value of "c" to "d", then increment "c"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0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Унарные</a:t>
            </a:r>
            <a:r>
              <a:rPr lang="ru">
                <a:solidFill>
                  <a:srgbClr val="FFFFFF"/>
                </a:solidFill>
              </a:rPr>
              <a:t> операции (с одним операндом)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Де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кремент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уменьшение значения на 1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Автоматический декремент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first decrement "a", then assign its value to "b"		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-1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-1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i--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Отложенный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отложенный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first assign value of "c" to "d", then decrement "c"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-1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0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Унарные операции (с одним операндом)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Отрицание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инвертирует значение булевой переменной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!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Логическая инверсия</a:t>
            </a:r>
            <a:br>
              <a:rPr lang="ru">
                <a:solidFill>
                  <a:srgbClr val="FFFFFF"/>
                </a:solidFill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 is "true"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 is "true", so !a is "false"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b is "false", so !b is "true"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Унарные операции (с одним операндом)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Операторы отношения (сравнения)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авно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10.0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"abc"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"abc"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равно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10.0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"abc"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"abc"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Операторы отношения (сравнения)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Больше</a:t>
            </a:r>
            <a:br>
              <a:rPr lang="ru" sz="1400">
                <a:solidFill>
                  <a:srgbClr val="FFFFFF"/>
                </a:solidFill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// Compiler error!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"abc"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"def"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// Compiler error!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Меньше</a:t>
            </a:r>
            <a:br>
              <a:rPr lang="ru" sz="1400">
                <a:solidFill>
                  <a:srgbClr val="FFFFFF"/>
                </a:solidFill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Больше или равно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Меньше или равно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Определить 2 переменные: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равное </a:t>
            </a:r>
            <a:r>
              <a:rPr lang="ru" sz="18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равное </a:t>
            </a:r>
            <a:r>
              <a:rPr lang="ru" sz="18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отложенному инкременту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значения переменной </a:t>
            </a: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Вывести на экран результат сравнения по всем 6 пунктам: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Равно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равно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Больше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Меньше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Больше либо равно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Меньше либо равно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