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obotoSlab-bold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d95d7ed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d95d7ed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d95d7ed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dd95d7ed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1d5ad39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1d5ad39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f1d5ad39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f1d5ad39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d95d7ed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d95d7ed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d95d7ed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d95d7ed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f1d5ad39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f1d5ad39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d95d7ed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dd95d7ed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d95d7ed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d95d7ed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dd95d7ed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dd95d7ed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d95d7ed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dd95d7ed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dd95d7ed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dd95d7ed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dd95d7ed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dd95d7ed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f1d5ad39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f1d5ad39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dd95d7ed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dd95d7ed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72bb88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72bb88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1d5ad3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1d5ad3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d95d7ed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d95d7ed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1d5ad39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1d5ad39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1d5ad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1d5ad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d95d7ed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d95d7ed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1d5ad39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1d5ad39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u.wikipedia.org/wiki/%D0%9B%D0%B0%D1%82%D0%B8%D0%BD%D1%81%D0%BA%D0%B8%D0%B9_%D1%8F%D0%B7%D1%8B%D0%BA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Синтаксис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(ветвления, исключения)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87900" y="12929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Конструкция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отличается от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она позволяет сравнить выражение с набором возможных значений: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Конструкция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switch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1607100" y="2468350"/>
            <a:ext cx="2449200" cy="6861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Значение X ==</a:t>
            </a:r>
            <a:r>
              <a:rPr lang="ru" sz="1200">
                <a:solidFill>
                  <a:srgbClr val="FFFFFF"/>
                </a:solidFill>
              </a:rPr>
              <a:t> </a:t>
            </a:r>
            <a:r>
              <a:rPr lang="ru" sz="1200">
                <a:solidFill>
                  <a:srgbClr val="FFFFFF"/>
                </a:solidFill>
              </a:rPr>
              <a:t>варианту 1</a:t>
            </a:r>
            <a:endParaRPr i="1" sz="1200">
              <a:solidFill>
                <a:srgbClr val="FFFFFF"/>
              </a:solidFill>
            </a:endParaRPr>
          </a:p>
        </p:txBody>
      </p:sp>
      <p:cxnSp>
        <p:nvCxnSpPr>
          <p:cNvPr id="161" name="Google Shape;161;p22"/>
          <p:cNvCxnSpPr>
            <a:stCxn id="160" idx="3"/>
            <a:endCxn id="162" idx="1"/>
          </p:cNvCxnSpPr>
          <p:nvPr/>
        </p:nvCxnSpPr>
        <p:spPr>
          <a:xfrm>
            <a:off x="4056300" y="2811400"/>
            <a:ext cx="311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>
            <a:endCxn id="160" idx="0"/>
          </p:cNvCxnSpPr>
          <p:nvPr/>
        </p:nvCxnSpPr>
        <p:spPr>
          <a:xfrm>
            <a:off x="2831700" y="2101150"/>
            <a:ext cx="0" cy="36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2"/>
          <p:cNvSpPr txBox="1"/>
          <p:nvPr/>
        </p:nvSpPr>
        <p:spPr>
          <a:xfrm>
            <a:off x="2831700" y="2061838"/>
            <a:ext cx="721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вход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6446350" y="3352975"/>
            <a:ext cx="764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выход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4367700" y="2468350"/>
            <a:ext cx="15852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Действия 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607100" y="3382750"/>
            <a:ext cx="2449200" cy="6861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Значение X == варианту 2</a:t>
            </a:r>
            <a:endParaRPr i="1" sz="1200">
              <a:solidFill>
                <a:srgbClr val="FFFFFF"/>
              </a:solidFill>
            </a:endParaRPr>
          </a:p>
        </p:txBody>
      </p:sp>
      <p:cxnSp>
        <p:nvCxnSpPr>
          <p:cNvPr id="167" name="Google Shape;167;p22"/>
          <p:cNvCxnSpPr>
            <a:stCxn id="166" idx="3"/>
            <a:endCxn id="168" idx="1"/>
          </p:cNvCxnSpPr>
          <p:nvPr/>
        </p:nvCxnSpPr>
        <p:spPr>
          <a:xfrm>
            <a:off x="4056300" y="3725800"/>
            <a:ext cx="311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2"/>
          <p:cNvCxnSpPr>
            <a:stCxn id="160" idx="2"/>
            <a:endCxn id="166" idx="0"/>
          </p:cNvCxnSpPr>
          <p:nvPr/>
        </p:nvCxnSpPr>
        <p:spPr>
          <a:xfrm>
            <a:off x="2831700" y="3154450"/>
            <a:ext cx="0" cy="22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2"/>
          <p:cNvSpPr/>
          <p:nvPr/>
        </p:nvSpPr>
        <p:spPr>
          <a:xfrm>
            <a:off x="4367700" y="3382750"/>
            <a:ext cx="15852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Действия 2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70" name="Google Shape;170;p22"/>
          <p:cNvCxnSpPr>
            <a:stCxn id="166" idx="2"/>
            <a:endCxn id="171" idx="1"/>
          </p:cNvCxnSpPr>
          <p:nvPr/>
        </p:nvCxnSpPr>
        <p:spPr>
          <a:xfrm flipH="1" rot="-5400000">
            <a:off x="3313950" y="3586600"/>
            <a:ext cx="571500" cy="15360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2"/>
          <p:cNvSpPr/>
          <p:nvPr/>
        </p:nvSpPr>
        <p:spPr>
          <a:xfrm>
            <a:off x="4367700" y="4297150"/>
            <a:ext cx="15852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Действия по умолчанию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034100" y="2465050"/>
            <a:ext cx="3558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034100" y="3370975"/>
            <a:ext cx="3558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831700" y="3083350"/>
            <a:ext cx="439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нет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831700" y="4065550"/>
            <a:ext cx="439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нет</a:t>
            </a:r>
            <a:endParaRPr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22"/>
          <p:cNvCxnSpPr/>
          <p:nvPr/>
        </p:nvCxnSpPr>
        <p:spPr>
          <a:xfrm>
            <a:off x="5952900" y="3725800"/>
            <a:ext cx="968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2"/>
          <p:cNvCxnSpPr>
            <a:endCxn id="171" idx="3"/>
          </p:cNvCxnSpPr>
          <p:nvPr/>
        </p:nvCxnSpPr>
        <p:spPr>
          <a:xfrm flipH="1" rot="-5400000">
            <a:off x="5038500" y="3725800"/>
            <a:ext cx="1828200" cy="600"/>
          </a:xfrm>
          <a:prstGeom prst="bentConnector4">
            <a:avLst>
              <a:gd fmla="val -353" name="adj1"/>
              <a:gd fmla="val 77741667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387900" y="12204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"The color is red"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"The color is blue"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"The color is unknown."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Конструкция </a:t>
            </a:r>
            <a:r>
              <a:rPr lang="ru">
                <a:solidFill>
                  <a:srgbClr val="FF9900"/>
                </a:solidFill>
              </a:rPr>
              <a:t>switch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87900" y="2175900"/>
            <a:ext cx="83682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Yellow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Yellow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"The color is red or yellow"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Конструкция </a:t>
            </a:r>
            <a:r>
              <a:rPr lang="ru">
                <a:solidFill>
                  <a:srgbClr val="FF9900"/>
                </a:solidFill>
              </a:rPr>
              <a:t>switch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387900" y="12929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объединять команды для нескольких значений, перечисляя несколько блоков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подряд один под другим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87900" y="1221900"/>
            <a:ext cx="83682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Модифицировать программу задания на условие if...else (про длительность договора от 1 до 30 лет) используя для определения правильной формы числительного не if...else, а switch.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Внешне программа не должна отличаться от предыдущей реализации.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работы программы: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длительность договора аренды в годах: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21 /это ввод пользователя/</a:t>
            </a:r>
            <a:b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Договор аренды оформлен на период длительностью 21 год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длительность договора аренды в годах: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5 /это ввод пользователя/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Договор аренды оформлен на период длительностью 5 лет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длительность договора аренды в годах: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35 /это ввод пользователя/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Вы ввели неверное значение!</a:t>
            </a:r>
            <a:endParaRPr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работа: </a:t>
            </a:r>
            <a:r>
              <a:rPr lang="ru">
                <a:solidFill>
                  <a:srgbClr val="FF9900"/>
                </a:solidFill>
              </a:rPr>
              <a:t>switch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Исключения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Исключения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позволяют обозначить, что во время выполнения программы произошла ошибка.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Объекты исключений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описывающие ошибку, создаются и затем вызываются с помощью ключевого слова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Программисты должны вызывать исключения в том случае, если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прогнозируется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неверное поведение программы.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Объекты исключений наследуются от базового класса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System.Exception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Исключения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рекомендуется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использовать для изменения потока программы в рамках обычного выполнения. Их следует использовать только для сообщения о состояниях ошибки и их обработки.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Генерация собственного исключения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 less than 100:"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strNum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throwing new exception according to our logic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Exception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"The value should be less than 100!"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$"You entered correct value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87900" y="1221900"/>
            <a:ext cx="83682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Модифицировать программу из задачи на блок switch таким образом, чтобы в случае, если число выходит за диапазон от 1 до 30, генерировалось новое исключение с текстом “Введенное значение выходит за допустимые пределы от 1 до 30”.</a:t>
            </a:r>
            <a:endParaRPr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работа: </a:t>
            </a:r>
            <a:r>
              <a:rPr lang="ru">
                <a:solidFill>
                  <a:srgbClr val="FF9900"/>
                </a:solidFill>
              </a:rPr>
              <a:t>throw exception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исключений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обработки исключений помогают справиться с непредвиденными или исключительными проблемами, которые возникают при выполнении программы.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Обработка исключений использует ключевые слова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действий, которые могут оказаться неудачными.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исключение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перехватывается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его необходимо либо обработать, либо генерировать повторно используя ключевое слово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Обработка исключений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for example, we would like to create a simple calculator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 A: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 B: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divide by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equals to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:##.###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Обработка исключений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for example, we would like to create a simple calculator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 A: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 B: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divide by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equals to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:##.###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1"/>
          <p:cNvCxnSpPr/>
          <p:nvPr/>
        </p:nvCxnSpPr>
        <p:spPr>
          <a:xfrm>
            <a:off x="1360275" y="2033300"/>
            <a:ext cx="3145500" cy="0"/>
          </a:xfrm>
          <a:prstGeom prst="straightConnector1">
            <a:avLst/>
          </a:prstGeom>
          <a:noFill/>
          <a:ln cap="flat" cmpd="sng" w="19050">
            <a:solidFill>
              <a:srgbClr val="E03D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360275" y="2664175"/>
            <a:ext cx="3145500" cy="0"/>
          </a:xfrm>
          <a:prstGeom prst="straightConnector1">
            <a:avLst/>
          </a:prstGeom>
          <a:noFill/>
          <a:ln cap="flat" cmpd="sng" w="19050">
            <a:solidFill>
              <a:srgbClr val="E03D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1"/>
          <p:cNvCxnSpPr/>
          <p:nvPr/>
        </p:nvCxnSpPr>
        <p:spPr>
          <a:xfrm>
            <a:off x="1849300" y="3096175"/>
            <a:ext cx="630300" cy="0"/>
          </a:xfrm>
          <a:prstGeom prst="straightConnector1">
            <a:avLst/>
          </a:prstGeom>
          <a:noFill/>
          <a:ln cap="flat" cmpd="sng" w="19050">
            <a:solidFill>
              <a:srgbClr val="E03D3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Ветвления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91500"/>
            <a:ext cx="8368200" cy="1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Ветвление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это команда алгоритма, в которой делается выбор, выполнять или не выполнять какую-нибудь группу команд в зависимости от условий.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алгоритмической схеме ветвление изображают в виде ромба, имеющего один вход и два выхода. Внутри ромба пишется утверждение. В зависимости от истинности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утверждения выполняется та или иная ветка кода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2698525" y="3511625"/>
            <a:ext cx="3509700" cy="11388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Условие</a:t>
            </a:r>
            <a:br>
              <a:rPr b="1" lang="ru" sz="1800">
                <a:solidFill>
                  <a:srgbClr val="FFFFFF"/>
                </a:solidFill>
              </a:rPr>
            </a:br>
            <a:r>
              <a:rPr i="1" lang="ru">
                <a:solidFill>
                  <a:schemeClr val="dk1"/>
                </a:solidFill>
              </a:rPr>
              <a:t>(утверждение)</a:t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74" name="Google Shape;74;p14"/>
          <p:cNvCxnSpPr>
            <a:stCxn id="73" idx="1"/>
          </p:cNvCxnSpPr>
          <p:nvPr/>
        </p:nvCxnSpPr>
        <p:spPr>
          <a:xfrm flipH="1">
            <a:off x="1676725" y="4081025"/>
            <a:ext cx="1021800" cy="520200"/>
          </a:xfrm>
          <a:prstGeom prst="bentConnector3">
            <a:avLst>
              <a:gd fmla="val 9999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73" idx="3"/>
          </p:cNvCxnSpPr>
          <p:nvPr/>
        </p:nvCxnSpPr>
        <p:spPr>
          <a:xfrm>
            <a:off x="6208225" y="4081025"/>
            <a:ext cx="1022400" cy="572700"/>
          </a:xfrm>
          <a:prstGeom prst="bentConnector3">
            <a:avLst>
              <a:gd fmla="val 10069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endCxn id="73" idx="0"/>
          </p:cNvCxnSpPr>
          <p:nvPr/>
        </p:nvCxnSpPr>
        <p:spPr>
          <a:xfrm>
            <a:off x="4453375" y="3144425"/>
            <a:ext cx="0" cy="36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4453375" y="3105075"/>
            <a:ext cx="721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вход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208225" y="3764675"/>
            <a:ext cx="1305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условие </a:t>
            </a:r>
            <a:r>
              <a:rPr i="1" lang="ru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истинно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393225" y="3764675"/>
            <a:ext cx="1305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условие </a:t>
            </a:r>
            <a:r>
              <a:rPr i="1" lang="ru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ложно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Обработка исключений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 A: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 B: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divide by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equals to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Exception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We can specify exception variable to use it later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"Can't continue calculation:"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GetType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here!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Обработка исключений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 A: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 B: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divide by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equals to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catch </a:t>
            </a:r>
            <a:r>
              <a:rPr lang="ru" sz="14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// catching ALL exceptions is a bad practice as it may hide problems!</a:t>
            </a:r>
            <a:endParaRPr sz="14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.WriteLine(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"Can't continue calculation! Something goes wrong!"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.WriteLine(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.ReadKey();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Обработка исключений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 A: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integer value B: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divide by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equals to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FormatException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Cannot parse integer value!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"You entered wrong data!"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DivideByZeroException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Cannot divide by zero!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"Cannot divide by zero!"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387900" y="1221900"/>
            <a:ext cx="83682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предыдущей задаче обернуть в блок try...catch код, который запрашивает строку у пользователя и пытается представить его в виде числа с помощью функции Parse().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блоке catch выводить на экран сообщение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“Введенная строка не распознаётся как число указанного типа!”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Сначала (вариант 1):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Корректно завершать работу приложения.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(вариант 2):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Аварийно завершать работу приложения (пробросив наружу изначальное исключение с помощью команды throw).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работа: </a:t>
            </a:r>
            <a:r>
              <a:rPr lang="ru">
                <a:solidFill>
                  <a:srgbClr val="FF9900"/>
                </a:solidFill>
              </a:rPr>
              <a:t>try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catch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консольное приложение, которое спросит у пользователя тип фигуры (1 - круг, 2 - равносторонний треугольник, 3 - прямоугольник), затем спросит параметры фигуры: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круга - диаметр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треугольника - длину стороны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прямоугольника - ширину и высоту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качестве результата программа должна вывести площадь поверхности и длину периметра соответствующей фигуры.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 фигур должен быть объявлен в виде перечисления.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обработать все предсказуемые исключения.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387900" y="1242000"/>
            <a:ext cx="87561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работы программы (при корректном вводе):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Введите тип фигуры (1 круг, 2 равносторонний треугольник, 3 прямоугольник):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 /это ввод пользователя, соответствующий выбору прямоугольника/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Введите длину прямоугольника: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12.1 /ввод пользователем ширины/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Введите высоту прямоугольника: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9.4 /ввод пользователя высоты/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Площадь поверхности: 113.74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Длина периметра: 43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работы программы (при неверном вводе):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Введите тип фигуры (1 круг, 2 равносторонний треугольник, 3 прямоугольник):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 /это ввод пользователя, соответствующий выбору прямоугольника/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Введите длину прямоугольника: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Abcd /ввод пользователем нечислового значения/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Ошибка! Введено нечисловое значение!</a:t>
            </a:r>
            <a:endParaRPr sz="14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Example of if...else #1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for analysis:"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KeyChar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IsLetterOrDigit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conditional statement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block if it is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"You entered letter or digit!"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block if it is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"You pressed a strange key..."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Условный оператор </a:t>
            </a:r>
            <a:r>
              <a:rPr lang="ru">
                <a:solidFill>
                  <a:srgbClr val="FF9900"/>
                </a:solidFill>
              </a:rPr>
              <a:t>if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else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Ветвления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87900" y="1291500"/>
            <a:ext cx="82230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Важно понимать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что после завершения кода веток программа может опять вернуться к линейному потоку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2817150" y="2155550"/>
            <a:ext cx="3509700" cy="11388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Условие</a:t>
            </a:r>
            <a:br>
              <a:rPr b="1" lang="ru" sz="1800">
                <a:solidFill>
                  <a:srgbClr val="FFFFFF"/>
                </a:solidFill>
              </a:rPr>
            </a:br>
            <a:r>
              <a:rPr i="1" lang="ru">
                <a:solidFill>
                  <a:schemeClr val="dk1"/>
                </a:solidFill>
              </a:rPr>
              <a:t>(утверждение)</a:t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95" name="Google Shape;95;p16"/>
          <p:cNvCxnSpPr>
            <a:stCxn id="94" idx="1"/>
            <a:endCxn id="96" idx="0"/>
          </p:cNvCxnSpPr>
          <p:nvPr/>
        </p:nvCxnSpPr>
        <p:spPr>
          <a:xfrm flipH="1">
            <a:off x="1934850" y="2724950"/>
            <a:ext cx="882300" cy="5694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stCxn id="94" idx="3"/>
            <a:endCxn id="98" idx="0"/>
          </p:cNvCxnSpPr>
          <p:nvPr/>
        </p:nvCxnSpPr>
        <p:spPr>
          <a:xfrm>
            <a:off x="6326850" y="2724950"/>
            <a:ext cx="882600" cy="5694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endCxn id="94" idx="0"/>
          </p:cNvCxnSpPr>
          <p:nvPr/>
        </p:nvCxnSpPr>
        <p:spPr>
          <a:xfrm>
            <a:off x="4572000" y="1788350"/>
            <a:ext cx="0" cy="36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4572000" y="1749000"/>
            <a:ext cx="721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вход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326850" y="2408600"/>
            <a:ext cx="1305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условие </a:t>
            </a:r>
            <a:r>
              <a:rPr i="1" lang="ru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истинно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511850" y="2408600"/>
            <a:ext cx="1305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условие </a:t>
            </a:r>
            <a:r>
              <a:rPr i="1" lang="ru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ложно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052250" y="3294350"/>
            <a:ext cx="17649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Команды</a:t>
            </a:r>
            <a:br>
              <a:rPr b="1" lang="ru" sz="1800">
                <a:solidFill>
                  <a:srgbClr val="FFFFFF"/>
                </a:solidFill>
              </a:rPr>
            </a:br>
            <a:r>
              <a:rPr i="1" lang="ru">
                <a:solidFill>
                  <a:schemeClr val="dk1"/>
                </a:solidFill>
              </a:rPr>
              <a:t>(ложного пути)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326850" y="3294350"/>
            <a:ext cx="17649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Команды</a:t>
            </a:r>
            <a:br>
              <a:rPr b="1" lang="ru" sz="1800">
                <a:solidFill>
                  <a:srgbClr val="FFFFFF"/>
                </a:solidFill>
              </a:rPr>
            </a:br>
            <a:r>
              <a:rPr i="1" lang="ru">
                <a:solidFill>
                  <a:schemeClr val="dk1"/>
                </a:solidFill>
              </a:rPr>
              <a:t>(истинного пути)</a:t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103" name="Google Shape;103;p16"/>
          <p:cNvCxnSpPr>
            <a:stCxn id="96" idx="2"/>
            <a:endCxn id="104" idx="1"/>
          </p:cNvCxnSpPr>
          <p:nvPr/>
        </p:nvCxnSpPr>
        <p:spPr>
          <a:xfrm flipH="1" rot="-5400000">
            <a:off x="2640600" y="3274550"/>
            <a:ext cx="343200" cy="17550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98" idx="2"/>
            <a:endCxn id="104" idx="3"/>
          </p:cNvCxnSpPr>
          <p:nvPr/>
        </p:nvCxnSpPr>
        <p:spPr>
          <a:xfrm rot="5400000">
            <a:off x="6160200" y="3274550"/>
            <a:ext cx="343200" cy="17550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/>
          <p:nvPr/>
        </p:nvSpPr>
        <p:spPr>
          <a:xfrm>
            <a:off x="3689550" y="3980450"/>
            <a:ext cx="17649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Команды</a:t>
            </a:r>
            <a:br>
              <a:rPr b="1" lang="ru" sz="1800">
                <a:solidFill>
                  <a:srgbClr val="FFFFFF"/>
                </a:solidFill>
              </a:rPr>
            </a:br>
            <a:r>
              <a:rPr i="1" lang="ru">
                <a:solidFill>
                  <a:schemeClr val="dk1"/>
                </a:solidFill>
              </a:rPr>
              <a:t>(после if..else)</a:t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4591175" y="4648700"/>
            <a:ext cx="0" cy="41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 txBox="1"/>
          <p:nvPr/>
        </p:nvSpPr>
        <p:spPr>
          <a:xfrm>
            <a:off x="4572000" y="4654250"/>
            <a:ext cx="721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выход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Example of if...else #2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 less than 100:"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strNum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"Correct!"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"Error!"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Условный оператор </a:t>
            </a:r>
            <a:r>
              <a:rPr lang="ru">
                <a:solidFill>
                  <a:srgbClr val="FF9900"/>
                </a:solidFill>
              </a:rPr>
              <a:t>if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else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Ветвления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87900" y="1291500"/>
            <a:ext cx="82230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Блока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может вовсе не быть, в  таком случае схема будет выглядеть так: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2817150" y="2155550"/>
            <a:ext cx="3509700" cy="11388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Условие</a:t>
            </a:r>
            <a:br>
              <a:rPr b="1" lang="ru" sz="1800">
                <a:solidFill>
                  <a:srgbClr val="FFFFFF"/>
                </a:solidFill>
              </a:rPr>
            </a:br>
            <a:r>
              <a:rPr i="1" lang="ru">
                <a:solidFill>
                  <a:schemeClr val="dk1"/>
                </a:solidFill>
              </a:rPr>
              <a:t>(утверждение)</a:t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123" name="Google Shape;123;p18"/>
          <p:cNvCxnSpPr>
            <a:stCxn id="122" idx="1"/>
            <a:endCxn id="124" idx="0"/>
          </p:cNvCxnSpPr>
          <p:nvPr/>
        </p:nvCxnSpPr>
        <p:spPr>
          <a:xfrm>
            <a:off x="2817150" y="2724950"/>
            <a:ext cx="1755000" cy="1255500"/>
          </a:xfrm>
          <a:prstGeom prst="bentConnector4">
            <a:avLst>
              <a:gd fmla="val -49963" name="adj1"/>
              <a:gd fmla="val 72676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>
            <a:stCxn id="122" idx="3"/>
            <a:endCxn id="126" idx="0"/>
          </p:cNvCxnSpPr>
          <p:nvPr/>
        </p:nvCxnSpPr>
        <p:spPr>
          <a:xfrm>
            <a:off x="6326850" y="2724950"/>
            <a:ext cx="882600" cy="5694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endCxn id="122" idx="0"/>
          </p:cNvCxnSpPr>
          <p:nvPr/>
        </p:nvCxnSpPr>
        <p:spPr>
          <a:xfrm>
            <a:off x="4572000" y="1788350"/>
            <a:ext cx="0" cy="36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 txBox="1"/>
          <p:nvPr/>
        </p:nvSpPr>
        <p:spPr>
          <a:xfrm>
            <a:off x="4572000" y="1749000"/>
            <a:ext cx="721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вход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326850" y="2408600"/>
            <a:ext cx="1305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условие </a:t>
            </a:r>
            <a:r>
              <a:rPr i="1" lang="ru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истинно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511850" y="2408600"/>
            <a:ext cx="1305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условие </a:t>
            </a:r>
            <a:r>
              <a:rPr i="1" lang="ru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ложно</a:t>
            </a:r>
            <a:endParaRPr i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326850" y="3294350"/>
            <a:ext cx="17649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Команды</a:t>
            </a:r>
            <a:br>
              <a:rPr b="1" lang="ru" sz="1800">
                <a:solidFill>
                  <a:srgbClr val="FFFFFF"/>
                </a:solidFill>
              </a:rPr>
            </a:br>
            <a:r>
              <a:rPr i="1" lang="ru">
                <a:solidFill>
                  <a:schemeClr val="dk1"/>
                </a:solidFill>
              </a:rPr>
              <a:t>(истинного пути)</a:t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131" name="Google Shape;131;p18"/>
          <p:cNvCxnSpPr>
            <a:stCxn id="126" idx="2"/>
            <a:endCxn id="124" idx="3"/>
          </p:cNvCxnSpPr>
          <p:nvPr/>
        </p:nvCxnSpPr>
        <p:spPr>
          <a:xfrm rot="5400000">
            <a:off x="6160200" y="3274550"/>
            <a:ext cx="343200" cy="17550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/>
          <p:nvPr/>
        </p:nvSpPr>
        <p:spPr>
          <a:xfrm>
            <a:off x="3689550" y="3980450"/>
            <a:ext cx="1764900" cy="68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Команды</a:t>
            </a:r>
            <a:br>
              <a:rPr b="1" lang="ru" sz="1800">
                <a:solidFill>
                  <a:srgbClr val="FFFFFF"/>
                </a:solidFill>
              </a:rPr>
            </a:br>
            <a:r>
              <a:rPr i="1" lang="ru">
                <a:solidFill>
                  <a:schemeClr val="dk1"/>
                </a:solidFill>
              </a:rPr>
              <a:t>(после if..else)</a:t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>
            <a:off x="4591175" y="4648700"/>
            <a:ext cx="0" cy="41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8"/>
          <p:cNvSpPr txBox="1"/>
          <p:nvPr/>
        </p:nvSpPr>
        <p:spPr>
          <a:xfrm>
            <a:off x="4572000" y="4654250"/>
            <a:ext cx="721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выход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87900" y="1221900"/>
            <a:ext cx="83682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 с блоками ветвления. Программа запрашивает у пользователя количество лет договора аренды в диапазоне от 1 до 30.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введено значение за этими пределами, программа выводит сообщение "Вы ввели неверное значение!" и завершается.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значение находится в диапазоне [1..30], на экран должна вывестись по-русски грамматически корректная фраза о длительности заключённого договора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работы программы: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длительность договора аренды в годах: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21 /это ввод пользователя/</a:t>
            </a:r>
            <a:b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Договор аренды оформлен на период длительностью 21 год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длительность договора аренды в годах: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5 /это ввод пользователя/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Договор аренды оформлен на период длительностью 5 лет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длительность договора аренды в годах: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35 /это ввод пользователя/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Вы ввели неверное значение!</a:t>
            </a:r>
            <a:endParaRPr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работа: </a:t>
            </a:r>
            <a:r>
              <a:rPr lang="ru">
                <a:solidFill>
                  <a:srgbClr val="FF9900"/>
                </a:solidFill>
              </a:rPr>
              <a:t>if</a:t>
            </a:r>
            <a:r>
              <a:rPr lang="ru">
                <a:solidFill>
                  <a:srgbClr val="FFFFFF"/>
                </a:solidFill>
              </a:rPr>
              <a:t>...</a:t>
            </a:r>
            <a:r>
              <a:rPr lang="ru">
                <a:solidFill>
                  <a:srgbClr val="FF9900"/>
                </a:solidFill>
              </a:rPr>
              <a:t>else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87900" y="1292900"/>
            <a:ext cx="83682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Терна́рная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условная операция (от </a:t>
            </a:r>
            <a:r>
              <a:rPr lang="ru" sz="14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латинского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ternarius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“тройной”):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Example of operator ?: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 less than 100:"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strNum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condition statement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"Correct!"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value when condition is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"Error!"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value when condition is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Тернарный у</a:t>
            </a:r>
            <a:r>
              <a:rPr lang="ru">
                <a:solidFill>
                  <a:srgbClr val="FFFFFF"/>
                </a:solidFill>
              </a:rPr>
              <a:t>словный оператор </a:t>
            </a:r>
            <a:r>
              <a:rPr lang="ru">
                <a:solidFill>
                  <a:srgbClr val="FF9900"/>
                </a:solidFill>
              </a:rPr>
              <a:t>?: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87900" y="1221900"/>
            <a:ext cx="8368200" cy="3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 с использованием тернарного оператора ?: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Программа запрашивает число от 0 до 100. В зависимости от введенного числа будет выводиться: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число меньше 50: “Введенное число меньше 50”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если число больше либо равно 50: “Введенное число больше либо равно 50”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работы программы: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Введите число от 1 до 100: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25 /это ввод пользователя/</a:t>
            </a:r>
            <a:b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Введенное число меньше 50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Введите число от 1 до 100: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73 /это ввод пользователя/</a:t>
            </a:r>
            <a:b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Введенное число больше либо равно 50</a:t>
            </a:r>
            <a:endParaRPr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</a:t>
            </a:r>
            <a:r>
              <a:rPr lang="ru">
                <a:solidFill>
                  <a:srgbClr val="FFFFFF"/>
                </a:solidFill>
              </a:rPr>
              <a:t>амостоятельная работа: </a:t>
            </a:r>
            <a:r>
              <a:rPr lang="ru">
                <a:solidFill>
                  <a:srgbClr val="FF9900"/>
                </a:solidFill>
              </a:rPr>
              <a:t>?: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