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bold.fntdata"/><Relationship Id="rId10" Type="http://schemas.openxmlformats.org/officeDocument/2006/relationships/slide" Target="slides/slide6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0c6111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0c6111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0c6111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0c6111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dc7ef1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dc7ef1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dc7ef1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dc7ef1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dc7ef1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dc7ef1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dc7ef10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dc7ef1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0c6111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0c6111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dc7ef1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dc7ef1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dc7ef1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dc7ef1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dc7ef1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dc7ef1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dc7ef1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dc7ef1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f0c6111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f0c6111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dc7ef10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dc7ef1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dc7ef10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dc7ef10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dc7ef10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dc7ef10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f37562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f37562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72bb88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72bb88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dc7ef1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dc7ef1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0c6111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0c6111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0c6111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0c6111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dc7ef1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dc7ef1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0c6111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0c6111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0c6111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0c6111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(циклы)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values."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"When Sum exceeds 100 program will be finished:"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"You entered wrong value! Please try again:"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start the next cycle iteration!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$"The sum is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 Press any key to exit..."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 постусловием: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</a:t>
            </a:r>
            <a:r>
              <a:rPr lang="ru" sz="1800">
                <a:solidFill>
                  <a:srgbClr val="FF9900"/>
                </a:solidFill>
              </a:rPr>
              <a:t>continue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Модифицировать программу таким образом, чтобы на экран выводилась длина введенной строки в формате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“Entered string length is X”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всех строк, короче или равным 15 символам.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строк больше 15 символов должна выводиться надпись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“Too long string. Try another:”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после вывода этой надписи цикл должен возвращался к началу.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r>
              <a:rPr lang="ru"/>
              <a:t> </a:t>
            </a:r>
            <a:r>
              <a:rPr lang="ru" sz="1800"/>
              <a:t>( </a:t>
            </a:r>
            <a:r>
              <a:rPr lang="ru" sz="1800">
                <a:solidFill>
                  <a:srgbClr val="FF9900"/>
                </a:solidFill>
              </a:rPr>
              <a:t>continue</a:t>
            </a:r>
            <a:r>
              <a:rPr lang="ru" sz="1800">
                <a:solidFill>
                  <a:srgbClr val="FF9900"/>
                </a:solidFill>
              </a:rPr>
              <a:t> </a:t>
            </a:r>
            <a:r>
              <a:rPr lang="ru" sz="1800"/>
              <a:t>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900" y="12929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выполняет определенный блок кода, если условное логическое выражение равно значению true.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Цикл с предусловием: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while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334400" y="2484050"/>
            <a:ext cx="2449200" cy="686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br>
              <a:rPr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входа в</a:t>
            </a:r>
            <a:br>
              <a:rPr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>
            <a:off x="2559000" y="2104550"/>
            <a:ext cx="0" cy="37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 txBox="1"/>
          <p:nvPr/>
        </p:nvSpPr>
        <p:spPr>
          <a:xfrm>
            <a:off x="2559000" y="2099449"/>
            <a:ext cx="721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766400" y="3800150"/>
            <a:ext cx="15852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Циклические действия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4"/>
          <p:cNvCxnSpPr>
            <a:stCxn id="151" idx="2"/>
            <a:endCxn id="154" idx="0"/>
          </p:cNvCxnSpPr>
          <p:nvPr/>
        </p:nvCxnSpPr>
        <p:spPr>
          <a:xfrm>
            <a:off x="2559000" y="3170150"/>
            <a:ext cx="0" cy="63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21375" y="2545825"/>
            <a:ext cx="11901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ложь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(не входим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цикл, 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идём дальше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коду)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550800" y="3130075"/>
            <a:ext cx="1190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истина (входим в тело цикла)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4"/>
          <p:cNvCxnSpPr>
            <a:stCxn id="151" idx="1"/>
          </p:cNvCxnSpPr>
          <p:nvPr/>
        </p:nvCxnSpPr>
        <p:spPr>
          <a:xfrm>
            <a:off x="1334400" y="2827100"/>
            <a:ext cx="1225500" cy="2128200"/>
          </a:xfrm>
          <a:prstGeom prst="bentConnector4">
            <a:avLst>
              <a:gd fmla="val -11185" name="adj1"/>
              <a:gd fmla="val 86872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>
            <a:stCxn id="154" idx="2"/>
          </p:cNvCxnSpPr>
          <p:nvPr/>
        </p:nvCxnSpPr>
        <p:spPr>
          <a:xfrm>
            <a:off x="2559000" y="4486250"/>
            <a:ext cx="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785100" y="2099425"/>
            <a:ext cx="49710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условное выражение оценивается перед каждым выполнением цикла, цикл while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выполняется 0 или несколько раз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любой точке блока операторов do можно разорвать цикл с помощью оператора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перейти непосредственно к оценке выражения while, воспользовавшись оператором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значение выражения оценивается как true, выполнение продолжается с первого оператора цикла. В противном случае выполнение продолжается с первого оператора после цикла.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values."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"When Sum exceeds 100 program will be finished:"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condition checks before the cycling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"You entered wrong value! Please try again:"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return to the beginning of the cycle!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$"The sum is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 Press any key to exit..."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 предусловием: </a:t>
            </a:r>
            <a:r>
              <a:rPr lang="ru">
                <a:solidFill>
                  <a:srgbClr val="FF9900"/>
                </a:solidFill>
              </a:rPr>
              <a:t>while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5 integer values to summarize them:"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variable to calculate the number of entered values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checking that number of entered values less than 5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$"Aborting! only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values were summarized!"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num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$"The sum is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 Press any key to exit..."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 предусловием: </a:t>
            </a:r>
            <a:r>
              <a:rPr lang="ru">
                <a:solidFill>
                  <a:srgbClr val="FF9900"/>
                </a:solidFill>
              </a:rPr>
              <a:t>while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 </a:t>
            </a:r>
            <a:r>
              <a:rPr lang="ru" sz="1800">
                <a:solidFill>
                  <a:srgbClr val="FF9900"/>
                </a:solidFill>
              </a:rPr>
              <a:t>counter 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5 integer values to summarize them:"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infinite loop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checking for exit condition in cycle body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$"Aborting! only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values were summarized!"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num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$"The sum is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 Press any key to exit..."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 предусловием: </a:t>
            </a:r>
            <a:r>
              <a:rPr lang="ru">
                <a:solidFill>
                  <a:srgbClr val="FF9900"/>
                </a:solidFill>
              </a:rPr>
              <a:t>while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 </a:t>
            </a:r>
            <a:r>
              <a:rPr lang="ru" sz="1800">
                <a:solidFill>
                  <a:srgbClr val="FF9900"/>
                </a:solidFill>
              </a:rPr>
              <a:t>infinite loop 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которая бы считала сумму чисел, расположенную в заданном массиве используя цикл while.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каждой итерации цикла необходимо выводить промежуточный результат подсчета суммы.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while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87900" y="12929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выполняет определенный блок кода, каждую итерацию изменяя значение счётчика, пока условное логическое выражение истинно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Цикл со счетчиком: </a:t>
            </a:r>
            <a:r>
              <a:rPr lang="ru">
                <a:solidFill>
                  <a:srgbClr val="FF9900"/>
                </a:solidFill>
              </a:rPr>
              <a:t>for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626025" y="2331650"/>
            <a:ext cx="27804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Изменение счетчика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i = i</a:t>
            </a:r>
            <a:r>
              <a:rPr lang="ru" sz="800">
                <a:solidFill>
                  <a:srgbClr val="FFFFFF"/>
                </a:solidFill>
              </a:rPr>
              <a:t>1</a:t>
            </a:r>
            <a:r>
              <a:rPr lang="ru" sz="1200">
                <a:solidFill>
                  <a:srgbClr val="FFFFFF"/>
                </a:solidFill>
              </a:rPr>
              <a:t>, i</a:t>
            </a:r>
            <a:r>
              <a:rPr lang="ru" sz="800">
                <a:solidFill>
                  <a:srgbClr val="FFFFFF"/>
                </a:solidFill>
              </a:rPr>
              <a:t>2</a:t>
            </a:r>
            <a:r>
              <a:rPr lang="ru" sz="1200">
                <a:solidFill>
                  <a:srgbClr val="FFFFFF"/>
                </a:solidFill>
              </a:rPr>
              <a:t>, …</a:t>
            </a:r>
            <a:r>
              <a:rPr lang="ru" sz="1200">
                <a:solidFill>
                  <a:srgbClr val="FFFFFF"/>
                </a:solidFill>
              </a:rPr>
              <a:t> , i</a:t>
            </a:r>
            <a:r>
              <a:rPr lang="ru" sz="800">
                <a:solidFill>
                  <a:srgbClr val="FFFFFF"/>
                </a:solidFill>
              </a:rPr>
              <a:t>N-1</a:t>
            </a:r>
            <a:r>
              <a:rPr lang="ru" sz="1200">
                <a:solidFill>
                  <a:schemeClr val="dk1"/>
                </a:solidFill>
              </a:rPr>
              <a:t>, i</a:t>
            </a:r>
            <a:r>
              <a:rPr lang="ru" sz="800">
                <a:solidFill>
                  <a:schemeClr val="dk1"/>
                </a:solidFill>
              </a:rPr>
              <a:t>N</a:t>
            </a:r>
            <a:endParaRPr i="1" sz="800">
              <a:solidFill>
                <a:srgbClr val="FFFFFF"/>
              </a:solidFill>
            </a:endParaRPr>
          </a:p>
        </p:txBody>
      </p:sp>
      <p:cxnSp>
        <p:nvCxnSpPr>
          <p:cNvPr id="196" name="Google Shape;196;p29"/>
          <p:cNvCxnSpPr>
            <a:endCxn id="195" idx="0"/>
          </p:cNvCxnSpPr>
          <p:nvPr/>
        </p:nvCxnSpPr>
        <p:spPr>
          <a:xfrm>
            <a:off x="2016225" y="2001350"/>
            <a:ext cx="0" cy="33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2016225" y="1975375"/>
            <a:ext cx="721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626025" y="4176725"/>
            <a:ext cx="27804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Циклические действия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99" name="Google Shape;199;p29"/>
          <p:cNvCxnSpPr>
            <a:stCxn id="195" idx="2"/>
            <a:endCxn id="200" idx="0"/>
          </p:cNvCxnSpPr>
          <p:nvPr/>
        </p:nvCxnSpPr>
        <p:spPr>
          <a:xfrm>
            <a:off x="2016225" y="3017750"/>
            <a:ext cx="0" cy="23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98" idx="2"/>
            <a:endCxn id="195" idx="1"/>
          </p:cNvCxnSpPr>
          <p:nvPr/>
        </p:nvCxnSpPr>
        <p:spPr>
          <a:xfrm flipH="1" rot="5400000">
            <a:off x="227025" y="3073625"/>
            <a:ext cx="2188200" cy="1390200"/>
          </a:xfrm>
          <a:prstGeom prst="bentConnector4">
            <a:avLst>
              <a:gd fmla="val -10882" name="adj1"/>
              <a:gd fmla="val 11712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/>
          <p:nvPr/>
        </p:nvSpPr>
        <p:spPr>
          <a:xfrm>
            <a:off x="791625" y="3250263"/>
            <a:ext cx="2449200" cy="686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Условие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входа в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цикл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202" name="Google Shape;202;p29"/>
          <p:cNvCxnSpPr>
            <a:stCxn id="200" idx="2"/>
            <a:endCxn id="198" idx="0"/>
          </p:cNvCxnSpPr>
          <p:nvPr/>
        </p:nvCxnSpPr>
        <p:spPr>
          <a:xfrm>
            <a:off x="2016225" y="3936363"/>
            <a:ext cx="0" cy="24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9"/>
          <p:cNvSpPr txBox="1"/>
          <p:nvPr/>
        </p:nvSpPr>
        <p:spPr>
          <a:xfrm>
            <a:off x="2016225" y="3866775"/>
            <a:ext cx="13902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 истинно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913550" y="3089900"/>
            <a:ext cx="1390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 ложно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652925" y="2099425"/>
            <a:ext cx="41031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условное выражение оценивается перед каждым выполнением цикла, цикл for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выполняется 0 или несколько раз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любой момент в блоке операторов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 можете прервать цикл с помощью оператора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перейти к следующей итерации в цикле с помощью оператора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3240000" y="359280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Common structure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for (initializer; condition; iterator)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   cycle_body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0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4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со счетчиком: </a:t>
            </a:r>
            <a:r>
              <a:rPr lang="ru">
                <a:solidFill>
                  <a:srgbClr val="FF9900"/>
                </a:solidFill>
              </a:rPr>
              <a:t>for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5 integer values:"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numbers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access to the element of array by its number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entered values are: 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со счетчиком: </a:t>
            </a:r>
            <a:r>
              <a:rPr lang="ru">
                <a:solidFill>
                  <a:srgbClr val="FF9900"/>
                </a:solidFill>
              </a:rPr>
              <a:t>for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 </a:t>
            </a:r>
            <a:r>
              <a:rPr lang="ru" sz="1800">
                <a:solidFill>
                  <a:srgbClr val="FF9900"/>
                </a:solidFill>
              </a:rPr>
              <a:t>with arrays 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Циклы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являются такой же важной частью структурного программирования, как условные операторы.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помощью циклов можно организовать повторение выполнения участков кода.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Обычно разделяют следующие виды циклов: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Циклы с постусловием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Циклы с предусловием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Циклы со счетчиком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Совместные циклы (по множеству)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Internal loops demo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со счетчиком: </a:t>
            </a:r>
            <a:r>
              <a:rPr lang="ru">
                <a:solidFill>
                  <a:srgbClr val="FF9900"/>
                </a:solidFill>
              </a:rPr>
              <a:t>for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 </a:t>
            </a:r>
            <a:r>
              <a:rPr lang="ru" sz="1800">
                <a:solidFill>
                  <a:srgbClr val="FF9900"/>
                </a:solidFill>
              </a:rPr>
              <a:t>internal loops</a:t>
            </a:r>
            <a:r>
              <a:rPr lang="ru" sz="1800">
                <a:solidFill>
                  <a:srgbClr val="FF9900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Дан двумерный массив целых чисел от 1 до 5. Представим, что это оценки, полученные за неделю неким учеником, разбитые по дням недели: 0 - Пн, 1 - Вт, и т.д.: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marks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Monday (it was a good weekend :)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Tuesday (anyway better than Monday)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Wednesday (felt sick, stayed at home :( )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Thursday (God mode :)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Friday (a very short day)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00">
              <a:solidFill>
                <a:srgbClr val="57A6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Необходимо написать программу, которая бы посчитала и вывела на экран </a:t>
            </a:r>
            <a:r>
              <a:rPr lang="ru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средний балл по каждому дню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и </a:t>
            </a:r>
            <a:r>
              <a:rPr lang="ru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суммарный средний бал за неделю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Средние баллы должны быть выведены с </a:t>
            </a:r>
            <a:r>
              <a:rPr lang="ru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точностью до десятых долей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Если данных недостаточно, вывести для этого дня “N/A” (not applicable/не применимо).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Ожидаемый вывод: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average mark for day #0 is 2.6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average mark for day #1 is 3.5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average mark for day #2 is N/A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average mark for day #3 is 5.0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average mark for day #4 is 4.0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average mark for all the week is 3.6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for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87900" y="12929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foreach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выполняет определенный блок кода для каждого элемента в коллекции (например, массиве)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Итератор</a:t>
            </a:r>
            <a:r>
              <a:rPr lang="ru">
                <a:solidFill>
                  <a:srgbClr val="FFFFFF"/>
                </a:solidFill>
              </a:rPr>
              <a:t>: </a:t>
            </a:r>
            <a:r>
              <a:rPr lang="ru">
                <a:solidFill>
                  <a:srgbClr val="FF9900"/>
                </a:solidFill>
              </a:rPr>
              <a:t>foreach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in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626025" y="2331650"/>
            <a:ext cx="2780400" cy="686100"/>
          </a:xfrm>
          <a:prstGeom prst="flowChartPreparation">
            <a:avLst/>
          </a:prstGeom>
          <a:solidFill>
            <a:srgbClr val="009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Установка в переменную очередного  элемента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коллекции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42" name="Google Shape;242;p34"/>
          <p:cNvCxnSpPr>
            <a:endCxn id="241" idx="0"/>
          </p:cNvCxnSpPr>
          <p:nvPr/>
        </p:nvCxnSpPr>
        <p:spPr>
          <a:xfrm>
            <a:off x="2016225" y="2001350"/>
            <a:ext cx="0" cy="33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4"/>
          <p:cNvSpPr txBox="1"/>
          <p:nvPr/>
        </p:nvSpPr>
        <p:spPr>
          <a:xfrm>
            <a:off x="2016225" y="1975375"/>
            <a:ext cx="721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1223625" y="4176725"/>
            <a:ext cx="1585200" cy="686100"/>
          </a:xfrm>
          <a:prstGeom prst="rect">
            <a:avLst/>
          </a:prstGeom>
          <a:solidFill>
            <a:srgbClr val="009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Циклические действия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45" name="Google Shape;245;p34"/>
          <p:cNvCxnSpPr>
            <a:stCxn id="241" idx="2"/>
            <a:endCxn id="246" idx="0"/>
          </p:cNvCxnSpPr>
          <p:nvPr/>
        </p:nvCxnSpPr>
        <p:spPr>
          <a:xfrm>
            <a:off x="2016225" y="3017750"/>
            <a:ext cx="0" cy="23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4"/>
          <p:cNvCxnSpPr>
            <a:stCxn id="244" idx="2"/>
            <a:endCxn id="241" idx="1"/>
          </p:cNvCxnSpPr>
          <p:nvPr/>
        </p:nvCxnSpPr>
        <p:spPr>
          <a:xfrm flipH="1" rot="5400000">
            <a:off x="227025" y="3073625"/>
            <a:ext cx="2188200" cy="1390200"/>
          </a:xfrm>
          <a:prstGeom prst="bentConnector4">
            <a:avLst>
              <a:gd fmla="val -6862" name="adj1"/>
              <a:gd fmla="val 11712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4"/>
          <p:cNvSpPr txBox="1"/>
          <p:nvPr/>
        </p:nvSpPr>
        <p:spPr>
          <a:xfrm>
            <a:off x="3406425" y="4643675"/>
            <a:ext cx="721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791625" y="3250263"/>
            <a:ext cx="2449200" cy="686100"/>
          </a:xfrm>
          <a:prstGeom prst="diamond">
            <a:avLst/>
          </a:prstGeom>
          <a:solidFill>
            <a:srgbClr val="009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очередной элемент установлен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249" name="Google Shape;249;p34"/>
          <p:cNvCxnSpPr>
            <a:stCxn id="246" idx="2"/>
            <a:endCxn id="244" idx="0"/>
          </p:cNvCxnSpPr>
          <p:nvPr/>
        </p:nvCxnSpPr>
        <p:spPr>
          <a:xfrm>
            <a:off x="2016225" y="3936363"/>
            <a:ext cx="0" cy="24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4"/>
          <p:cNvSpPr txBox="1"/>
          <p:nvPr/>
        </p:nvSpPr>
        <p:spPr>
          <a:xfrm>
            <a:off x="2202425" y="3733625"/>
            <a:ext cx="1260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 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истинно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3406425" y="3733625"/>
            <a:ext cx="1260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условие </a:t>
            </a: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ложно (например,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элементы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кончились)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 flipH="1" rot="-5400000">
            <a:off x="2589075" y="4244513"/>
            <a:ext cx="1430400" cy="126900"/>
          </a:xfrm>
          <a:prstGeom prst="bentConnector3">
            <a:avLst>
              <a:gd fmla="val 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652925" y="2099425"/>
            <a:ext cx="41031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наличие элементов для перебора оценивается перед каждым выполнением цикла, цикл foreach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выполняется 0 или несколько раз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5 integer values:"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numbers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each iteration “number” will be equals to the next item in the array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^2 =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Совместный цикл: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foreach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in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the string for encryption: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encrypctionKey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line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letter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letter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encrypctionKey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Совместный цикл</a:t>
            </a:r>
            <a:r>
              <a:rPr lang="ru"/>
              <a:t>: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foreach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in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консольное приложение, которое запрашивает натуральное число и выводит количество четных цифр в нем.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b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положительное натуральное число не более 2 миллиардов: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-5 /это ввод пользователя/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Введено неверное значение! Попробуйте ещё раз: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300000000000 /это ввод пользователя/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Ошибка System.OverflowException! Попробуйте ещё раз: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ABCD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Ошибка System.FormatException! Попробуйте ещё раз: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1234567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 числе 1234567 содержится следующее количество четных цифр: 3.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Нажмите любую клавишу для выхода...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обрабатывать все предсказуемые исключения.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1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Написать консольное приложение, которое запрашивает 1) сумму первоначального взноса, 2) ежедневный процент дохода и 3) желаемую сумму накопления. Программа должна вывести номер дня, когда накопление впервые превысит желаемое.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br>
              <a:rPr lang="ru" sz="1000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Пример работы программы (при корректном вводе):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сумму первоначального взноса в рублях: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100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ежедневный процент дохода в виде десятичной дроби (1% = 0.01):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0.0003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желаемую сумму накопления в рублях: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200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Необходимое количество дней для накопления желаемой суммы: 2311.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Нажмите любую клавишу для выхода…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обрабатывать все предсказуемые исключения.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2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29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выполняет определенный блок кода, пока условное логическое выражение истинно.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Цикл с постусловием: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953400" y="3444475"/>
            <a:ext cx="2449200" cy="686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Условие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продолжения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цикла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80" name="Google Shape;80;p15"/>
          <p:cNvCxnSpPr>
            <a:endCxn id="81" idx="0"/>
          </p:cNvCxnSpPr>
          <p:nvPr/>
        </p:nvCxnSpPr>
        <p:spPr>
          <a:xfrm>
            <a:off x="2178000" y="2099425"/>
            <a:ext cx="0" cy="37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2254200" y="2099438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385400" y="2478925"/>
            <a:ext cx="15852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Циклические д</a:t>
            </a:r>
            <a:r>
              <a:rPr lang="ru" sz="1200">
                <a:solidFill>
                  <a:srgbClr val="FFFFFF"/>
                </a:solidFill>
              </a:rPr>
              <a:t>ействия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83" name="Google Shape;83;p15"/>
          <p:cNvCxnSpPr>
            <a:stCxn id="79" idx="2"/>
          </p:cNvCxnSpPr>
          <p:nvPr/>
        </p:nvCxnSpPr>
        <p:spPr>
          <a:xfrm>
            <a:off x="2178000" y="41305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2254200" y="4130575"/>
            <a:ext cx="1399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ложь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(выходим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из цикла, идём дальше по коду)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87900" y="3787525"/>
            <a:ext cx="1190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истина</a:t>
            </a:r>
            <a:b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(продолжаем цикл)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>
            <a:stCxn id="79" idx="1"/>
            <a:endCxn id="81" idx="1"/>
          </p:cNvCxnSpPr>
          <p:nvPr/>
        </p:nvCxnSpPr>
        <p:spPr>
          <a:xfrm flipH="1" rot="10800000">
            <a:off x="953400" y="2821825"/>
            <a:ext cx="432000" cy="965700"/>
          </a:xfrm>
          <a:prstGeom prst="bentConnector3">
            <a:avLst>
              <a:gd fmla="val -5512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81" idx="2"/>
            <a:endCxn id="79" idx="0"/>
          </p:cNvCxnSpPr>
          <p:nvPr/>
        </p:nvCxnSpPr>
        <p:spPr>
          <a:xfrm>
            <a:off x="2178000" y="3165025"/>
            <a:ext cx="0" cy="27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785100" y="2099425"/>
            <a:ext cx="49710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условие этого выражения оценивается после каждого выполнения цикла, цикл do-while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выполняется как минимум один раз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любой точке блока операторов цикл do можно разорвать цикл с помощью оператора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можно перейти непосредственно к оценке выражения while, воспользовавшись оператором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значение выражения истинно (true), выполнение продолжается с первого оператора тела цикла. В противном случае выполнение продолжается с первого оператора после цикла.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values."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"When Sum exceeds 100 program will be finished:"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begin of the cycling block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sum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end of block, check the condition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$"The sum is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 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Цикл с постусловием: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которая будет запрашивать строку у пользователя (никуда её не сохраняя) до тех, пока пользователь не введет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Самостоятельная работа</a:t>
            </a:r>
            <a:r>
              <a:rPr lang="ru"/>
              <a:t>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Досрочный выход из цикла: </a:t>
            </a:r>
            <a:r>
              <a:rPr lang="ru">
                <a:solidFill>
                  <a:srgbClr val="FF9900"/>
                </a:solidFill>
              </a:rPr>
              <a:t>break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Команда досрочного выхода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применяется, когда необходимо прервать выполнение цикла, в котором условие выхода ещё не достигнуто (в середине зацикленного кода).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Такое бывает, например, когда при выполнении тела цикла обнаруживается ошибка, после которой дальнейшая работа цикла не имеет смысла.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Другой пример: можно сделать вечный цикл, у которого единственной точкой выхода и будет break: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the exit point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someReason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infinite loop</a:t>
            </a:r>
            <a:endParaRPr sz="140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values."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"When Sum exceeds 100 program will be finished:"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"You entered wrong value! Calculation is finished."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stop cycling!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$"The sum is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 Press any key to exit..."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с постусловием: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 </a:t>
            </a:r>
            <a:r>
              <a:rPr lang="ru" sz="1800">
                <a:solidFill>
                  <a:srgbClr val="FF9900"/>
                </a:solidFill>
              </a:rPr>
              <a:t>break 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Модифицировать программу таким образом, чтобы цикл был вечным, а выход осуществлялся бы с использованием оператора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while</a:t>
            </a:r>
            <a:r>
              <a:rPr lang="ru"/>
              <a:t> </a:t>
            </a:r>
            <a:r>
              <a:rPr lang="ru" sz="1800"/>
              <a:t>( </a:t>
            </a:r>
            <a:r>
              <a:rPr lang="ru" sz="1800">
                <a:solidFill>
                  <a:srgbClr val="FF9900"/>
                </a:solidFill>
              </a:rPr>
              <a:t>break </a:t>
            </a:r>
            <a:r>
              <a:rPr lang="ru" sz="1800"/>
              <a:t>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Пропуск итерации: </a:t>
            </a:r>
            <a:r>
              <a:rPr lang="ru">
                <a:solidFill>
                  <a:srgbClr val="FF9900"/>
                </a:solidFill>
              </a:rPr>
              <a:t>continue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пропуска итерации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применяется, когда в текущей итерации цикла необходимо пропустить все команды до конца тела цикла.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этом сам цикл прерываться не должен, условия продолжения или выхода должны вычисляться обычным образом.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