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e9d006d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e9d006d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e9d006d7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e9d006d7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e9d006d7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e9d006d7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e9d006d7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e9d006d7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e9d006d7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e9d006d7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e9d006d7_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e9d006d7_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e9d006d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e9d006d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e9d006d7_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e9d006d7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e9d006d7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e9d006d7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e9d006d7_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6e9d006d7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f12b4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f12b4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e9d006d7_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6e9d006d7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e9d006d7_4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e9d006d7_4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e9d006d7_4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e9d006d7_4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e9d006d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e9d006d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e9d006d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e9d006d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e9d006d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e9d006d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e9d006d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e9d006d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e9d006d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e9d006d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e9d006d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e9d006d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e9d006d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e9d006d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ools.ietf.org/html/rfc2616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books.org/wiki/Windows_Batch_Scripting#SET" TargetMode="External"/><Relationship Id="rId4" Type="http://schemas.openxmlformats.org/officeDocument/2006/relationships/hyperlink" Target="https://en.wikibooks.org/wiki/Windows_Batch_Scripting#SETX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ocalhost:5000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elerik.com/download/fiddler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ru/docs/Web/HTTP/Method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www.getpostma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ASP.NET Core MVC</a:t>
            </a:r>
            <a:br>
              <a:rPr lang="ru" sz="2400"/>
            </a:br>
            <a:r>
              <a:rPr lang="ru" sz="2400"/>
              <a:t>(HTTP, HTML, REST API,</a:t>
            </a:r>
            <a:br>
              <a:rPr lang="ru" sz="2400"/>
            </a:br>
            <a:r>
              <a:rPr lang="ru" sz="2400"/>
              <a:t>Request Pipeline, Middleware, Environments)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387900" y="1292400"/>
            <a:ext cx="83682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Создаём новое приложение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ASP.NET Core Web Application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2000"/>
              </a:spcBef>
              <a:spcAft>
                <a:spcPts val="30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Empty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приложению приходит HTTP-запрос, что-то должно перехватить и обработать его чтобы в итоге вернуть HTTP-ответ.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Части кода, которые обрабатывают HTTP-запросы и возвращают HTTP-ответы формируют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Request Pipeline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конвейер запросов.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можем добавлять в этот конвейер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Middleware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промежуточные элементы (связующий код).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Примером таких middleware может быть система аутентификации или авторизации, система диагностики, система логирования.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сам MVC также является точно таким же middleware, который также может быть добавлен в request pipeline.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Request Pipeline и Middleware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Request Pipeline и Middleware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478825" y="1578975"/>
            <a:ext cx="1440000" cy="360000"/>
          </a:xfrm>
          <a:prstGeom prst="rect">
            <a:avLst/>
          </a:prstGeom>
          <a:solidFill>
            <a:srgbClr val="BD0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478825" y="4308075"/>
            <a:ext cx="1440000" cy="360000"/>
          </a:xfrm>
          <a:prstGeom prst="rect">
            <a:avLst/>
          </a:prstGeom>
          <a:solidFill>
            <a:srgbClr val="BD0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5363113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3190938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7535275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Request Pipline ASP.NET Core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Состоит из последовательности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делегатов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выполняющихся от одного middleware к другому.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Каждый из них имеет возможность выполнить операции перед и после следующего делегата и дополнить или изменить Response.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Request Pipeline и Middleware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Request Pipeline и Middleware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478825" y="1578975"/>
            <a:ext cx="1440000" cy="360000"/>
          </a:xfrm>
          <a:prstGeom prst="rect">
            <a:avLst/>
          </a:prstGeom>
          <a:solidFill>
            <a:srgbClr val="BD0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26"/>
          <p:cNvCxnSpPr>
            <a:stCxn id="183" idx="3"/>
            <a:endCxn id="185" idx="1"/>
          </p:cNvCxnSpPr>
          <p:nvPr/>
        </p:nvCxnSpPr>
        <p:spPr>
          <a:xfrm>
            <a:off x="1918825" y="1758975"/>
            <a:ext cx="127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6"/>
          <p:cNvSpPr/>
          <p:nvPr/>
        </p:nvSpPr>
        <p:spPr>
          <a:xfrm>
            <a:off x="478825" y="4308075"/>
            <a:ext cx="1440000" cy="360000"/>
          </a:xfrm>
          <a:prstGeom prst="rect">
            <a:avLst/>
          </a:prstGeom>
          <a:solidFill>
            <a:srgbClr val="BD0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363113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3190938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7535275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190950" y="15789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363100" y="19389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535300" y="22989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190975" y="43080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363100" y="39480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535300" y="35880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6"/>
          <p:cNvCxnSpPr/>
          <p:nvPr/>
        </p:nvCxnSpPr>
        <p:spPr>
          <a:xfrm>
            <a:off x="4090950" y="2118975"/>
            <a:ext cx="127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6263125" y="2478975"/>
            <a:ext cx="127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6"/>
          <p:cNvCxnSpPr>
            <a:stCxn id="192" idx="1"/>
            <a:endCxn id="186" idx="3"/>
          </p:cNvCxnSpPr>
          <p:nvPr/>
        </p:nvCxnSpPr>
        <p:spPr>
          <a:xfrm rot="10800000">
            <a:off x="1918975" y="4488075"/>
            <a:ext cx="127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6"/>
          <p:cNvCxnSpPr/>
          <p:nvPr/>
        </p:nvCxnSpPr>
        <p:spPr>
          <a:xfrm rot="10800000">
            <a:off x="4090800" y="4128075"/>
            <a:ext cx="1272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6"/>
          <p:cNvCxnSpPr/>
          <p:nvPr/>
        </p:nvCxnSpPr>
        <p:spPr>
          <a:xfrm rot="10800000">
            <a:off x="6262975" y="3768075"/>
            <a:ext cx="1272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Важно понимать, что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каждый компонент middleware решает, передать ли Request дальше по цепочке middleware или нет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Таким образом, порядок, в котором мы добавляем middleware имеет важное значение.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Хорошим примером здесь будет компонент middleware, отвечающий за авторизацию. Если пользователь не авторизован для доступа к запрашиваемому ресурсу, middleware сам ответит кодом ошибки доступа 403 Forbidden и не будет передавать запрос дальше по цепочке.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данном примере авторизационный middleware должен стоять раньше по цепочке конвейера, чтобы отфильтровывать неавторизованные запросы.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Request Pipeline и Middleware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Request Pipeline и Middleware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478825" y="1578975"/>
            <a:ext cx="1440000" cy="360000"/>
          </a:xfrm>
          <a:prstGeom prst="rect">
            <a:avLst/>
          </a:prstGeom>
          <a:solidFill>
            <a:srgbClr val="BD0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8"/>
          <p:cNvCxnSpPr>
            <a:stCxn id="212" idx="3"/>
            <a:endCxn id="214" idx="1"/>
          </p:cNvCxnSpPr>
          <p:nvPr/>
        </p:nvCxnSpPr>
        <p:spPr>
          <a:xfrm>
            <a:off x="1918825" y="1758975"/>
            <a:ext cx="127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478825" y="4308075"/>
            <a:ext cx="1440000" cy="360000"/>
          </a:xfrm>
          <a:prstGeom prst="rect">
            <a:avLst/>
          </a:prstGeom>
          <a:solidFill>
            <a:srgbClr val="BD0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5363113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3190938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7535275" y="1578975"/>
            <a:ext cx="900000" cy="3089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3190950" y="15789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363100" y="19389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7535300" y="22989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190975" y="43080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363100" y="39480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7535300" y="358807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28"/>
          <p:cNvCxnSpPr>
            <a:stCxn id="221" idx="1"/>
            <a:endCxn id="215" idx="3"/>
          </p:cNvCxnSpPr>
          <p:nvPr/>
        </p:nvCxnSpPr>
        <p:spPr>
          <a:xfrm rot="10800000">
            <a:off x="1918975" y="4488075"/>
            <a:ext cx="127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387900" y="1292400"/>
            <a:ext cx="83682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Давайте посмотрим, </a:t>
            </a:r>
            <a:r>
              <a:rPr lang="ru" sz="1800">
                <a:solidFill>
                  <a:srgbClr val="FFFFFF"/>
                </a:solidFill>
              </a:rPr>
              <a:t>Как мы можем добавить middleware в request pipeline.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В этом примере мы сконфигурируем ASP.NET Core Request Pipeline.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Мы добавим вывод диагностики в удобном для разработчика виде для случая, если в коде сгенерировалось исключение. И мы хотим, чтобы этот вывод происходил только в окружении разработчика (Development Environment).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Настройка Middleware в Request Pipeline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387900" y="1292400"/>
            <a:ext cx="83682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Когда я сказал: “Мы добавим…”, на самом деле, я немного преувеличил, так как разработчики Visual Studio уже добавили необходимый код в пустой шаблон ASP.NET Core Web Application. Так что, давайте посмотрим, как он выглядит (файл </a:t>
            </a:r>
            <a:r>
              <a:rPr lang="ru" sz="1800">
                <a:solidFill>
                  <a:srgbClr val="FF9900"/>
                </a:solidFill>
              </a:rPr>
              <a:t>Startup.cs</a:t>
            </a:r>
            <a:r>
              <a:rPr lang="ru" sz="1800">
                <a:solidFill>
                  <a:srgbClr val="FFFFFF"/>
                </a:solidFill>
              </a:rPr>
              <a:t> метод </a:t>
            </a:r>
            <a:r>
              <a:rPr lang="ru" sz="1800">
                <a:solidFill>
                  <a:srgbClr val="FF9900"/>
                </a:solidFill>
              </a:rPr>
              <a:t>Configure</a:t>
            </a:r>
            <a:r>
              <a:rPr lang="ru" sz="1800">
                <a:solidFill>
                  <a:srgbClr val="FFFFFF"/>
                </a:solidFill>
              </a:rPr>
              <a:t>):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Configure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IApplicationBuilder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IHostingEnvironment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env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IsDevelopment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app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UseDeveloperExceptionPage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Давайте посмотрим, как это работает: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387900" y="1292400"/>
            <a:ext cx="83682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Configure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IApplicationBuilder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IHostingEnvironment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env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IsDevelopment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app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UseDeveloperExceptionPage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app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"Example exception"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//app.Run(async (context) =&gt;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	await context.Response.WriteAsync("Hello World!");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//});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Оригинальное и полное описание можно найти здесь: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RFC2616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Этот протокол описывает взаимодействие между двумя компьютерами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клиентом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сервером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), построенное на базе сообщений, называемых запрос (Request) и ответ (Response). Каждое сообщение состоит из трех частей: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Стартовая строка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Заголовки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Тело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этом обязательной является только стартовая строка.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Hypertext Transfer Protocol - HTTP/1.1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Environments </a:t>
            </a:r>
            <a:r>
              <a:rPr lang="ru" sz="2200">
                <a:solidFill>
                  <a:srgbClr val="FFFFFF"/>
                </a:solidFill>
              </a:rPr>
              <a:t>(окружения или среды исполнения)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387900" y="1292400"/>
            <a:ext cx="83682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Configure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IApplicationBuilder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IHostingEnvironment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env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IsDevelopment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app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UseDeveloperExceptionPage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Это условие обеспечивает нам показ расширенной информации об исключении </a:t>
            </a:r>
            <a:r>
              <a:rPr lang="ru">
                <a:solidFill>
                  <a:srgbClr val="FF9900"/>
                </a:solidFill>
              </a:rPr>
              <a:t>только для окружения разработчика</a:t>
            </a:r>
            <a:r>
              <a:rPr lang="ru">
                <a:solidFill>
                  <a:srgbClr val="FFFFFF"/>
                </a:solidFill>
              </a:rPr>
              <a:t> (Development Environment).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И, думаю, это удобное место, чтобы поговорить о различных окружениях. Как видно, мы можем запускать различный код в зависимости от окружения, в котором работает наше приложение.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>
            <a:off x="913575" y="2027375"/>
            <a:ext cx="26031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Environments </a:t>
            </a:r>
            <a:r>
              <a:rPr lang="ru" sz="2200">
                <a:solidFill>
                  <a:srgbClr val="FFFFFF"/>
                </a:solidFill>
              </a:rPr>
              <a:t>(окружения или среды исполнения)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387900" y="1191600"/>
            <a:ext cx="83682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Давайте посмотрим на вкладку </a:t>
            </a:r>
            <a:r>
              <a:rPr lang="ru">
                <a:solidFill>
                  <a:srgbClr val="FFF2CC"/>
                </a:solidFill>
              </a:rPr>
              <a:t>Debug</a:t>
            </a:r>
            <a:r>
              <a:rPr lang="ru">
                <a:solidFill>
                  <a:srgbClr val="FFFFFF"/>
                </a:solidFill>
              </a:rPr>
              <a:t> свойств проекта.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 пункте Environment Variables установлена переменная окружения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ASPNETCORE_ENVIRONMENT</a:t>
            </a:r>
            <a:r>
              <a:rPr lang="ru">
                <a:solidFill>
                  <a:srgbClr val="FFFFFF"/>
                </a:solidFill>
              </a:rPr>
              <a:t>, которой выставлено значение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Development</a:t>
            </a:r>
            <a:r>
              <a:rPr lang="ru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ASP.NET Core использует эту переменную окружения для того, чтобы определить, в какой среде (или в каком окружении) он запущен. По соглашению используется 3 возможные среды выполнения: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FFFF"/>
                </a:solidFill>
              </a:rPr>
              <a:t>Development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FFFF"/>
                </a:solidFill>
              </a:rPr>
              <a:t>Staging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FFFF"/>
                </a:solidFill>
              </a:rPr>
              <a:t>Production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Переменные окружения задаются в ОС напрямую, они внешние по отношению к приложению.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В ОС Windows для работы с переменными окружения используется команды </a:t>
            </a:r>
            <a:r>
              <a:rPr lang="ru" u="sng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set</a:t>
            </a:r>
            <a:r>
              <a:rPr lang="ru">
                <a:solidFill>
                  <a:srgbClr val="FFFFFF"/>
                </a:solidFill>
              </a:rPr>
              <a:t> и </a:t>
            </a:r>
            <a:r>
              <a:rPr lang="ru" u="sng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setx</a:t>
            </a:r>
            <a:r>
              <a:rPr lang="ru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FFFF"/>
                </a:solidFill>
              </a:rPr>
              <a:t>Посмотреть: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 ASPNETCORE_ENVIRONMENT</a:t>
            </a:r>
            <a:r>
              <a:rPr lang="ru">
                <a:solidFill>
                  <a:srgbClr val="FFFFFF"/>
                </a:solidFill>
              </a:rPr>
              <a:t> или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echo </a:t>
            </a:r>
            <a:r>
              <a:rPr lang="ru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ASPNETCORE_ENVIRONMENT</a:t>
            </a:r>
            <a:r>
              <a:rPr lang="ru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FFFF"/>
                </a:solidFill>
              </a:rPr>
              <a:t>Задать: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 ASPNETCORE_ENVIRONMENT=Staging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*Следует учитывать контекст, в котором вы задаёте переменные окружения.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2200">
                <a:solidFill>
                  <a:srgbClr val="FFFFFF"/>
                </a:solidFill>
              </a:rPr>
              <a:t>(</a:t>
            </a:r>
            <a:r>
              <a:rPr lang="ru" sz="2200">
                <a:solidFill>
                  <a:srgbClr val="FFFFFF"/>
                </a:solidFill>
              </a:rPr>
              <a:t>Environments</a:t>
            </a:r>
            <a:r>
              <a:rPr lang="ru" sz="2200">
                <a:solidFill>
                  <a:srgbClr val="FFFFFF"/>
                </a:solidFill>
              </a:rPr>
              <a:t>)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387900" y="1191600"/>
            <a:ext cx="84552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Нажмите кнопку Windows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❖</a:t>
            </a:r>
            <a:r>
              <a:rPr lang="ru">
                <a:solidFill>
                  <a:srgbClr val="FFFFFF"/>
                </a:solidFill>
              </a:rPr>
              <a:t>, наберите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cmd</a:t>
            </a:r>
            <a:r>
              <a:rPr lang="ru">
                <a:solidFill>
                  <a:srgbClr val="FFFFFF"/>
                </a:solidFill>
              </a:rPr>
              <a:t> и нажимте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Enter</a:t>
            </a:r>
            <a:r>
              <a:rPr lang="ru">
                <a:solidFill>
                  <a:srgbClr val="FFFFFF"/>
                </a:solidFill>
              </a:rPr>
              <a:t>, чтобы открыть консоль.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 консоли перейдите в папку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bin\Debug\netcoreapp2.2</a:t>
            </a:r>
            <a:r>
              <a:rPr lang="ru">
                <a:solidFill>
                  <a:srgbClr val="FFFFFF"/>
                </a:solidFill>
              </a:rPr>
              <a:t> относительно папки вашего проекта. Посмотрите, чему равна переменная окружения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ASPNETCORE_ENVIRONMENT</a:t>
            </a:r>
            <a:r>
              <a:rPr lang="ru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 ASPNETCORE_ENVIRONMENT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Скорее всего вы увидите </a:t>
            </a:r>
            <a:r>
              <a:rPr lang="ru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variable ASPNETCORE_ENVIRONMENT not defined</a:t>
            </a:r>
            <a:r>
              <a:rPr lang="ru">
                <a:solidFill>
                  <a:srgbClr val="FFFFFF"/>
                </a:solidFill>
              </a:rPr>
              <a:t>. Установите эту переменную окружения в значение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Development</a:t>
            </a:r>
            <a:r>
              <a:rPr lang="ru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 ASPNETCORE_ENVIRONMENT=Development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Запустите ваше приложение: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dotnet </a:t>
            </a:r>
            <a:r>
              <a:rPr lang="ru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имя_проекта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.dll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Откройте в браузере URL </a:t>
            </a:r>
            <a:r>
              <a:rPr lang="ru">
                <a:solidFill>
                  <a:srgbClr val="FF9900"/>
                </a:solidFill>
                <a:uFill>
                  <a:noFill/>
                </a:uFill>
                <a:hlinkClick r:id="rId3"/>
              </a:rPr>
              <a:t>http://localhost:5000</a:t>
            </a:r>
            <a:r>
              <a:rPr lang="ru">
                <a:solidFill>
                  <a:srgbClr val="FFFFFF"/>
                </a:solidFill>
              </a:rPr>
              <a:t>, и убедитесь, что вы видите информацию об исключении.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Теперь остановите приложение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[Ctrl+C]</a:t>
            </a:r>
            <a:r>
              <a:rPr lang="ru">
                <a:solidFill>
                  <a:srgbClr val="FFFFFF"/>
                </a:solidFill>
              </a:rPr>
              <a:t>, поменяйте переменную окружения на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Production</a:t>
            </a:r>
            <a:r>
              <a:rPr lang="ru">
                <a:solidFill>
                  <a:srgbClr val="FFFFFF"/>
                </a:solidFill>
              </a:rPr>
              <a:t>, снова запустите приложение, в браузере (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F5</a:t>
            </a:r>
            <a:r>
              <a:rPr lang="ru">
                <a:solidFill>
                  <a:srgbClr val="FFFFFF"/>
                </a:solidFill>
              </a:rPr>
              <a:t>) убедитесь в </a:t>
            </a:r>
            <a:r>
              <a:rPr lang="ru">
                <a:solidFill>
                  <a:srgbClr val="FFFFFF"/>
                </a:solidFill>
              </a:rPr>
              <a:t>отсутствии</a:t>
            </a:r>
            <a:r>
              <a:rPr lang="ru">
                <a:solidFill>
                  <a:srgbClr val="FFFFFF"/>
                </a:solidFill>
              </a:rPr>
              <a:t> информации об исключении.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Стартовая строка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Формат стартовой строки запроса:	</a:t>
            </a:r>
            <a:r>
              <a:rPr lang="ru" sz="1200">
                <a:solidFill>
                  <a:srgbClr val="7EE6DA"/>
                </a:solidFill>
                <a:latin typeface="Roboto Mono"/>
                <a:ea typeface="Roboto Mono"/>
                <a:cs typeface="Roboto Mono"/>
                <a:sym typeface="Roboto Mono"/>
              </a:rPr>
              <a:t>METHOD </a:t>
            </a:r>
            <a:r>
              <a:rPr lang="ru" sz="1200">
                <a:solidFill>
                  <a:srgbClr val="CA6FD3"/>
                </a:solidFill>
                <a:latin typeface="Roboto Mono"/>
                <a:ea typeface="Roboto Mono"/>
                <a:cs typeface="Roboto Mono"/>
                <a:sym typeface="Roboto Mono"/>
              </a:rPr>
              <a:t>URI </a:t>
            </a: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2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endParaRPr sz="12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Пример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стартовой строки запроса: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200">
                <a:solidFill>
                  <a:srgbClr val="7EE6DA"/>
                </a:solidFill>
                <a:latin typeface="Roboto Mono"/>
                <a:ea typeface="Roboto Mono"/>
                <a:cs typeface="Roboto Mono"/>
                <a:sym typeface="Roboto Mono"/>
              </a:rPr>
              <a:t>GET </a:t>
            </a:r>
            <a:r>
              <a:rPr lang="ru" sz="1200">
                <a:solidFill>
                  <a:srgbClr val="CA6FD3"/>
                </a:solidFill>
                <a:latin typeface="Roboto Mono"/>
                <a:ea typeface="Roboto Mono"/>
                <a:cs typeface="Roboto Mono"/>
                <a:sym typeface="Roboto Mono"/>
              </a:rPr>
              <a:t>http://ya.ru/</a:t>
            </a:r>
            <a:r>
              <a:rPr lang="ru" sz="1200">
                <a:solidFill>
                  <a:srgbClr val="7EE6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2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1.1</a:t>
            </a:r>
            <a:endParaRPr sz="1200">
              <a:solidFill>
                <a:srgbClr val="A4C2F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7EE6DA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метод HTTP-запроса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идентификатор ресурса (Uniform Resource Identifier — единообразный идентификатор ресурса)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VERSION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версия протокола (на данный момент актуальна версия 1.1)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Заголовки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набор пар имя-значение, разделенных двоеточием. В заголовках передается различная служебная информация: кодировка сообщения, название и версия браузера, адрес, с которого пришел клиент (Referrer) и так далее.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Тело сообщения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Это, собственно, передаваемые данные. В ответе передаваемыми данными, как правило, является html-страница, которую запросил браузер, а в запросе, например, в теле сообщения передается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содержимое файлов, загружаемых на сервер.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Типы HTTP запросов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1296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HTTP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75" y="1990813"/>
            <a:ext cx="1296076" cy="12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950" y="1990800"/>
            <a:ext cx="1296076" cy="1296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1684051" y="2486451"/>
            <a:ext cx="57759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3852000" y="2050225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Запрос</a:t>
            </a:r>
            <a:endParaRPr sz="1800">
              <a:solidFill>
                <a:srgbClr val="EA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794600" y="830950"/>
            <a:ext cx="1440000" cy="27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метод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794600" y="1100950"/>
            <a:ext cx="1440000" cy="360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заголовки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794600" y="1460950"/>
            <a:ext cx="1440000" cy="450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тело запроса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852000" y="830950"/>
            <a:ext cx="1440000" cy="27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852000" y="1100950"/>
            <a:ext cx="1440000" cy="360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User-Agent: Mozilla...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852000" y="1460950"/>
            <a:ext cx="1440000" cy="450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09400" y="830950"/>
            <a:ext cx="1440000" cy="27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909400" y="1100950"/>
            <a:ext cx="1440000" cy="360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Content Length: 11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909400" y="1460950"/>
            <a:ext cx="1440000" cy="450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Hello World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794600" y="3359500"/>
            <a:ext cx="1440000" cy="270000"/>
          </a:xfrm>
          <a:prstGeom prst="rect">
            <a:avLst/>
          </a:prstGeom>
          <a:solidFill>
            <a:srgbClr val="95E6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код статуса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794600" y="3629500"/>
            <a:ext cx="1440000" cy="360000"/>
          </a:xfrm>
          <a:prstGeom prst="rect">
            <a:avLst/>
          </a:prstGeom>
          <a:solidFill>
            <a:srgbClr val="72E6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заголовки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794600" y="3989500"/>
            <a:ext cx="1440000" cy="450000"/>
          </a:xfrm>
          <a:prstGeom prst="rect">
            <a:avLst/>
          </a:prstGeom>
          <a:solidFill>
            <a:srgbClr val="4BC3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тело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852000" y="3359500"/>
            <a:ext cx="1440000" cy="270000"/>
          </a:xfrm>
          <a:prstGeom prst="rect">
            <a:avLst/>
          </a:prstGeom>
          <a:solidFill>
            <a:srgbClr val="95E6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200 OK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852000" y="3629500"/>
            <a:ext cx="1440000" cy="360000"/>
          </a:xfrm>
          <a:prstGeom prst="rect">
            <a:avLst/>
          </a:prstGeom>
          <a:solidFill>
            <a:srgbClr val="72E6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Content Length: 964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852000" y="3989500"/>
            <a:ext cx="1440000" cy="450000"/>
          </a:xfrm>
          <a:prstGeom prst="rect">
            <a:avLst/>
          </a:prstGeom>
          <a:solidFill>
            <a:srgbClr val="4BC3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&lt;html&gt;...&lt;/html&gt;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909400" y="3359500"/>
            <a:ext cx="1440000" cy="270000"/>
          </a:xfrm>
          <a:prstGeom prst="rect">
            <a:avLst/>
          </a:prstGeom>
          <a:solidFill>
            <a:srgbClr val="95E6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201 Created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909400" y="3629500"/>
            <a:ext cx="1440000" cy="360000"/>
          </a:xfrm>
          <a:prstGeom prst="rect">
            <a:avLst/>
          </a:prstGeom>
          <a:solidFill>
            <a:srgbClr val="72E6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Content Type: text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909400" y="3989500"/>
            <a:ext cx="1440000" cy="450000"/>
          </a:xfrm>
          <a:prstGeom prst="rect">
            <a:avLst/>
          </a:prstGeom>
          <a:solidFill>
            <a:srgbClr val="4BC3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Hello World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1684050" y="2791238"/>
            <a:ext cx="5775900" cy="0"/>
          </a:xfrm>
          <a:prstGeom prst="straightConnector1">
            <a:avLst/>
          </a:prstGeom>
          <a:noFill/>
          <a:ln cap="flat" cmpd="sng" w="19050">
            <a:solidFill>
              <a:srgbClr val="4EC9B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3852000" y="2821013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EC9B0"/>
                </a:solidFill>
                <a:latin typeface="Montserrat"/>
                <a:ea typeface="Montserrat"/>
                <a:cs typeface="Montserrat"/>
                <a:sym typeface="Montserrat"/>
              </a:rPr>
              <a:t>Ответ</a:t>
            </a:r>
            <a:endParaRPr sz="1800">
              <a:solidFill>
                <a:srgbClr val="4EC9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Инструмент для просмотра деталей локальных HTTP запросов </a:t>
            </a:r>
            <a:r>
              <a:rPr lang="ru" sz="14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www.telerik.com/download/fiddler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GET http://ya.ru/ HTTP/1.1</a:t>
            </a:r>
            <a:endParaRPr sz="12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Host: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ya.ru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keep-alive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Upgrade-Insecure-Requests: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1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User-Agent: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Mozilla/5.0 (Windows NT 10.0; WOW64) AppleWebKit/537.36 (KHTML, like Gecko)… </a:t>
            </a: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Accept: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text/html,application/xhtml+xml,application/xml;q=0.9,image/webp,image/apng,*/*…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Accept-Encoding: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gzip, deflate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Accept-Language: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en,ru;q=0.9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5E6D7"/>
                </a:solidFill>
                <a:latin typeface="Roboto Mono"/>
                <a:ea typeface="Roboto Mono"/>
                <a:cs typeface="Roboto Mono"/>
                <a:sym typeface="Roboto Mono"/>
              </a:rPr>
              <a:t>HTTP/1.1 302 Found</a:t>
            </a:r>
            <a:endParaRPr sz="1200">
              <a:solidFill>
                <a:srgbClr val="95E6D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Date: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Tue, 30 Apr 2019 15:42:00 GMT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Cache-Control: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no-cache,no-store,max-age=0,must-revalidate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Location: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https://ya.ru/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Expires: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Tue, 30 Apr 2019 15:42:01 GMT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Last-Modified: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Tue, 30 Apr 2019 15:42:01 GMT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Set-Cookie: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yandexuid=4992688631556638920; Expires=Fri,27-Apr-2029 15:42:00 GMT;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  Domain=.ya.ru; Path=/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Content-Length: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0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Fiddler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HTTP-м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етод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запроса указывает серверу на то, какое действие мы хотим произвести с ресурсом.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разграничения действий с ресурсами на уровне HTTP-методов и были придуманы следующие варианты: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запрашивает представление ресурса. Запросы с использованием этого метода могут только извлекать данные.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используется для отправки сущностей к определённому ресурсу. Часто вызывает изменение состояния или какие-то побочные эффекты на сервере.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заменяет (обновляет) все текущие представления ресурса данными запроса.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удаляет указанный ресурс.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— используется для частичного изменения ресурса.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также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HEAD,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CONNECT, COPY, OPTIONS, LINK, UNLINK, OPTIONS, PURGE,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LOCK, UNLOCK, PROPFIND, TRAC,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(некоторые из них хорошо 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описаны здесь: </a:t>
            </a: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MDN HTTP Methods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HTTP-Методы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 - это набор принципов построения веб-приложений.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Вообще REST охватывает более широкую область, нежели HTTP — его можно применять и в других сетях с другими протоколами. REST описывает принципы взаимодействия клиента и сервера, основанные на понятиях «ресурса» и «глагола» (можно понимать их как подлежащее и сказуемое).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случае HTTP ресурс определяется своим URI, а глагол — это HTTP-метод.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мы хотим оперировать со статьёй сайта, имеющую некий ID: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Добавить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статью с ID 47		</a:t>
            </a:r>
            <a:r>
              <a:rPr lang="ru" sz="14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http://some.site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/article/47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Прочитать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статью с ID 47		</a:t>
            </a:r>
            <a:r>
              <a:rPr lang="ru" sz="14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http://some.site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/article/47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Изменить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статью с ID 47		</a:t>
            </a: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http://some.site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/article/47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Заменить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статью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ID 47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ru" sz="14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http://some.site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/article/47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090"/>
                </a:solidFill>
                <a:latin typeface="Arial"/>
                <a:ea typeface="Arial"/>
                <a:cs typeface="Arial"/>
                <a:sym typeface="Arial"/>
              </a:rPr>
              <a:t>Удалить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статью с ID 47		</a:t>
            </a:r>
            <a:r>
              <a:rPr lang="ru" sz="1400">
                <a:solidFill>
                  <a:srgbClr val="FF909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http://some.site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/article/47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REST</a:t>
            </a:r>
            <a:r>
              <a:rPr lang="ru">
                <a:solidFill>
                  <a:srgbClr val="FFFFFF"/>
                </a:solidFill>
              </a:rPr>
              <a:t>: REpresentational State Transfer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Есть небольшая проблема с применением REST на практике. Проблема эта называется HTML.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Запросы PUT и DELETE можно отправлять через XMLHttpRequest, или через небраузерное обращение к серверу (скажем, через curl или даже через telnet).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Однако,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нельзя сделать HTML-форму, отправляющую полноценный PUT- или DELETE-запрос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Дело в том, спецификация HTML не позволяет создавать формы, отправляющие данные иначе, чем через GET или POST.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Проблему можно обходить добавляя скрытые поля, однако, надо понимать, что это всего-лишь имитация, которую должны поддерживать оба — как клиент, так и сервер.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мы будем писать приложение для веба, а браузер не умеет посылать запросы методами отличными от GET и  POST, нам придётся воспользоваться дополнительным инструментом.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Проблемы</a:t>
            </a:r>
            <a:r>
              <a:rPr lang="ru">
                <a:solidFill>
                  <a:srgbClr val="FFFFFF"/>
                </a:solidFill>
              </a:rPr>
              <a:t>?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Postman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63" y="1413001"/>
            <a:ext cx="2593276" cy="259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385875" y="1291500"/>
            <a:ext cx="53703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браузера нам будет явно недостаточно для проверки всех типов запросов,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проверки нашего API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будем использовать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бесплатный инструмент, позволяющий отправлять все виды HTTP-запросов и просматривать ответы сервера.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96275" y="4091375"/>
            <a:ext cx="2593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Postman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ru" u="sng">
                <a:solidFill>
                  <a:srgbClr val="FF9900"/>
                </a:solidFill>
                <a:hlinkClick r:id="rId5"/>
              </a:rPr>
              <a:t>https://www.getpostman.com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