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 Slab"/>
      <p:regular r:id="rId32"/>
      <p:bold r:id="rId33"/>
    </p:embeddedFont>
    <p:embeddedFont>
      <p:font typeface="Montserrat SemiBold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Roboto Mono Light"/>
      <p:regular r:id="rId42"/>
      <p:bold r:id="rId43"/>
      <p:italic r:id="rId44"/>
      <p:boldItalic r:id="rId45"/>
    </p:embeddedFont>
    <p:embeddedFont>
      <p:font typeface="Montserrat"/>
      <p:regular r:id="rId46"/>
      <p:bold r:id="rId47"/>
      <p:italic r:id="rId48"/>
      <p:boldItalic r:id="rId49"/>
    </p:embeddedFont>
    <p:embeddedFont>
      <p:font typeface="Roboto Mon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RobotoMonoLight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RobotoMonoLight-italic.fntdata"/><Relationship Id="rId43" Type="http://schemas.openxmlformats.org/officeDocument/2006/relationships/font" Target="fonts/RobotoMonoLight-bold.fntdata"/><Relationship Id="rId46" Type="http://schemas.openxmlformats.org/officeDocument/2006/relationships/font" Target="fonts/Montserrat-regular.fntdata"/><Relationship Id="rId45" Type="http://schemas.openxmlformats.org/officeDocument/2006/relationships/font" Target="fonts/RobotoMon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RobotoSlab-bold.fntdata"/><Relationship Id="rId32" Type="http://schemas.openxmlformats.org/officeDocument/2006/relationships/font" Target="fonts/RobotoSlab-regular.fntdata"/><Relationship Id="rId35" Type="http://schemas.openxmlformats.org/officeDocument/2006/relationships/font" Target="fonts/MontserratSemiBold-bold.fntdata"/><Relationship Id="rId34" Type="http://schemas.openxmlformats.org/officeDocument/2006/relationships/font" Target="fonts/MontserratSemiBold-regular.fntdata"/><Relationship Id="rId37" Type="http://schemas.openxmlformats.org/officeDocument/2006/relationships/font" Target="fonts/MontserratSemiBold-boldItalic.fntdata"/><Relationship Id="rId36" Type="http://schemas.openxmlformats.org/officeDocument/2006/relationships/font" Target="fonts/MontserratSemiBold-italic.fntdata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.fntdata"/><Relationship Id="rId50" Type="http://schemas.openxmlformats.org/officeDocument/2006/relationships/font" Target="fonts/RobotoMono-regular.fntdata"/><Relationship Id="rId53" Type="http://schemas.openxmlformats.org/officeDocument/2006/relationships/font" Target="fonts/RobotoMono-boldItalic.fntdata"/><Relationship Id="rId52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72d5459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72d5459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72ad671e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72ad671e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72ad671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72ad671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72ad671e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72ad671e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72d54592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72d54592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72d54592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72d54592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72d545922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72d545922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72d54592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72d54592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72d545922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72d54592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72d54592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72d54592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71b52fd2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71b52fd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72d54592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72d54592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72d545922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72d545922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72d54592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72d54592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72d54592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72d54592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71b52fd2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71b52fd2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65f60f08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65f60f08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f12b491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f12b491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71b52fd2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71b52fd2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71b52fd2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71b52fd2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71b52fd2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71b52fd2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72ad671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72ad671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72d54592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72d54592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72d54592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72d54592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microsoft.com/en-us/visualstudio/ide/visual-csharp-code-snippets?view=vs-2017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ru.wikipedia.org/wiki/%D0%A1%D0%BF%D0%B8%D1%81%D0%BE%D0%BA_%D0%BA%D0%BE%D0%B4%D0%BE%D0%B2_%D1%81%D0%BE%D1%81%D1%82%D0%BE%D1%8F%D0%BD%D0%B8%D1%8F_HTTP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wagger.io" TargetMode="External"/><Relationship Id="rId4" Type="http://schemas.openxmlformats.org/officeDocument/2006/relationships/hyperlink" Target="https://habr.com/ru/company/microsoft/blog/325872/" TargetMode="External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microsoft.com/en-us/aspnet" TargetMode="External"/><Relationship Id="rId4" Type="http://schemas.openxmlformats.org/officeDocument/2006/relationships/hyperlink" Target="https://docs.microsoft.com/ru-ru/aspnet/core/getting-started/?view=aspnetcore-2.2" TargetMode="External"/><Relationship Id="rId5" Type="http://schemas.openxmlformats.org/officeDocument/2006/relationships/hyperlink" Target="https://docs.microsoft.com/en-us/aspnet/core/mvc/overview?view=aspnetcore-2.2" TargetMode="External"/><Relationship Id="rId6" Type="http://schemas.openxmlformats.org/officeDocument/2006/relationships/hyperlink" Target="https://habr.com/ru/post/437002" TargetMode="External"/><Relationship Id="rId7" Type="http://schemas.openxmlformats.org/officeDocument/2006/relationships/hyperlink" Target="https://habr.com/ru/company/oleg-bunin/blog/433322/" TargetMode="External"/><Relationship Id="rId8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ietf.org/rfc/rfc4627.txt" TargetMode="External"/><Relationship Id="rId4" Type="http://schemas.openxmlformats.org/officeDocument/2006/relationships/hyperlink" Target="https://beautifier.io" TargetMode="External"/><Relationship Id="rId5" Type="http://schemas.openxmlformats.org/officeDocument/2006/relationships/hyperlink" Target="https://csharp2json.io" TargetMode="External"/><Relationship Id="rId6" Type="http://schemas.openxmlformats.org/officeDocument/2006/relationships/hyperlink" Target="http://json2csharp.com" TargetMode="External"/><Relationship Id="rId7" Type="http://schemas.openxmlformats.org/officeDocument/2006/relationships/hyperlink" Target="https://app.quicktype.io/#l=cs&amp;r=json2cshar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ASP.NET Core MVC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(Сериализация, форматы JSON/XML, Контроллеры, Экшены, Маршрутизация, Коды Статусов, Swagger)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Маршрутизация MVC разбирает (анализирует) URI HTTP-запроса и пытается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сопоставить пришедший URI с определённым контроллером и определённым экшеном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(методом) этого контроллера.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Существует два способа, которыми можно задать необходимые маршруты: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Метод, основанный на соглашении (convention-based)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Метод, основанный на атрибутах (attribute-based)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Маршрутизация (Routing)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3" name="Google Shape;2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Маршрутизация, основанная на соглашении, выглядит следующим образом: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Configure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IApplicationBuilder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app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IHostingEnvironment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env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app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UseMvc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config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config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MapRoute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	name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"Default"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	template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"{controller}/{action}/{id?}"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	defaults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controller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"Home"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action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"Index"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Например, такой маршрут будет с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опоставлять URI /</a:t>
            </a:r>
            <a:r>
              <a:rPr lang="ru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cities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ru" sz="1400">
                <a:solidFill>
                  <a:srgbClr val="FF4BD4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(согласно наименованиям)</a:t>
            </a:r>
            <a:br>
              <a:rPr lang="ru" sz="1400"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latin typeface="Arial"/>
                <a:ea typeface="Arial"/>
                <a:cs typeface="Arial"/>
                <a:sym typeface="Arial"/>
              </a:rPr>
              <a:t>экшену </a:t>
            </a:r>
            <a:r>
              <a:rPr lang="ru" sz="1400">
                <a:solidFill>
                  <a:srgbClr val="FF4BD4"/>
                </a:solidFill>
                <a:latin typeface="Arial"/>
                <a:ea typeface="Arial"/>
                <a:cs typeface="Arial"/>
                <a:sym typeface="Arial"/>
              </a:rPr>
              <a:t>Index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контроллера </a:t>
            </a:r>
            <a:r>
              <a:rPr lang="ru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Cities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Controller.</a:t>
            </a:r>
            <a:endParaRPr sz="1400">
              <a:solidFill>
                <a:srgbClr val="FF4B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Convention-based routing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0" name="Google Shape;2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Маршрутизация, основанная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на соглашении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обычно используется в тех случаях, когда фреймворк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MVC используется для веб-приложений, возвращающих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HTML-представления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Команда разработчиков .NET Core не рекомендует использование этого метода определения маршрутов для написания API. Вместо этого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для API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рекомендуется использовать маршрутизацию, основанную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на атрибутах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Convention-based vs Attribute-based routing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7" name="Google Shape;2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Маршрутизация, основанная на атрибутах, позволяет задавать маршруты через атрибуты, устанавливаемые как на уровне контроллера, так и на уровне экшена: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CitiesController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Controller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HttpGet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"/api/cities"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)]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JsonResult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GetCities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return cities...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В примере выше маршрут прописан на уровне экшена, однако если у нас будет много экшенов внутри данного контроллера, мы захотим, чтобы они выглядели консистентно не нарушая DRY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Route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"/api/cities"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)]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CitiesController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Controller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HttpGet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()]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JsonResult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GetCities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return cities...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Attribute-based routing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Создадим класс модели City и будем использовать этот класс модели вместо анонимного объекта в контроллере.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Используем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сниппеты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(snippets) Visual Studio 2017, например: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prop  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[Tab] 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[Tab]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— для создания свойства 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{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propg 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[Tab] 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[Tab]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— для создания свойства 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{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private set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сtor  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[Tab] 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[Tab]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— для создания конструктора объекта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Все возможные сниппеты можно найти здесь: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https://docs.microsoft.com/en-us/visualstudio/ide/visual-csharp-code-snippets?view=vs-2017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Совместная работа: Создаём </a:t>
            </a:r>
            <a:r>
              <a:rPr lang="ru">
                <a:solidFill>
                  <a:srgbClr val="FF9900"/>
                </a:solidFill>
              </a:rPr>
              <a:t>Модель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51" name="Google Shape;2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Создадим папку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DataStore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а в ней класс хранилища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CitiesDataStore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который будет использоваться вместо базы данных нашим API.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Методы контроллера будут работать с этим классом как с полноценным хранилищем.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Само хранилище будет работать на базе предварительно заполненного списка, однако мы реализуем паттерн синглтон для этого класса.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Вносим соответствующие изменения в контроллер, чтобы он использовал наше новое хранилище, которое возвращает типизированные, а не анонимные объекты.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Совместная работа: </a:t>
            </a:r>
            <a:r>
              <a:rPr lang="ru">
                <a:solidFill>
                  <a:srgbClr val="FF9900"/>
                </a:solidFill>
              </a:rPr>
              <a:t>Хранилище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Добавляем экшен получения города по идентификатору.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Совместная работа: Добавляем Экшен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HttpGet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"{id}"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)]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JsonResult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GetCity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citiesDataStore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CitiesDataStore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GetInstance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city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citiesDataStore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Citites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Id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FirstOrDefault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JsonResult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Совместная работа: Добавляем Экшен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72" name="Google Shape;2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HttpGet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"{</a:t>
            </a:r>
            <a:r>
              <a:rPr lang="ru" sz="1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}"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)]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JsonResult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GetCity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citiesDataStore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CitiesDataStore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GetInstance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city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citiesDataStore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Citites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Id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FirstOrDefault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JsonResult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D9EEB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Совпадение имени параметра метода и имени шаблона в атрибуте не случайно. Именно благодаря этому значение из строки запроса</a:t>
            </a: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latin typeface="Arial"/>
                <a:ea typeface="Arial"/>
                <a:cs typeface="Arial"/>
                <a:sym typeface="Arial"/>
              </a:rPr>
              <a:t>попадает в параметр нашего экшена.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Совместная работа: Добавляем Экшен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0"/>
          <p:cNvSpPr/>
          <p:nvPr/>
        </p:nvSpPr>
        <p:spPr>
          <a:xfrm>
            <a:off x="1542225" y="1272850"/>
            <a:ext cx="438600" cy="4386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3568875" y="1483825"/>
            <a:ext cx="438600" cy="4386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HttpGet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"{</a:t>
            </a:r>
            <a:r>
              <a:rPr lang="ru" sz="1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}"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)]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JsonResult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GetCity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citiesDataStore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CitiesDataStore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GetInstance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city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citiesDataStore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Citites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Id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FirstOrDefault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JsonResult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D9EEB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Совпадение имени параметра метода и имени шаблона в атрибуте не случайно. Именно благодаря этому значение из строки запроса</a:t>
            </a: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latin typeface="Arial"/>
                <a:ea typeface="Arial"/>
                <a:cs typeface="Arial"/>
                <a:sym typeface="Arial"/>
              </a:rPr>
              <a:t>попадает в параметр нашего экшена.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Совместная работа: Добавляем Экшен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88" name="Google Shape;2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6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прошлого занятия мы помним, что нам нужно добавить </a:t>
            </a:r>
            <a:r>
              <a:rPr lang="ru">
                <a:solidFill>
                  <a:srgbClr val="FFF2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Middleware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ru">
                <a:solidFill>
                  <a:srgbClr val="FFF2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HTTP Request Pipeline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в метод </a:t>
            </a:r>
            <a:r>
              <a:rPr lang="ru">
                <a:solidFill>
                  <a:srgbClr val="FF99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Configure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класса </a:t>
            </a:r>
            <a:r>
              <a:rPr lang="ru">
                <a:solidFill>
                  <a:srgbClr val="FF99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Startup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а также добавить необходимые framework-сервисы в контейнер внутри метода </a:t>
            </a:r>
            <a:r>
              <a:rPr lang="ru">
                <a:solidFill>
                  <a:srgbClr val="FF99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ConfigureServices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(также класса </a:t>
            </a:r>
            <a:r>
              <a:rPr lang="ru">
                <a:solidFill>
                  <a:srgbClr val="FF99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Startup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Middleware для API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Response Status Codes</a:t>
            </a:r>
            <a:r>
              <a:rPr lang="ru" sz="1800">
                <a:solidFill>
                  <a:srgbClr val="FFFFFF"/>
                </a:solidFill>
              </a:rPr>
              <a:t>		    </a:t>
            </a:r>
            <a:r>
              <a:rPr lang="ru" sz="1400">
                <a:solidFill>
                  <a:srgbClr val="FFFFFF"/>
                </a:solidFill>
              </a:rPr>
              <a:t>* больше статусов в </a:t>
            </a:r>
            <a:r>
              <a:rPr lang="ru" sz="1400" u="sng">
                <a:solidFill>
                  <a:srgbClr val="FF9900"/>
                </a:solidFill>
                <a:hlinkClick r:id="rId3"/>
              </a:rPr>
              <a:t>Википедии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3340825" y="1539775"/>
            <a:ext cx="2444700" cy="3278100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txBody>
          <a:bodyPr anchorCtr="0" anchor="t" bIns="91425" lIns="108000" spcFirstLastPara="1" rIns="108000" wrap="square" tIns="36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Level 400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Client Error</a:t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400	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Bad Request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401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Unauthorized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403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Forbidden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404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Not Found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409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Conflict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6181150" y="1539775"/>
            <a:ext cx="2444700" cy="3278100"/>
          </a:xfrm>
          <a:prstGeom prst="rect">
            <a:avLst/>
          </a:prstGeom>
          <a:solidFill>
            <a:srgbClr val="7B13B7"/>
          </a:solidFill>
          <a:ln>
            <a:noFill/>
          </a:ln>
        </p:spPr>
        <p:txBody>
          <a:bodyPr anchorCtr="0" anchor="t" bIns="91425" lIns="36000" spcFirstLastPara="1" rIns="36000" wrap="square" tIns="36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Level 500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Server Error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500 - Internal</a:t>
            </a:r>
            <a:b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Server Error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500500" y="1539775"/>
            <a:ext cx="2444700" cy="327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36000" spcFirstLastPara="1" rIns="36000" wrap="square" tIns="36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Level 2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Success</a:t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200 - OK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201 - Created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204 - No Content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7" name="Google Shape;2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Возвращение правильных кодов статуса</a:t>
            </a: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latin typeface="Arial"/>
                <a:ea typeface="Arial"/>
                <a:cs typeface="Arial"/>
                <a:sym typeface="Arial"/>
              </a:rPr>
              <a:t>Например,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404 - Not Found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для случаев, когда город с запрошенным ID не найден.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Добавление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Status Code Pages middleware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Добавление возможности возвращать данные не только в формате JSON, а учитывать заголовок Accept пользователя API </a:t>
            </a: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latin typeface="Arial"/>
                <a:ea typeface="Arial"/>
                <a:cs typeface="Arial"/>
                <a:sym typeface="Arial"/>
              </a:rPr>
              <a:t>В более общем виде это называется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Сontent Negotiation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- возможность предоставлять по одному и тому же URI разные ответы в зависимости от нюансов запроса.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Совместная работа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304" name="Google Shape;3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Создание метода для добавления нового города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Чтение параметра экшена из тела запроса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Возвращение статуса 204 Created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Совместная работа</a:t>
            </a:r>
            <a:endParaRPr/>
          </a:p>
        </p:txBody>
      </p:sp>
      <p:pic>
        <p:nvPicPr>
          <p:cNvPr id="311" name="Google Shape;3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Автодокументация API: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https://swagger.io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NuGet-пакет Swashbuckle.AspNetCore (Pre-Release version)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[Habr] Создание справочных страниц веб-API ASP.NET с помощью Swagger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https://habr.com/ru/company/microsoft/blog/325872/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Swagger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8" name="Google Shape;31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[ms]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Основная страница документации Microsoft по ASP.NET Core </a:t>
            </a:r>
            <a:r>
              <a:rPr lang="ru" sz="1200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https://docs.microsoft.com/en-us/aspnet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[ms] Учебник. Начало работы с ASP.NET Core </a:t>
            </a:r>
            <a:r>
              <a:rPr lang="ru" sz="1200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https://docs.microsoft.com/ru-ru/aspnet/core/getting-started/?view=aspnetcore-2.2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[ms] Общие сведения ASP.NET Core MVC </a:t>
            </a:r>
            <a:r>
              <a:rPr lang="ru" sz="1200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https://docs.microsoft.com/en-us/aspnet/core/mvc/overview?view=aspnetcore-2.2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[habr] Корректный ASP.NET Core</a:t>
            </a: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r>
              <a:rPr lang="ru" sz="1200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https://habr.com/ru/post/437002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[habr] JSON API – работаем по спецификации </a:t>
            </a:r>
            <a:r>
              <a:rPr lang="ru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★★★★★</a:t>
            </a: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r>
              <a:rPr lang="ru" sz="1200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https://habr.com/ru/company/oleg-bunin/blog/433322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Полезные ссылки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5" name="Google Shape;325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Дописать методы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 замене (PUT)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удалению (DELETE) конкретного города.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Домашняя работа</a:t>
            </a:r>
            <a:endParaRPr/>
          </a:p>
        </p:txBody>
      </p:sp>
      <p:pic>
        <p:nvPicPr>
          <p:cNvPr id="332" name="Google Shape;3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ASP.NET Core MVC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387900" y="1624975"/>
            <a:ext cx="3904500" cy="950400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ASP.NET Web API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http services</a:t>
            </a: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4801200" y="1624975"/>
            <a:ext cx="3954900" cy="950400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ASP.NET MVC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client-facing</a:t>
            </a: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web application)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619750" y="3169675"/>
            <a:ext cx="3904500" cy="124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ASP.NET Core MVC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3960000" y="2575375"/>
            <a:ext cx="0" cy="59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/>
          <p:nvPr/>
        </p:nvCxnSpPr>
        <p:spPr>
          <a:xfrm>
            <a:off x="5130000" y="2575375"/>
            <a:ext cx="0" cy="59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MVC —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(Модель-Представление-Контроллер) — это архитектурный шаблон, используемый для проектирования пользовательских интерфейсов.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Он характеризуется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низкой связностью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разделением ответственности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. Благодаря этому, так построенные интерфейсы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проще тестировать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переиспользовать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MVC как шаблон проектирования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Модель - Представление - Контроллер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6" name="Google Shape;96;p17"/>
          <p:cNvCxnSpPr/>
          <p:nvPr/>
        </p:nvCxnSpPr>
        <p:spPr>
          <a:xfrm flipH="1" rot="10800000">
            <a:off x="2363475" y="2291850"/>
            <a:ext cx="1033200" cy="103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/>
          <p:nvPr/>
        </p:nvCxnSpPr>
        <p:spPr>
          <a:xfrm rot="10800000">
            <a:off x="4674000" y="2292750"/>
            <a:ext cx="1031400" cy="103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/>
          <p:nvPr/>
        </p:nvSpPr>
        <p:spPr>
          <a:xfrm>
            <a:off x="961988" y="4271975"/>
            <a:ext cx="17382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View</a:t>
            </a:r>
            <a:b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(представление)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5368675" y="4271975"/>
            <a:ext cx="17382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Controller</a:t>
            </a:r>
            <a:b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(к</a:t>
            </a: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онтроллер)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3169500" y="2207400"/>
            <a:ext cx="17382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(модель)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 rot="10800000">
            <a:off x="2700325" y="3695300"/>
            <a:ext cx="2751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/>
          <p:nvPr/>
        </p:nvSpPr>
        <p:spPr>
          <a:xfrm>
            <a:off x="4674000" y="1208963"/>
            <a:ext cx="26712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Служит для хранения</a:t>
            </a: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и передачи данных, которые требуется отобразить (в идеале не содержит логики)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6880975" y="2936100"/>
            <a:ext cx="1875000" cy="13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Отвечает за формирование модели (логика)</a:t>
            </a:r>
            <a:b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и её передачу представлению</a:t>
            </a:r>
            <a:b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для отображения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1011050" y="2241250"/>
            <a:ext cx="1640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Отвечает за способ визуализации данных</a:t>
            </a:r>
            <a:b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модели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" name="Google Shape;105;p17"/>
          <p:cNvCxnSpPr>
            <a:stCxn id="106" idx="2"/>
            <a:endCxn id="107" idx="4"/>
          </p:cNvCxnSpPr>
          <p:nvPr/>
        </p:nvCxnSpPr>
        <p:spPr>
          <a:xfrm>
            <a:off x="3578104" y="1410222"/>
            <a:ext cx="460500" cy="265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>
            <a:stCxn id="109" idx="4"/>
            <a:endCxn id="107" idx="4"/>
          </p:cNvCxnSpPr>
          <p:nvPr/>
        </p:nvCxnSpPr>
        <p:spPr>
          <a:xfrm flipH="1">
            <a:off x="4038604" y="1410113"/>
            <a:ext cx="460500" cy="26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>
            <a:stCxn id="107" idx="4"/>
            <a:endCxn id="107" idx="2"/>
          </p:cNvCxnSpPr>
          <p:nvPr/>
        </p:nvCxnSpPr>
        <p:spPr>
          <a:xfrm>
            <a:off x="4038707" y="1675836"/>
            <a:ext cx="0" cy="532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>
            <a:stCxn id="106" idx="2"/>
            <a:endCxn id="107" idx="0"/>
          </p:cNvCxnSpPr>
          <p:nvPr/>
        </p:nvCxnSpPr>
        <p:spPr>
          <a:xfrm>
            <a:off x="3578104" y="1410222"/>
            <a:ext cx="0" cy="53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7"/>
          <p:cNvCxnSpPr>
            <a:stCxn id="107" idx="0"/>
            <a:endCxn id="107" idx="2"/>
          </p:cNvCxnSpPr>
          <p:nvPr/>
        </p:nvCxnSpPr>
        <p:spPr>
          <a:xfrm>
            <a:off x="3578207" y="1941936"/>
            <a:ext cx="460500" cy="266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>
            <a:stCxn id="106" idx="2"/>
            <a:endCxn id="114" idx="4"/>
          </p:cNvCxnSpPr>
          <p:nvPr/>
        </p:nvCxnSpPr>
        <p:spPr>
          <a:xfrm flipH="1" rot="10800000">
            <a:off x="3578104" y="1143522"/>
            <a:ext cx="460500" cy="26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>
            <a:stCxn id="114" idx="4"/>
            <a:endCxn id="109" idx="4"/>
          </p:cNvCxnSpPr>
          <p:nvPr/>
        </p:nvCxnSpPr>
        <p:spPr>
          <a:xfrm>
            <a:off x="4038707" y="1143445"/>
            <a:ext cx="460500" cy="26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>
            <a:stCxn id="109" idx="4"/>
            <a:endCxn id="117" idx="0"/>
          </p:cNvCxnSpPr>
          <p:nvPr/>
        </p:nvCxnSpPr>
        <p:spPr>
          <a:xfrm>
            <a:off x="4499104" y="1410113"/>
            <a:ext cx="0" cy="53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>
            <a:stCxn id="117" idx="0"/>
            <a:endCxn id="107" idx="2"/>
          </p:cNvCxnSpPr>
          <p:nvPr/>
        </p:nvCxnSpPr>
        <p:spPr>
          <a:xfrm flipH="1">
            <a:off x="4038798" y="1942024"/>
            <a:ext cx="460200" cy="266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>
            <a:stCxn id="107" idx="0"/>
            <a:endCxn id="107" idx="4"/>
          </p:cNvCxnSpPr>
          <p:nvPr/>
        </p:nvCxnSpPr>
        <p:spPr>
          <a:xfrm flipH="1" rot="10800000">
            <a:off x="3578207" y="1675836"/>
            <a:ext cx="460500" cy="266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>
            <a:endCxn id="117" idx="0"/>
          </p:cNvCxnSpPr>
          <p:nvPr/>
        </p:nvCxnSpPr>
        <p:spPr>
          <a:xfrm>
            <a:off x="4038798" y="1675924"/>
            <a:ext cx="460200" cy="266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21" name="Google Shape;121;p17"/>
          <p:cNvGrpSpPr/>
          <p:nvPr/>
        </p:nvGrpSpPr>
        <p:grpSpPr>
          <a:xfrm>
            <a:off x="467700" y="3380350"/>
            <a:ext cx="686100" cy="686100"/>
            <a:chOff x="534575" y="3380350"/>
            <a:chExt cx="686100" cy="686100"/>
          </a:xfrm>
        </p:grpSpPr>
        <p:sp>
          <p:nvSpPr>
            <p:cNvPr id="122" name="Google Shape;122;p17"/>
            <p:cNvSpPr/>
            <p:nvPr/>
          </p:nvSpPr>
          <p:spPr>
            <a:xfrm>
              <a:off x="534575" y="3380350"/>
              <a:ext cx="686100" cy="686100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17"/>
            <p:cNvGrpSpPr/>
            <p:nvPr/>
          </p:nvGrpSpPr>
          <p:grpSpPr>
            <a:xfrm>
              <a:off x="642950" y="3524650"/>
              <a:ext cx="469350" cy="397500"/>
              <a:chOff x="551350" y="3524650"/>
              <a:chExt cx="469350" cy="397500"/>
            </a:xfrm>
          </p:grpSpPr>
          <p:sp>
            <p:nvSpPr>
              <p:cNvPr id="124" name="Google Shape;124;p17"/>
              <p:cNvSpPr/>
              <p:nvPr/>
            </p:nvSpPr>
            <p:spPr>
              <a:xfrm rot="-5400000">
                <a:off x="560500" y="3515500"/>
                <a:ext cx="397500" cy="4158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7"/>
              <p:cNvSpPr/>
              <p:nvPr/>
            </p:nvSpPr>
            <p:spPr>
              <a:xfrm>
                <a:off x="913600" y="3580013"/>
                <a:ext cx="107100" cy="2868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7"/>
              <p:cNvSpPr/>
              <p:nvPr/>
            </p:nvSpPr>
            <p:spPr>
              <a:xfrm>
                <a:off x="967150" y="3608013"/>
                <a:ext cx="27300" cy="729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070" y="3207695"/>
            <a:ext cx="1031400" cy="1031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7"/>
          <p:cNvGrpSpPr/>
          <p:nvPr/>
        </p:nvGrpSpPr>
        <p:grpSpPr>
          <a:xfrm>
            <a:off x="1282442" y="3162858"/>
            <a:ext cx="921103" cy="1064891"/>
            <a:chOff x="1282442" y="3162858"/>
            <a:chExt cx="921103" cy="1064891"/>
          </a:xfrm>
        </p:grpSpPr>
        <p:sp>
          <p:nvSpPr>
            <p:cNvPr id="129" name="Google Shape;129;p17"/>
            <p:cNvSpPr/>
            <p:nvPr/>
          </p:nvSpPr>
          <p:spPr>
            <a:xfrm rot="5400000">
              <a:off x="1706836" y="3198858"/>
              <a:ext cx="532500" cy="460500"/>
            </a:xfrm>
            <a:prstGeom prst="triangle">
              <a:avLst>
                <a:gd fmla="val 50000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 rot="-5400000">
              <a:off x="1246695" y="3198770"/>
              <a:ext cx="532200" cy="460500"/>
            </a:xfrm>
            <a:prstGeom prst="triangle">
              <a:avLst>
                <a:gd fmla="val 50000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 rot="-5400000">
              <a:off x="1706942" y="3465588"/>
              <a:ext cx="532500" cy="460500"/>
            </a:xfrm>
            <a:prstGeom prst="triangle">
              <a:avLst>
                <a:gd fmla="val 50000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 rot="5400000">
              <a:off x="1246442" y="3465697"/>
              <a:ext cx="532500" cy="460500"/>
            </a:xfrm>
            <a:prstGeom prst="triangle">
              <a:avLst>
                <a:gd fmla="val 50000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 rot="5400000">
              <a:off x="1706836" y="3731249"/>
              <a:ext cx="532500" cy="4605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rot="-5400000">
              <a:off x="1246695" y="3731161"/>
              <a:ext cx="532200" cy="460500"/>
            </a:xfrm>
            <a:prstGeom prst="triangle">
              <a:avLst>
                <a:gd fmla="val 50000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" name="Google Shape;135;p17"/>
            <p:cNvCxnSpPr>
              <a:stCxn id="132" idx="2"/>
              <a:endCxn id="134" idx="4"/>
            </p:cNvCxnSpPr>
            <p:nvPr/>
          </p:nvCxnSpPr>
          <p:spPr>
            <a:xfrm>
              <a:off x="1282442" y="3429697"/>
              <a:ext cx="460500" cy="265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7"/>
            <p:cNvCxnSpPr>
              <a:stCxn id="131" idx="4"/>
              <a:endCxn id="134" idx="4"/>
            </p:cNvCxnSpPr>
            <p:nvPr/>
          </p:nvCxnSpPr>
          <p:spPr>
            <a:xfrm flipH="1">
              <a:off x="1742942" y="3429588"/>
              <a:ext cx="460500" cy="265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17"/>
            <p:cNvCxnSpPr>
              <a:stCxn id="134" idx="4"/>
              <a:endCxn id="134" idx="2"/>
            </p:cNvCxnSpPr>
            <p:nvPr/>
          </p:nvCxnSpPr>
          <p:spPr>
            <a:xfrm>
              <a:off x="1743045" y="3695311"/>
              <a:ext cx="0" cy="532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7"/>
            <p:cNvCxnSpPr>
              <a:stCxn id="134" idx="0"/>
              <a:endCxn id="134" idx="2"/>
            </p:cNvCxnSpPr>
            <p:nvPr/>
          </p:nvCxnSpPr>
          <p:spPr>
            <a:xfrm>
              <a:off x="1282545" y="3961411"/>
              <a:ext cx="460500" cy="266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17"/>
            <p:cNvCxnSpPr>
              <a:stCxn id="132" idx="2"/>
              <a:endCxn id="130" idx="4"/>
            </p:cNvCxnSpPr>
            <p:nvPr/>
          </p:nvCxnSpPr>
          <p:spPr>
            <a:xfrm flipH="1" rot="10800000">
              <a:off x="1282442" y="3162997"/>
              <a:ext cx="460500" cy="266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7"/>
            <p:cNvCxnSpPr>
              <a:stCxn id="130" idx="4"/>
              <a:endCxn id="131" idx="4"/>
            </p:cNvCxnSpPr>
            <p:nvPr/>
          </p:nvCxnSpPr>
          <p:spPr>
            <a:xfrm>
              <a:off x="1743045" y="3162920"/>
              <a:ext cx="460500" cy="266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7"/>
            <p:cNvCxnSpPr>
              <a:stCxn id="133" idx="0"/>
              <a:endCxn id="134" idx="2"/>
            </p:cNvCxnSpPr>
            <p:nvPr/>
          </p:nvCxnSpPr>
          <p:spPr>
            <a:xfrm flipH="1">
              <a:off x="1743136" y="3961499"/>
              <a:ext cx="460200" cy="266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42" name="Google Shape;142;p17"/>
          <p:cNvCxnSpPr/>
          <p:nvPr/>
        </p:nvCxnSpPr>
        <p:spPr>
          <a:xfrm>
            <a:off x="1282442" y="3429525"/>
            <a:ext cx="0" cy="53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2203542" y="3429525"/>
            <a:ext cx="0" cy="53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Добавление сервиса MVC и middleware MVC в HTTP Request Pipeline.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Добавление контроллера (controller) CitiesController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Добавление экшена (action method) GetCities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Совместная работа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387900" y="1291500"/>
            <a:ext cx="83682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Сериализация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это процесс преобразования объекта в поток байтов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для сохранения или передачи в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базу данных,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память или файл. Эта операция предназначена для того, чтобы сохранить состояния объекта для последующего воссоздания при необходимости.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Обратный процесс называется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десериализацией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Сериализация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550" y="3365788"/>
            <a:ext cx="632600" cy="63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19"/>
          <p:cNvCxnSpPr/>
          <p:nvPr/>
        </p:nvCxnSpPr>
        <p:spPr>
          <a:xfrm>
            <a:off x="1427075" y="3682088"/>
            <a:ext cx="119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9" name="Google Shape;15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3012" y="2502850"/>
            <a:ext cx="632600" cy="6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1175" y="4278100"/>
            <a:ext cx="632600" cy="6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3613" y="3390475"/>
            <a:ext cx="632600" cy="63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19"/>
          <p:cNvCxnSpPr/>
          <p:nvPr/>
        </p:nvCxnSpPr>
        <p:spPr>
          <a:xfrm flipH="1" rot="10800000">
            <a:off x="3493275" y="2848575"/>
            <a:ext cx="517500" cy="51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9"/>
          <p:cNvCxnSpPr/>
          <p:nvPr/>
        </p:nvCxnSpPr>
        <p:spPr>
          <a:xfrm>
            <a:off x="3493850" y="3682100"/>
            <a:ext cx="51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9"/>
          <p:cNvCxnSpPr/>
          <p:nvPr/>
        </p:nvCxnSpPr>
        <p:spPr>
          <a:xfrm>
            <a:off x="3492825" y="3971900"/>
            <a:ext cx="518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5" name="Google Shape;165;p19"/>
          <p:cNvGrpSpPr/>
          <p:nvPr/>
        </p:nvGrpSpPr>
        <p:grpSpPr>
          <a:xfrm>
            <a:off x="387892" y="3149658"/>
            <a:ext cx="921103" cy="1064891"/>
            <a:chOff x="1282442" y="3162858"/>
            <a:chExt cx="921103" cy="1064891"/>
          </a:xfrm>
        </p:grpSpPr>
        <p:sp>
          <p:nvSpPr>
            <p:cNvPr id="166" name="Google Shape;166;p19"/>
            <p:cNvSpPr/>
            <p:nvPr/>
          </p:nvSpPr>
          <p:spPr>
            <a:xfrm rot="5400000">
              <a:off x="1706836" y="3198858"/>
              <a:ext cx="532500" cy="460500"/>
            </a:xfrm>
            <a:prstGeom prst="triangle">
              <a:avLst>
                <a:gd fmla="val 50000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 rot="-5400000">
              <a:off x="1246695" y="3198770"/>
              <a:ext cx="532200" cy="460500"/>
            </a:xfrm>
            <a:prstGeom prst="triangle">
              <a:avLst>
                <a:gd fmla="val 50000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 rot="-5400000">
              <a:off x="1706942" y="3465588"/>
              <a:ext cx="532500" cy="460500"/>
            </a:xfrm>
            <a:prstGeom prst="triangle">
              <a:avLst>
                <a:gd fmla="val 50000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 rot="5400000">
              <a:off x="1246442" y="3465697"/>
              <a:ext cx="532500" cy="460500"/>
            </a:xfrm>
            <a:prstGeom prst="triangle">
              <a:avLst>
                <a:gd fmla="val 50000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 rot="5400000">
              <a:off x="1706836" y="3731249"/>
              <a:ext cx="532500" cy="4605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 rot="-5400000">
              <a:off x="1246695" y="3731161"/>
              <a:ext cx="532200" cy="460500"/>
            </a:xfrm>
            <a:prstGeom prst="triangle">
              <a:avLst>
                <a:gd fmla="val 50000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" name="Google Shape;172;p19"/>
            <p:cNvCxnSpPr>
              <a:stCxn id="169" idx="2"/>
              <a:endCxn id="171" idx="4"/>
            </p:cNvCxnSpPr>
            <p:nvPr/>
          </p:nvCxnSpPr>
          <p:spPr>
            <a:xfrm>
              <a:off x="1282442" y="3429697"/>
              <a:ext cx="460500" cy="265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19"/>
            <p:cNvCxnSpPr>
              <a:stCxn id="168" idx="4"/>
              <a:endCxn id="171" idx="4"/>
            </p:cNvCxnSpPr>
            <p:nvPr/>
          </p:nvCxnSpPr>
          <p:spPr>
            <a:xfrm flipH="1">
              <a:off x="1742942" y="3429588"/>
              <a:ext cx="460500" cy="265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19"/>
            <p:cNvCxnSpPr>
              <a:stCxn id="171" idx="4"/>
              <a:endCxn id="171" idx="2"/>
            </p:cNvCxnSpPr>
            <p:nvPr/>
          </p:nvCxnSpPr>
          <p:spPr>
            <a:xfrm>
              <a:off x="1743045" y="3695311"/>
              <a:ext cx="0" cy="532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19"/>
            <p:cNvCxnSpPr>
              <a:stCxn id="171" idx="0"/>
              <a:endCxn id="171" idx="2"/>
            </p:cNvCxnSpPr>
            <p:nvPr/>
          </p:nvCxnSpPr>
          <p:spPr>
            <a:xfrm>
              <a:off x="1282545" y="3961411"/>
              <a:ext cx="460500" cy="266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19"/>
            <p:cNvCxnSpPr>
              <a:stCxn id="169" idx="2"/>
              <a:endCxn id="167" idx="4"/>
            </p:cNvCxnSpPr>
            <p:nvPr/>
          </p:nvCxnSpPr>
          <p:spPr>
            <a:xfrm flipH="1" rot="10800000">
              <a:off x="1282442" y="3162997"/>
              <a:ext cx="460500" cy="266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9"/>
            <p:cNvCxnSpPr>
              <a:stCxn id="167" idx="4"/>
              <a:endCxn id="168" idx="4"/>
            </p:cNvCxnSpPr>
            <p:nvPr/>
          </p:nvCxnSpPr>
          <p:spPr>
            <a:xfrm>
              <a:off x="1743045" y="3162920"/>
              <a:ext cx="460500" cy="266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9"/>
            <p:cNvCxnSpPr>
              <a:stCxn id="170" idx="0"/>
              <a:endCxn id="171" idx="2"/>
            </p:cNvCxnSpPr>
            <p:nvPr/>
          </p:nvCxnSpPr>
          <p:spPr>
            <a:xfrm flipH="1">
              <a:off x="1743136" y="3961499"/>
              <a:ext cx="460200" cy="266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400" y="3365800"/>
            <a:ext cx="632600" cy="63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19"/>
          <p:cNvCxnSpPr/>
          <p:nvPr/>
        </p:nvCxnSpPr>
        <p:spPr>
          <a:xfrm flipH="1" rot="10800000">
            <a:off x="4947850" y="3985013"/>
            <a:ext cx="518400" cy="51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9"/>
          <p:cNvCxnSpPr/>
          <p:nvPr/>
        </p:nvCxnSpPr>
        <p:spPr>
          <a:xfrm>
            <a:off x="4948600" y="3694763"/>
            <a:ext cx="51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9"/>
          <p:cNvCxnSpPr/>
          <p:nvPr/>
        </p:nvCxnSpPr>
        <p:spPr>
          <a:xfrm>
            <a:off x="4947850" y="2886113"/>
            <a:ext cx="518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3" name="Google Shape;183;p19"/>
          <p:cNvGrpSpPr/>
          <p:nvPr/>
        </p:nvGrpSpPr>
        <p:grpSpPr>
          <a:xfrm>
            <a:off x="7834992" y="3149658"/>
            <a:ext cx="921103" cy="1064891"/>
            <a:chOff x="1282442" y="3162858"/>
            <a:chExt cx="921103" cy="1064891"/>
          </a:xfrm>
        </p:grpSpPr>
        <p:sp>
          <p:nvSpPr>
            <p:cNvPr id="184" name="Google Shape;184;p19"/>
            <p:cNvSpPr/>
            <p:nvPr/>
          </p:nvSpPr>
          <p:spPr>
            <a:xfrm rot="5400000">
              <a:off x="1706836" y="3198858"/>
              <a:ext cx="532500" cy="460500"/>
            </a:xfrm>
            <a:prstGeom prst="triangle">
              <a:avLst>
                <a:gd fmla="val 50000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 rot="-5400000">
              <a:off x="1246695" y="3198770"/>
              <a:ext cx="532200" cy="460500"/>
            </a:xfrm>
            <a:prstGeom prst="triangle">
              <a:avLst>
                <a:gd fmla="val 50000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 rot="-5400000">
              <a:off x="1706942" y="3465588"/>
              <a:ext cx="532500" cy="460500"/>
            </a:xfrm>
            <a:prstGeom prst="triangle">
              <a:avLst>
                <a:gd fmla="val 50000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 rot="5400000">
              <a:off x="1246442" y="3465697"/>
              <a:ext cx="532500" cy="460500"/>
            </a:xfrm>
            <a:prstGeom prst="triangle">
              <a:avLst>
                <a:gd fmla="val 50000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 rot="5400000">
              <a:off x="1706836" y="3731249"/>
              <a:ext cx="532500" cy="4605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 rot="-5400000">
              <a:off x="1246695" y="3731161"/>
              <a:ext cx="532200" cy="460500"/>
            </a:xfrm>
            <a:prstGeom prst="triangle">
              <a:avLst>
                <a:gd fmla="val 50000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" name="Google Shape;190;p19"/>
            <p:cNvCxnSpPr>
              <a:stCxn id="187" idx="2"/>
              <a:endCxn id="189" idx="4"/>
            </p:cNvCxnSpPr>
            <p:nvPr/>
          </p:nvCxnSpPr>
          <p:spPr>
            <a:xfrm>
              <a:off x="1282442" y="3429697"/>
              <a:ext cx="460500" cy="265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19"/>
            <p:cNvCxnSpPr>
              <a:stCxn id="186" idx="4"/>
              <a:endCxn id="189" idx="4"/>
            </p:cNvCxnSpPr>
            <p:nvPr/>
          </p:nvCxnSpPr>
          <p:spPr>
            <a:xfrm flipH="1">
              <a:off x="1742942" y="3429588"/>
              <a:ext cx="460500" cy="265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19"/>
            <p:cNvCxnSpPr>
              <a:stCxn id="189" idx="4"/>
              <a:endCxn id="189" idx="2"/>
            </p:cNvCxnSpPr>
            <p:nvPr/>
          </p:nvCxnSpPr>
          <p:spPr>
            <a:xfrm>
              <a:off x="1743045" y="3695311"/>
              <a:ext cx="0" cy="532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9"/>
            <p:cNvCxnSpPr>
              <a:stCxn id="189" idx="0"/>
              <a:endCxn id="189" idx="2"/>
            </p:cNvCxnSpPr>
            <p:nvPr/>
          </p:nvCxnSpPr>
          <p:spPr>
            <a:xfrm>
              <a:off x="1282545" y="3961411"/>
              <a:ext cx="460500" cy="266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9"/>
            <p:cNvCxnSpPr>
              <a:stCxn id="187" idx="2"/>
              <a:endCxn id="185" idx="4"/>
            </p:cNvCxnSpPr>
            <p:nvPr/>
          </p:nvCxnSpPr>
          <p:spPr>
            <a:xfrm flipH="1" rot="10800000">
              <a:off x="1282442" y="3162997"/>
              <a:ext cx="460500" cy="266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9"/>
            <p:cNvCxnSpPr>
              <a:stCxn id="185" idx="4"/>
              <a:endCxn id="186" idx="4"/>
            </p:cNvCxnSpPr>
            <p:nvPr/>
          </p:nvCxnSpPr>
          <p:spPr>
            <a:xfrm>
              <a:off x="1743045" y="3162920"/>
              <a:ext cx="460500" cy="266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19"/>
            <p:cNvCxnSpPr>
              <a:stCxn id="188" idx="0"/>
              <a:endCxn id="189" idx="2"/>
            </p:cNvCxnSpPr>
            <p:nvPr/>
          </p:nvCxnSpPr>
          <p:spPr>
            <a:xfrm flipH="1">
              <a:off x="1743136" y="3961499"/>
              <a:ext cx="460200" cy="266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7" name="Google Shape;197;p19"/>
          <p:cNvCxnSpPr/>
          <p:nvPr/>
        </p:nvCxnSpPr>
        <p:spPr>
          <a:xfrm>
            <a:off x="6279725" y="3682100"/>
            <a:ext cx="145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19"/>
          <p:cNvSpPr txBox="1"/>
          <p:nvPr/>
        </p:nvSpPr>
        <p:spPr>
          <a:xfrm>
            <a:off x="1309000" y="3404525"/>
            <a:ext cx="1429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сериализация</a:t>
            </a:r>
            <a:endParaRPr sz="12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6205000" y="3404525"/>
            <a:ext cx="1567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де</a:t>
            </a:r>
            <a:r>
              <a:rPr lang="ru" sz="12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сериализация</a:t>
            </a:r>
            <a:endParaRPr sz="12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idx="1" type="body"/>
          </p:nvPr>
        </p:nvSpPr>
        <p:spPr>
          <a:xfrm>
            <a:off x="387900" y="1291500"/>
            <a:ext cx="83682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Согласно </a:t>
            </a:r>
            <a:r>
              <a:rPr lang="ru" sz="1400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RFC4627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JSON-текст служит для кодирования двух структур: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объектов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массивов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 txBox="1"/>
          <p:nvPr>
            <p:ph type="title"/>
          </p:nvPr>
        </p:nvSpPr>
        <p:spPr>
          <a:xfrm>
            <a:off x="387900" y="458025"/>
            <a:ext cx="5818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Формат </a:t>
            </a:r>
            <a:r>
              <a:rPr lang="ru">
                <a:solidFill>
                  <a:srgbClr val="FF9900"/>
                </a:solidFill>
              </a:rPr>
              <a:t>JSON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387900" y="1639200"/>
            <a:ext cx="2994900" cy="23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"Alena"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"age"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ru" sz="1200">
                <a:solidFill>
                  <a:srgbClr val="FF4BD4"/>
                </a:solidFill>
                <a:latin typeface="Roboto Mono"/>
                <a:ea typeface="Roboto Mono"/>
                <a:cs typeface="Roboto Mono"/>
                <a:sym typeface="Roboto Mono"/>
              </a:rPr>
              <a:t>29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"sex"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"F"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"isMarried"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ru" sz="12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"address"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"country"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 "Russia"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"city"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"Moscow"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"childrenAges"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r>
              <a:rPr lang="ru" sz="1200">
                <a:solidFill>
                  <a:srgbClr val="FF4BD4"/>
                </a:solidFill>
                <a:latin typeface="Roboto Mono"/>
                <a:ea typeface="Roboto Mono"/>
                <a:cs typeface="Roboto Mono"/>
                <a:sym typeface="Roboto Mono"/>
              </a:rPr>
              <a:t>4.5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200">
                <a:solidFill>
                  <a:srgbClr val="FF4BD4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200">
                <a:solidFill>
                  <a:srgbClr val="FF4BD4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3382800" y="1639200"/>
            <a:ext cx="5373300" cy="23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{	начало объекта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}	конец объекта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[	начало массива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]	конец массива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:	разделитель поля и значения в объекте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,	разделитель значений</a:t>
            </a:r>
            <a:br>
              <a:rPr lang="ru" sz="1400"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(пар поле-значение в объекте или значений в массиве)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числа:		</a:t>
            </a:r>
            <a:r>
              <a:rPr lang="ru" sz="1400">
                <a:solidFill>
                  <a:srgbClr val="FF4BD4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400">
                <a:solidFill>
                  <a:srgbClr val="FF4BD4"/>
                </a:solidFill>
                <a:latin typeface="Arial"/>
                <a:ea typeface="Arial"/>
                <a:cs typeface="Arial"/>
                <a:sym typeface="Arial"/>
              </a:rPr>
              <a:t>4.5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и т.д.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строки:		</a:t>
            </a:r>
            <a:r>
              <a:rPr lang="ru" sz="1400">
                <a:solidFill>
                  <a:srgbClr val="B8D7A3"/>
                </a:solidFill>
                <a:latin typeface="Arial"/>
                <a:ea typeface="Arial"/>
                <a:cs typeface="Arial"/>
                <a:sym typeface="Arial"/>
              </a:rPr>
              <a:t>"в кавычках"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литералы:		</a:t>
            </a:r>
            <a:r>
              <a:rPr lang="ru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имена полей:	</a:t>
            </a:r>
            <a:r>
              <a:rPr lang="ru" sz="14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"в кавычках"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5761475" y="458150"/>
            <a:ext cx="29949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JSON: </a:t>
            </a: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JavaScript Object Notation Content-Type: application/json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387900" y="3976250"/>
            <a:ext cx="83682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Полезные online-инструменты: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78899" lvl="0" marL="26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https://beautifier.io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- форматирование JavaScript-кода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78899" lvl="0" marL="26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https://csharp2json.io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 sz="1400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http://json2csharp.com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- преобразование структур C# в JSON и обратно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78899" lvl="0" marL="26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https://app.quicktype.io/#l=cs&amp;r=json2csharp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- генерация классов C# на базе заданного JSON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Добавление экшена (action method) GetCities, возвращающего ответ в формате JSON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Совместная работа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6" name="Google Shape;2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