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Montserrat SemiBold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Roboto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F212B5-3138-463C-8E4A-4874E7AA0864}">
  <a:tblStyle styleId="{97F212B5-3138-463C-8E4A-4874E7AA08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6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8.xml"/><Relationship Id="rId46" Type="http://schemas.openxmlformats.org/officeDocument/2006/relationships/font" Target="fonts/RobotoMono-bold.fntdata"/><Relationship Id="rId23" Type="http://schemas.openxmlformats.org/officeDocument/2006/relationships/slide" Target="slides/slide17.xml"/><Relationship Id="rId45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RobotoMono-boldItalic.fntdata"/><Relationship Id="rId25" Type="http://schemas.openxmlformats.org/officeDocument/2006/relationships/slide" Target="slides/slide19.xml"/><Relationship Id="rId47" Type="http://schemas.openxmlformats.org/officeDocument/2006/relationships/font" Target="fonts/RobotoMon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SemiBold-regular.fntdata"/><Relationship Id="rId10" Type="http://schemas.openxmlformats.org/officeDocument/2006/relationships/slide" Target="slides/slide4.xml"/><Relationship Id="rId32" Type="http://schemas.openxmlformats.org/officeDocument/2006/relationships/font" Target="fonts/RobotoSlab-bold.fntdata"/><Relationship Id="rId13" Type="http://schemas.openxmlformats.org/officeDocument/2006/relationships/slide" Target="slides/slide7.xml"/><Relationship Id="rId35" Type="http://schemas.openxmlformats.org/officeDocument/2006/relationships/font" Target="fonts/MontserratSemiBold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SemiBold-bold.fntdata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SemiBold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9e50d59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9e50d59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9e50d59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9e50d59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9e50d59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9e50d59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19e50d59f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19e50d59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9e50d59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9e50d59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9e50d59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9e50d59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19e50d59f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19e50d59f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19e50d59f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19e50d59f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19e50d59f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19e50d59f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19e50d59f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19e50d59f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6cf2f4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6cf2f4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9e50d59f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9e50d59f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19e50d59f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19e50d59f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19077df3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19077df3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a4f0f754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a4f0f754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a6cf2f49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a6cf2f4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a6cf2f49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a6cf2f49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a6cf2f4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a6cf2f4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9e50d5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9e50d5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9e50d59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9e50d59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a6cf2f49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a6cf2f4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9e50d59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9e50d59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habr.com/ru/company/mailru/blog/266811/" TargetMode="External"/><Relationship Id="rId4" Type="http://schemas.openxmlformats.org/officeDocument/2006/relationships/hyperlink" Target="https://habr.com/ru/post/193136/" TargetMode="External"/><Relationship Id="rId11" Type="http://schemas.openxmlformats.org/officeDocument/2006/relationships/image" Target="../media/image2.png"/><Relationship Id="rId10" Type="http://schemas.openxmlformats.org/officeDocument/2006/relationships/hyperlink" Target="https://docs.microsoft.com/ru-RU/sql/relational-databases/tables/create-foreign-key-relationships?view=sql-server-2017" TargetMode="External"/><Relationship Id="rId9" Type="http://schemas.openxmlformats.org/officeDocument/2006/relationships/hyperlink" Target="https://habr.com/ru/post/254773/" TargetMode="External"/><Relationship Id="rId5" Type="http://schemas.openxmlformats.org/officeDocument/2006/relationships/hyperlink" Target="http://habrahabr.ru/post/193284/" TargetMode="External"/><Relationship Id="rId6" Type="http://schemas.openxmlformats.org/officeDocument/2006/relationships/hyperlink" Target="http://habrahabr.ru/post/193380/" TargetMode="External"/><Relationship Id="rId7" Type="http://schemas.openxmlformats.org/officeDocument/2006/relationships/hyperlink" Target="https://habr.com/ru/post/193756/" TargetMode="External"/><Relationship Id="rId8" Type="http://schemas.openxmlformats.org/officeDocument/2006/relationships/hyperlink" Target="https://habr.com/ru/post/194714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u.wikipedia.org/wiki/%D0%9F%D0%B5%D1%80%D0%B2%D0%B0%D1%8F_%D0%BD%D0%BE%D1%80%D0%BC%D0%B0%D0%BB%D1%8C%D0%BD%D0%B0%D1%8F_%D1%84%D0%BE%D1%80%D0%BC%D0%B0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Базы Данных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(нормализаци, 3 нормальные формы,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первичный и внешний ключи, SQL CREATE)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Проекция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— отношение, полученное из заданного путём удаления и (или) перестановки некоторых атрибутов.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Например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, отношение (таблица) с только двумя полями “ФИО отправителя” и “Должность отправителя” будет проекцией нашего исходного отношения.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Функциональная зависимость между атрибутами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 (множествами атрибутов) X и Y означает, что для любого допустимого набора кортежей в данном отношении: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если два кортежа совпадают по значению X, то они совпадают по значению 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Например</a:t>
            </a:r>
            <a:r>
              <a:rPr lang="ru" sz="1400">
                <a:latin typeface="Arial"/>
                <a:ea typeface="Arial"/>
                <a:cs typeface="Arial"/>
                <a:sym typeface="Arial"/>
              </a:rPr>
              <a:t>, если мы посмотрим на нашу таблицу, то должность у получателя в данном примере в каждом кортеже атрибут “Должность отправителя” всегда находится в зависимости от атрибута “ФИО отправителя”.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ещё немного </a:t>
            </a:r>
            <a:r>
              <a:rPr lang="ru"/>
              <a:t>терминов (level:</a:t>
            </a:r>
            <a:r>
              <a:rPr lang="ru">
                <a:solidFill>
                  <a:srgbClr val="FF9900"/>
                </a:solidFill>
              </a:rPr>
              <a:t>nightmare</a:t>
            </a:r>
            <a:r>
              <a:rPr lang="ru"/>
              <a:t>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87900" y="1292400"/>
            <a:ext cx="83682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Приводим таблицу к 1НФ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работа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Отношение находится во 2НФ, если оно находится в 1НФ 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аждый не ключевой атрибут неприводимо зависит от Первичного Ключа (ПК).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Неприводимость означает, что в составе потенциального ключа отсутствует меньшее подмножество атрибутов, от которого можно также вывести данную функциональную зависимость.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Первичный ключ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это один атрибут или наименьший набор атрибутов, однозначно определяющих один и только один кортеж.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Т.е. таблица должна обладать первичным ключом и все неключевые</a:t>
            </a:r>
            <a:b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записи должны однозначно от него зависеть.</a:t>
            </a:r>
            <a:endParaRPr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2 НФ</a:t>
            </a:r>
            <a:r>
              <a:rPr lang="ru"/>
              <a:t>: Вторая </a:t>
            </a:r>
            <a:r>
              <a:rPr lang="ru"/>
              <a:t>нормальная форма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87900" y="1292400"/>
            <a:ext cx="83682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Приводим таблицу к 2НФ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работа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Отношение находится в 3НФ, когда находится во 2НФ и каждый неключевой атрибут нетранзитивно зависит от первичного ключа.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Проще говоря, правило требует </a:t>
            </a: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выносить все неключевые поля, содержимое которых может относиться к нескольким записям таблицы в отдельные таблицы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3 </a:t>
            </a:r>
            <a:r>
              <a:rPr lang="ru">
                <a:solidFill>
                  <a:srgbClr val="FF9900"/>
                </a:solidFill>
              </a:rPr>
              <a:t>НФ</a:t>
            </a:r>
            <a:r>
              <a:rPr lang="ru"/>
              <a:t>: Тертья нормальная форма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87900" y="1292400"/>
            <a:ext cx="83682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Приводим таблицу к 3НФ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работа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87900" y="1292400"/>
            <a:ext cx="83682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Для существующей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таблицы: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ALTER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dbo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PostalItem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CONSTRAINT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PK_PostalItem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PRIMARY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CLUSTERED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GO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При создании новой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таблицы: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dbo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Id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NULL,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[Name]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VARCHAR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NULL,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CONSTRAINT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PK_Position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PRIMARY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CLUSTERED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SQL-запросы для добавления ПК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8"/>
          <p:cNvCxnSpPr/>
          <p:nvPr/>
        </p:nvCxnSpPr>
        <p:spPr>
          <a:xfrm>
            <a:off x="884050" y="4161025"/>
            <a:ext cx="53043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87900" y="1292400"/>
            <a:ext cx="83682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Для удаления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ПК: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ALTER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dbo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DROP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CONSTRAINT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PK_Position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Для изменения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ПК: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ALTER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dbo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DROP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CONSTRAINT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PK_Position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GO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ALTER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dbo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PostalItem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CONSTRAINT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PK_PostalItem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PRIMARY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CLUSTERED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>
            <p:ph type="title"/>
          </p:nvPr>
        </p:nvSpPr>
        <p:spPr>
          <a:xfrm>
            <a:off x="387900" y="458025"/>
            <a:ext cx="8756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SQL-запросы для манипуляций ПК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87900" y="1291500"/>
            <a:ext cx="8368200" cy="1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Внешний ключ представляет собой одно из возможных </a:t>
            </a:r>
            <a:r>
              <a:rPr lang="ru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ограничений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Оно ограничивает значения атрибута одного отношения набором значений потенциального ПК другого отношения.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Внешний ключ (FOREIGN KEY)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83" name="Google Shape;183;p30"/>
          <p:cNvGraphicFramePr/>
          <p:nvPr/>
        </p:nvGraphicFramePr>
        <p:xfrm>
          <a:off x="505050" y="28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{97F212B5-3138-463C-8E4A-4874E7AA0864}</a:tableStyleId>
              </a:tblPr>
              <a:tblGrid>
                <a:gridCol w="1557675"/>
                <a:gridCol w="1557675"/>
                <a:gridCol w="1557675"/>
              </a:tblGrid>
              <a:tr h="5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Идентификатор, ПК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Идентификатор Города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Адрес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ул. Большая Садовая, д. 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ул. Садовая, д. 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30"/>
          <p:cNvSpPr txBox="1"/>
          <p:nvPr/>
        </p:nvSpPr>
        <p:spPr>
          <a:xfrm>
            <a:off x="505050" y="2431850"/>
            <a:ext cx="46731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Адрес</a:t>
            </a:r>
            <a:endParaRPr>
              <a:solidFill>
                <a:srgbClr val="FFD9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85" name="Google Shape;185;p30"/>
          <p:cNvGraphicFramePr/>
          <p:nvPr/>
        </p:nvGraphicFramePr>
        <p:xfrm>
          <a:off x="5432725" y="28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{97F212B5-3138-463C-8E4A-4874E7AA0864}</a:tableStyleId>
              </a:tblPr>
              <a:tblGrid>
                <a:gridCol w="1557675"/>
                <a:gridCol w="1557675"/>
              </a:tblGrid>
              <a:tr h="5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Идентификатор, ПК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Название </a:t>
                      </a:r>
                      <a:r>
                        <a:rPr lang="ru">
                          <a:solidFill>
                            <a:srgbClr val="FFFFFF"/>
                          </a:solidFill>
                        </a:rPr>
                        <a:t>Города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30"/>
          <p:cNvSpPr txBox="1"/>
          <p:nvPr/>
        </p:nvSpPr>
        <p:spPr>
          <a:xfrm>
            <a:off x="5432725" y="2431850"/>
            <a:ext cx="3115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Город</a:t>
            </a:r>
            <a:endParaRPr>
              <a:solidFill>
                <a:srgbClr val="FFD9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87900" y="1205500"/>
            <a:ext cx="8368200" cy="3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Для существующей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таблицы: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ALTER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dbo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CONSTRAINT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FK_Address_CityId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FOREIGN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KEY 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CityId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REFERENCES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dbo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CASCADE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ON UPDATE CASCADE</a:t>
            </a: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При создании новой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таблицы: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dbo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Id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NULL,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CityId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NULL,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[Address]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VARCHAR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250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NULL,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CONSTRAINT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PK_Address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PRIMARY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CLUSTERED 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CONSTRAINT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FK_Address_CityId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FOREIGN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KEY 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CityId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2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REFERENCES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dbo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ru" sz="12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2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2" name="Google Shape;192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SQL-запрос для создания ВК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Указания для правильного проектирования реляционных баз данных изложены в реляционной модели данных. Они собраны в пять групп, которые называются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пятью нормальными формами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1-ая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нормальная форма представляет самый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низкий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уровень нормализации баз данных.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5-ый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уровень представляет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высший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уровень нормализации.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Нормальные формы – это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рекомендации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 проектированию баз данных. Не всегда конкретная задача решается оптимально, если данные приведены к пятой нормальной форме. Тем не менее, рекомендуется нормализовать базу данных в некоторой степени потому, что этот процесс имеет ряд существенных преимуществ с точки зрения эффективности и удобства обращения с вашей базой данных.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Нормализация Базы Данных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87900" y="1292400"/>
            <a:ext cx="83682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Для удаления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ПК: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ALTER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dbo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DROP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CONSTRAINT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FK_Address_CityId </a:t>
            </a:r>
            <a:r>
              <a:rPr lang="ru" sz="1400">
                <a:solidFill>
                  <a:srgbClr val="81818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Для изменения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ПК: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-- DROP CONSTRAINT FK_Address_CityId...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-- ADD CONSTRAINT FK_Address_CityId...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" name="Google Shape;199;p32"/>
          <p:cNvSpPr txBox="1"/>
          <p:nvPr>
            <p:ph type="title"/>
          </p:nvPr>
        </p:nvSpPr>
        <p:spPr>
          <a:xfrm>
            <a:off x="387900" y="458025"/>
            <a:ext cx="8756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SQL-запросы для манипуляций ВК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3"/>
          <p:cNvGraphicFramePr/>
          <p:nvPr/>
        </p:nvGraphicFramePr>
        <p:xfrm>
          <a:off x="779050" y="323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{97F212B5-3138-463C-8E4A-4874E7AA0864}</a:tableStyleId>
              </a:tblPr>
              <a:tblGrid>
                <a:gridCol w="1567275"/>
              </a:tblGrid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E599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PostalItem</a:t>
                      </a:r>
                      <a:endParaRPr sz="1200">
                        <a:solidFill>
                          <a:srgbClr val="FFE5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NumberOfPages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6" name="Google Shape;206;p33"/>
          <p:cNvGraphicFramePr/>
          <p:nvPr/>
        </p:nvGraphicFramePr>
        <p:xfrm>
          <a:off x="6734850" y="1844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{97F212B5-3138-463C-8E4A-4874E7AA0864}</a:tableStyleId>
              </a:tblPr>
              <a:tblGrid>
                <a:gridCol w="1567275"/>
              </a:tblGrid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E599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Position</a:t>
                      </a:r>
                      <a:endParaRPr sz="1200">
                        <a:solidFill>
                          <a:srgbClr val="FFE5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7" name="Google Shape;207;p33"/>
          <p:cNvGraphicFramePr/>
          <p:nvPr/>
        </p:nvGraphicFramePr>
        <p:xfrm>
          <a:off x="6734850" y="336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{97F212B5-3138-463C-8E4A-4874E7AA0864}</a:tableStyleId>
              </a:tblPr>
              <a:tblGrid>
                <a:gridCol w="1567275"/>
              </a:tblGrid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E599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Contractor</a:t>
                      </a:r>
                      <a:endParaRPr sz="1200">
                        <a:solidFill>
                          <a:srgbClr val="FFE5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PositionId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" name="Google Shape;208;p33"/>
          <p:cNvGraphicFramePr/>
          <p:nvPr/>
        </p:nvGraphicFramePr>
        <p:xfrm>
          <a:off x="779050" y="372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{97F212B5-3138-463C-8E4A-4874E7AA0864}</a:tableStyleId>
              </a:tblPr>
              <a:tblGrid>
                <a:gridCol w="1567275"/>
              </a:tblGrid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E599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City</a:t>
                      </a:r>
                      <a:endParaRPr sz="1200">
                        <a:solidFill>
                          <a:srgbClr val="FFE5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9" name="Google Shape;209;p33"/>
          <p:cNvGraphicFramePr/>
          <p:nvPr/>
        </p:nvGraphicFramePr>
        <p:xfrm>
          <a:off x="779050" y="205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{97F212B5-3138-463C-8E4A-4874E7AA0864}</a:tableStyleId>
              </a:tblPr>
              <a:tblGrid>
                <a:gridCol w="1567275"/>
              </a:tblGrid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E599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Address</a:t>
                      </a:r>
                      <a:endParaRPr sz="1200">
                        <a:solidFill>
                          <a:srgbClr val="FFE5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CityId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0" name="Google Shape;210;p33"/>
          <p:cNvGraphicFramePr/>
          <p:nvPr/>
        </p:nvGraphicFramePr>
        <p:xfrm>
          <a:off x="6734850" y="323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{97F212B5-3138-463C-8E4A-4874E7AA0864}</a:tableStyleId>
              </a:tblPr>
              <a:tblGrid>
                <a:gridCol w="1567275"/>
              </a:tblGrid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E599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Status</a:t>
                      </a:r>
                      <a:endParaRPr sz="1200">
                        <a:solidFill>
                          <a:srgbClr val="FFE5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1" name="Google Shape;211;p33"/>
          <p:cNvGraphicFramePr/>
          <p:nvPr/>
        </p:nvGraphicFramePr>
        <p:xfrm>
          <a:off x="3353900" y="105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{97F212B5-3138-463C-8E4A-4874E7AA0864}</a:tableStyleId>
              </a:tblPr>
              <a:tblGrid>
                <a:gridCol w="2373350"/>
              </a:tblGrid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E599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SendingStatus</a:t>
                      </a:r>
                      <a:endParaRPr sz="1200">
                        <a:solidFill>
                          <a:srgbClr val="FFE5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PostalItemItemId</a:t>
                      </a: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UpdateStatusDateTime</a:t>
                      </a: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StatusId</a:t>
                      </a: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SendingContractorId</a:t>
                      </a: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SendingAddressId</a:t>
                      </a: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ReceivingContractorId</a:t>
                      </a: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ReceivingAddressId</a:t>
                      </a:r>
                      <a:r>
                        <a:rPr lang="ru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[PK]</a:t>
                      </a:r>
                      <a:endParaRPr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2" name="Google Shape;212;p33"/>
          <p:cNvCxnSpPr/>
          <p:nvPr/>
        </p:nvCxnSpPr>
        <p:spPr>
          <a:xfrm>
            <a:off x="5736650" y="3403775"/>
            <a:ext cx="986400" cy="590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3"/>
          <p:cNvCxnSpPr/>
          <p:nvPr/>
        </p:nvCxnSpPr>
        <p:spPr>
          <a:xfrm>
            <a:off x="5736650" y="2675575"/>
            <a:ext cx="983100" cy="117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3"/>
          <p:cNvCxnSpPr/>
          <p:nvPr/>
        </p:nvCxnSpPr>
        <p:spPr>
          <a:xfrm rot="10800000">
            <a:off x="2353575" y="2518675"/>
            <a:ext cx="995700" cy="52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3"/>
          <p:cNvCxnSpPr/>
          <p:nvPr/>
        </p:nvCxnSpPr>
        <p:spPr>
          <a:xfrm rot="10800000">
            <a:off x="2353775" y="2684600"/>
            <a:ext cx="1004700" cy="109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3"/>
          <p:cNvCxnSpPr/>
          <p:nvPr/>
        </p:nvCxnSpPr>
        <p:spPr>
          <a:xfrm rot="10800000">
            <a:off x="2353575" y="877875"/>
            <a:ext cx="995700" cy="70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3"/>
          <p:cNvCxnSpPr/>
          <p:nvPr/>
        </p:nvCxnSpPr>
        <p:spPr>
          <a:xfrm flipH="1" rot="10800000">
            <a:off x="5745875" y="856275"/>
            <a:ext cx="986400" cy="1459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3"/>
          <p:cNvSpPr/>
          <p:nvPr/>
        </p:nvSpPr>
        <p:spPr>
          <a:xfrm>
            <a:off x="8317625" y="2399050"/>
            <a:ext cx="423150" cy="2230675"/>
          </a:xfrm>
          <a:custGeom>
            <a:rect b="b" l="l" r="r" t="t"/>
            <a:pathLst>
              <a:path extrusionOk="0" h="89227" w="16926">
                <a:moveTo>
                  <a:pt x="0" y="89227"/>
                </a:moveTo>
                <a:cubicBezTo>
                  <a:pt x="2397" y="84926"/>
                  <a:pt x="11799" y="75647"/>
                  <a:pt x="14380" y="63418"/>
                </a:cubicBezTo>
                <a:cubicBezTo>
                  <a:pt x="16961" y="51189"/>
                  <a:pt x="17883" y="26424"/>
                  <a:pt x="15486" y="15854"/>
                </a:cubicBezTo>
                <a:cubicBezTo>
                  <a:pt x="13089" y="5284"/>
                  <a:pt x="2581" y="2642"/>
                  <a:pt x="0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9" name="Google Shape;219;p33"/>
          <p:cNvSpPr/>
          <p:nvPr/>
        </p:nvSpPr>
        <p:spPr>
          <a:xfrm>
            <a:off x="403233" y="2933675"/>
            <a:ext cx="365075" cy="1355000"/>
          </a:xfrm>
          <a:custGeom>
            <a:rect b="b" l="l" r="r" t="t"/>
            <a:pathLst>
              <a:path extrusionOk="0" h="54200" w="14603">
                <a:moveTo>
                  <a:pt x="14603" y="0"/>
                </a:moveTo>
                <a:cubicBezTo>
                  <a:pt x="12514" y="2397"/>
                  <a:pt x="4279" y="7682"/>
                  <a:pt x="2067" y="14380"/>
                </a:cubicBezTo>
                <a:cubicBezTo>
                  <a:pt x="-145" y="21078"/>
                  <a:pt x="-760" y="33552"/>
                  <a:pt x="1329" y="40189"/>
                </a:cubicBezTo>
                <a:cubicBezTo>
                  <a:pt x="3418" y="46826"/>
                  <a:pt x="12391" y="51865"/>
                  <a:pt x="14603" y="5420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[Habr]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Как работает реляционная БД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[Habr] Руководство по проектированию реляционных баз данных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1-3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4-6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7-9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10-13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14-15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[Habr]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Нормализация отношений. Шесть нормальных форм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[MS]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Создание связей по внешнему ключу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Полезные ссылки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Домашняя работа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Спроектировать и написать SQL-запросы для создания схемы отношений хранилища нашего чат-бота.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Обеспечивает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целостность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данных (т.е., консистентное состояние)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Предотвращает появление избыточности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 хранимых данных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Обеспечивает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масштабируемость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(до определённых пределов)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Позволяет выполнять запросы на выборку и расчёт данных, используя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однотипные подходы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Чем же полезна нормализация?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Упорядочивание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данных в логические группы или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наборы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Нахождение связей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между наборами данных.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Минимизация избыточности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данных.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практике к четвёртой и пятой форме базы данных почти никогда не приводят. Обычно базы данных нормализуются до второй или третьей нормальной формы.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Мы рассмотрим первые три нормальные формы на примере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детально.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* Для более глубокого изучения данной темы рекомендуется к прочтению труд Кристофера Дейта “SQL и реляционная теория. Как грамотно писать код на SQL”, ISBN 978-5-93286-173-8.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Нормализация </a:t>
            </a:r>
            <a:r>
              <a:rPr lang="ru"/>
              <a:t>как процесс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292400"/>
            <a:ext cx="83682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Спроектировать БД информационной системы управления процессом отправки и получения корреспонденции небольшой организации.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Описываются отправители и получатели корреспонденции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люди с именами, должностями и адресами для доставки корреспонденции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Сама корреспонденция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бумажные документы с названиями, количеством страниц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Регистрируется момент времени изменения статуса процесса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Возможные статусы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ожидает отправки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отослано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вручено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работа</a:t>
            </a:r>
            <a:r>
              <a:rPr lang="ru" sz="1800"/>
              <a:t> </a:t>
            </a:r>
            <a:r>
              <a:rPr lang="ru" sz="1800"/>
              <a:t>(формулировка задачи)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291500"/>
            <a:ext cx="35043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Отправитель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ФИО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Должность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Адрес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Получатель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ФИО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Должность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Адрес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Выделяем сущности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92200" y="1291500"/>
            <a:ext cx="42543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Корреспонденция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Наименование документа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Количество страниц документа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Статусы отправлений и время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Дата и время изменения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татуса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Статус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Атрибут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— свойство некоторой сущности. Часто называется </a:t>
            </a: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полем таблицы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Домен атрибута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множество допустимых значений, которые может принимать атрибут.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Кортеж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— конечное множество взаимосвязанных допустимых значений атрибутов, которые вместе описывают некоторую сущность (</a:t>
            </a: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строка таблицы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Отношение 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— конечное множество кортежей (</a:t>
            </a: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таблица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Схема отношения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— конечное множество атрибутов, определяющих некоторую сущность. Иными словами, это </a:t>
            </a:r>
            <a:r>
              <a:rPr lang="ru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структура таблицы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состоящей из конкретного набора полей.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Снова термины (посложнее)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Таблица является отношением в 1НФ, если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Отсутствует упорядочивание строк сверху вниз (другими словами, порядок строк не несет в себе никакой информации)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Отсутствует упорядочивание столбцов слева направо (другими словами, порядок столбцов не несет в себе никакой информации)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Отсутствуют повторяющиеся строки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Каждое пересечение строки и столбца содержит ровно одно значение из соответствующего домена (и больше ничего)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1 НФ</a:t>
            </a:r>
            <a:r>
              <a:rPr lang="ru"/>
              <a:t>: </a:t>
            </a:r>
            <a:r>
              <a:rPr lang="ru"/>
              <a:t>Первая нормальная форма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Многие авторы дополняют определение первой нормальной формы требованием </a:t>
            </a:r>
            <a:r>
              <a:rPr i="1" lang="ru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атомарности</a:t>
            </a:r>
            <a:r>
              <a:rPr lang="ru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ru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неделимости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значений.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Однако концепция “атомарности” является слишком неясной.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Например, многие типы данных (строки, даты, числа с фиксированной точкой и т. д.) при необходимости легко могут быть декомпозированы на составляющие элементы с помощью стандартных операций, предоставляемых СУБД.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Кристофер Дейт заключает, что “понятие атомарности не имеет абсолютно никакого смысла”.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</a:t>
            </a:r>
            <a:r>
              <a:rPr lang="ru">
                <a:solidFill>
                  <a:srgbClr val="FF9900"/>
                </a:solidFill>
              </a:rPr>
              <a:t>а</a:t>
            </a:r>
            <a:r>
              <a:rPr lang="ru">
                <a:solidFill>
                  <a:srgbClr val="FF9900"/>
                </a:solidFill>
              </a:rPr>
              <a:t>томарность </a:t>
            </a:r>
            <a:r>
              <a:rPr lang="ru"/>
              <a:t>(</a:t>
            </a:r>
            <a:r>
              <a:rPr lang="ru" u="sng">
                <a:solidFill>
                  <a:srgbClr val="FFF2CC"/>
                </a:solidFill>
                <a:hlinkClick r:id="rId3"/>
              </a:rPr>
              <a:t>из Википедии</a:t>
            </a:r>
            <a:r>
              <a:rPr lang="ru"/>
              <a:t>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