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4f0f75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4f0f75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737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737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(Реализуем слой данных чат-бота на базе </a:t>
            </a:r>
            <a:br>
              <a:rPr lang="ru" sz="2400"/>
            </a:br>
            <a:r>
              <a:rPr lang="ru" sz="2400"/>
              <a:t>БД Microsoft SQL Server — окончание)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взаимосвязи компонентов</a:t>
            </a:r>
            <a:endParaRPr/>
          </a:p>
        </p:txBody>
      </p:sp>
      <p:cxnSp>
        <p:nvCxnSpPr>
          <p:cNvPr id="71" name="Google Shape;71;p14"/>
          <p:cNvCxnSpPr>
            <a:stCxn id="72" idx="0"/>
            <a:endCxn id="73" idx="4"/>
          </p:cNvCxnSpPr>
          <p:nvPr/>
        </p:nvCxnSpPr>
        <p:spPr>
          <a:xfrm rot="10800000">
            <a:off x="28519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2362950" y="3835947"/>
            <a:ext cx="978000" cy="978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084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2038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5" idx="4"/>
            <a:endCxn id="77" idx="0"/>
          </p:cNvCxnSpPr>
          <p:nvPr/>
        </p:nvCxnSpPr>
        <p:spPr>
          <a:xfrm>
            <a:off x="66928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7794575" y="34540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4"/>
          <p:cNvCxnSpPr>
            <a:stCxn id="78" idx="4"/>
            <a:endCxn id="72" idx="4"/>
          </p:cNvCxnSpPr>
          <p:nvPr/>
        </p:nvCxnSpPr>
        <p:spPr>
          <a:xfrm rot="5400000">
            <a:off x="5376875" y="1907250"/>
            <a:ext cx="381900" cy="5431500"/>
          </a:xfrm>
          <a:prstGeom prst="bentConnector3">
            <a:avLst>
              <a:gd fmla="val 16141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23629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6084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9061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9061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>
            <a:stCxn id="80" idx="0"/>
            <a:endCxn id="74" idx="4"/>
          </p:cNvCxnSpPr>
          <p:nvPr/>
        </p:nvCxnSpPr>
        <p:spPr>
          <a:xfrm rot="10800000">
            <a:off x="40974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2" idx="0"/>
            <a:endCxn id="81" idx="4"/>
          </p:cNvCxnSpPr>
          <p:nvPr/>
        </p:nvCxnSpPr>
        <p:spPr>
          <a:xfrm rot="10800000">
            <a:off x="53951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5" idx="0"/>
            <a:endCxn id="73" idx="0"/>
          </p:cNvCxnSpPr>
          <p:nvPr/>
        </p:nvCxnSpPr>
        <p:spPr>
          <a:xfrm rot="5400000">
            <a:off x="47721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5" idx="0"/>
            <a:endCxn id="74" idx="0"/>
          </p:cNvCxnSpPr>
          <p:nvPr/>
        </p:nvCxnSpPr>
        <p:spPr>
          <a:xfrm flipH="1" rot="5400000">
            <a:off x="53931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5" idx="0"/>
            <a:endCxn id="81" idx="0"/>
          </p:cNvCxnSpPr>
          <p:nvPr/>
        </p:nvCxnSpPr>
        <p:spPr>
          <a:xfrm flipH="1" rot="5400000">
            <a:off x="60420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2038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4"/>
          <p:cNvCxnSpPr>
            <a:stCxn id="78" idx="4"/>
            <a:endCxn id="80" idx="4"/>
          </p:cNvCxnSpPr>
          <p:nvPr/>
        </p:nvCxnSpPr>
        <p:spPr>
          <a:xfrm rot="5400000">
            <a:off x="6001475" y="2527950"/>
            <a:ext cx="378000" cy="4186200"/>
          </a:xfrm>
          <a:prstGeom prst="bentConnector3">
            <a:avLst>
              <a:gd fmla="val 16297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8" idx="4"/>
            <a:endCxn id="82" idx="4"/>
          </p:cNvCxnSpPr>
          <p:nvPr/>
        </p:nvCxnSpPr>
        <p:spPr>
          <a:xfrm rot="5400000">
            <a:off x="6646475" y="3180750"/>
            <a:ext cx="385800" cy="2888400"/>
          </a:xfrm>
          <a:prstGeom prst="bentConnector3">
            <a:avLst>
              <a:gd fmla="val 159785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5" idx="6"/>
          </p:cNvCxnSpPr>
          <p:nvPr/>
        </p:nvCxnSpPr>
        <p:spPr>
          <a:xfrm flipH="1" rot="5400000">
            <a:off x="7031075" y="2201550"/>
            <a:ext cx="14034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371413" y="15617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714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4"/>
          <p:cNvCxnSpPr>
            <a:stCxn id="72" idx="2"/>
            <a:endCxn id="92" idx="6"/>
          </p:cNvCxnSpPr>
          <p:nvPr/>
        </p:nvCxnSpPr>
        <p:spPr>
          <a:xfrm rot="10800000">
            <a:off x="13495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1" idx="6"/>
            <a:endCxn id="73" idx="2"/>
          </p:cNvCxnSpPr>
          <p:nvPr/>
        </p:nvCxnSpPr>
        <p:spPr>
          <a:xfrm>
            <a:off x="13494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13495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3672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4"/>
          <p:cNvCxnSpPr>
            <a:stCxn id="92" idx="2"/>
            <a:endCxn id="73" idx="1"/>
          </p:cNvCxnSpPr>
          <p:nvPr/>
        </p:nvCxnSpPr>
        <p:spPr>
          <a:xfrm flipH="1" rot="10800000">
            <a:off x="371475" y="1705000"/>
            <a:ext cx="2134800" cy="2616000"/>
          </a:xfrm>
          <a:prstGeom prst="bentConnector4">
            <a:avLst>
              <a:gd fmla="val -11154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6" idx="7"/>
            <a:endCxn id="73" idx="3"/>
          </p:cNvCxnSpPr>
          <p:nvPr/>
        </p:nvCxnSpPr>
        <p:spPr>
          <a:xfrm flipH="1" rot="10800000">
            <a:off x="22019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72" idx="1"/>
            <a:endCxn id="96" idx="5"/>
          </p:cNvCxnSpPr>
          <p:nvPr/>
        </p:nvCxnSpPr>
        <p:spPr>
          <a:xfrm rot="10800000">
            <a:off x="22019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2" idx="7"/>
            <a:endCxn id="96" idx="3"/>
          </p:cNvCxnSpPr>
          <p:nvPr/>
        </p:nvCxnSpPr>
        <p:spPr>
          <a:xfrm flipH="1" rot="10800000">
            <a:off x="12062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2" idx="0"/>
            <a:endCxn id="91" idx="4"/>
          </p:cNvCxnSpPr>
          <p:nvPr/>
        </p:nvCxnSpPr>
        <p:spPr>
          <a:xfrm rot="10800000">
            <a:off x="860475" y="2539600"/>
            <a:ext cx="0" cy="1292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 rot="-5400000">
            <a:off x="-3352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 </a:t>
            </a:r>
            <a:r>
              <a:rPr lang="ru"/>
              <a:t>взаимосвязи компонентов</a:t>
            </a:r>
            <a:endParaRPr/>
          </a:p>
        </p:txBody>
      </p:sp>
      <p:cxnSp>
        <p:nvCxnSpPr>
          <p:cNvPr id="108" name="Google Shape;108;p15"/>
          <p:cNvCxnSpPr>
            <a:stCxn id="109" idx="0"/>
            <a:endCxn id="110" idx="4"/>
          </p:cNvCxnSpPr>
          <p:nvPr/>
        </p:nvCxnSpPr>
        <p:spPr>
          <a:xfrm rot="10800000">
            <a:off x="36901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3201150" y="3835947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4466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0420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5"/>
          <p:cNvCxnSpPr>
            <a:stCxn id="112" idx="4"/>
            <a:endCxn id="114" idx="0"/>
          </p:cNvCxnSpPr>
          <p:nvPr/>
        </p:nvCxnSpPr>
        <p:spPr>
          <a:xfrm>
            <a:off x="75310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/>
          <p:nvPr/>
        </p:nvSpPr>
        <p:spPr>
          <a:xfrm>
            <a:off x="8099375" y="27682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5"/>
          <p:cNvCxnSpPr>
            <a:stCxn id="115" idx="4"/>
            <a:endCxn id="109" idx="4"/>
          </p:cNvCxnSpPr>
          <p:nvPr/>
        </p:nvCxnSpPr>
        <p:spPr>
          <a:xfrm rot="5400000">
            <a:off x="5605475" y="1831050"/>
            <a:ext cx="1067700" cy="4898100"/>
          </a:xfrm>
          <a:prstGeom prst="bentConnector3">
            <a:avLst>
              <a:gd fmla="val 12230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32011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4466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7443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7443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5"/>
          <p:cNvCxnSpPr>
            <a:stCxn id="117" idx="0"/>
            <a:endCxn id="111" idx="4"/>
          </p:cNvCxnSpPr>
          <p:nvPr/>
        </p:nvCxnSpPr>
        <p:spPr>
          <a:xfrm rot="10800000">
            <a:off x="49356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9" idx="0"/>
            <a:endCxn id="118" idx="4"/>
          </p:cNvCxnSpPr>
          <p:nvPr/>
        </p:nvCxnSpPr>
        <p:spPr>
          <a:xfrm rot="10800000">
            <a:off x="62333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2" idx="0"/>
            <a:endCxn id="110" idx="0"/>
          </p:cNvCxnSpPr>
          <p:nvPr/>
        </p:nvCxnSpPr>
        <p:spPr>
          <a:xfrm rot="5400000">
            <a:off x="56103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2" idx="0"/>
            <a:endCxn id="111" idx="0"/>
          </p:cNvCxnSpPr>
          <p:nvPr/>
        </p:nvCxnSpPr>
        <p:spPr>
          <a:xfrm flipH="1" rot="5400000">
            <a:off x="62313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12" idx="0"/>
            <a:endCxn id="118" idx="0"/>
          </p:cNvCxnSpPr>
          <p:nvPr/>
        </p:nvCxnSpPr>
        <p:spPr>
          <a:xfrm flipH="1" rot="5400000">
            <a:off x="68802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70420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5"/>
          <p:cNvCxnSpPr>
            <a:stCxn id="115" idx="4"/>
            <a:endCxn id="117" idx="4"/>
          </p:cNvCxnSpPr>
          <p:nvPr/>
        </p:nvCxnSpPr>
        <p:spPr>
          <a:xfrm rot="5400000">
            <a:off x="6230075" y="2451750"/>
            <a:ext cx="1063800" cy="3652800"/>
          </a:xfrm>
          <a:prstGeom prst="bentConnector3">
            <a:avLst>
              <a:gd fmla="val 12237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5" idx="4"/>
            <a:endCxn id="119" idx="4"/>
          </p:cNvCxnSpPr>
          <p:nvPr/>
        </p:nvCxnSpPr>
        <p:spPr>
          <a:xfrm rot="5400000">
            <a:off x="6875075" y="3104550"/>
            <a:ext cx="1071600" cy="2355000"/>
          </a:xfrm>
          <a:prstGeom prst="bentConnector3">
            <a:avLst>
              <a:gd fmla="val 12223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5" idx="0"/>
            <a:endCxn id="112" idx="6"/>
          </p:cNvCxnSpPr>
          <p:nvPr/>
        </p:nvCxnSpPr>
        <p:spPr>
          <a:xfrm flipH="1" rot="5400000">
            <a:off x="7945475" y="2125350"/>
            <a:ext cx="717600" cy="5682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1209613" y="1561734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SqlServer.</a:t>
            </a:r>
            <a:b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2096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15"/>
          <p:cNvCxnSpPr>
            <a:stCxn id="109" idx="2"/>
            <a:endCxn id="129" idx="6"/>
          </p:cNvCxnSpPr>
          <p:nvPr/>
        </p:nvCxnSpPr>
        <p:spPr>
          <a:xfrm rot="10800000">
            <a:off x="21877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8" idx="6"/>
            <a:endCxn id="110" idx="2"/>
          </p:cNvCxnSpPr>
          <p:nvPr/>
        </p:nvCxnSpPr>
        <p:spPr>
          <a:xfrm>
            <a:off x="21876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1877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54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5"/>
          <p:cNvCxnSpPr>
            <a:stCxn id="129" idx="2"/>
            <a:endCxn id="110" idx="1"/>
          </p:cNvCxnSpPr>
          <p:nvPr/>
        </p:nvCxnSpPr>
        <p:spPr>
          <a:xfrm flipH="1" rot="10800000">
            <a:off x="1209675" y="1705000"/>
            <a:ext cx="2134800" cy="2616000"/>
          </a:xfrm>
          <a:prstGeom prst="bentConnector4">
            <a:avLst>
              <a:gd fmla="val -54392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3" idx="7"/>
            <a:endCxn id="110" idx="3"/>
          </p:cNvCxnSpPr>
          <p:nvPr/>
        </p:nvCxnSpPr>
        <p:spPr>
          <a:xfrm flipH="1" rot="10800000">
            <a:off x="30401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9" idx="1"/>
            <a:endCxn id="133" idx="5"/>
          </p:cNvCxnSpPr>
          <p:nvPr/>
        </p:nvCxnSpPr>
        <p:spPr>
          <a:xfrm rot="10800000">
            <a:off x="30401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9" idx="7"/>
            <a:endCxn id="133" idx="3"/>
          </p:cNvCxnSpPr>
          <p:nvPr/>
        </p:nvCxnSpPr>
        <p:spPr>
          <a:xfrm flipH="1" rot="10800000">
            <a:off x="20444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9" idx="0"/>
            <a:endCxn id="128" idx="4"/>
          </p:cNvCxnSpPr>
          <p:nvPr/>
        </p:nvCxnSpPr>
        <p:spPr>
          <a:xfrm rot="10800000">
            <a:off x="1698675" y="2539600"/>
            <a:ext cx="0" cy="129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 txBox="1"/>
          <p:nvPr/>
        </p:nvSpPr>
        <p:spPr>
          <a:xfrm rot="-5400000">
            <a:off x="5030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691922"/>
            <a:ext cx="717637" cy="71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5"/>
          <p:cNvCxnSpPr>
            <a:stCxn id="128" idx="2"/>
            <a:endCxn id="140" idx="3"/>
          </p:cNvCxnSpPr>
          <p:nvPr/>
        </p:nvCxnSpPr>
        <p:spPr>
          <a:xfrm rot="10800000">
            <a:off x="863113" y="2050734"/>
            <a:ext cx="34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" name="Google Shape;142;p15"/>
          <p:cNvSpPr txBox="1"/>
          <p:nvPr/>
        </p:nvSpPr>
        <p:spPr>
          <a:xfrm>
            <a:off x="97138" y="2396400"/>
            <a:ext cx="814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солюшен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Reminder.Storage.sln добавляем 2 новых проекта: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Storage.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SqlServer.ADO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Class Library (.NET Standard) для основного кода работы с SQL Server.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мы будем реализовывать интерфейс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IReminder.Storage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на базе вызова хранимых процедур SQL Server.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Reminder.Storage.SqlServer.ADO.Tests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юнит-тестов нашей библиотеки.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кроме самих тестов должны располагаться скрпиты для пересоздания чистой базы и наполнению её тестовыми данными перед КАЖДЫМ тестом.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Подготовка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Сначала подготавливаем скрипты схемы базы.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будем итеративно будем добавлять по одному методу IReminderStorage, проходя следующие шаги: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Пишем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хранимую процедуру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SQL Server,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соответствующий метод интерфейса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один или несколько тестов для проверки правильности реализации.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примера можно пользоватся тестами из Reminder.Storage.InMemory.Test,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тесты там уже более-менее продуманы, и поведение в зависимости от реализации меняться не должно.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Вместе пишем много кода…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