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 Light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BFA476-4971-4D8F-A89C-051FE3FA3280}">
  <a:tblStyle styleId="{08BFA476-4971-4D8F-A89C-051FE3FA3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RobotoMono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Light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Ligh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ono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9d635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9d635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76a756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76a756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fa880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fa880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9fa880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9fa880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9fa880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9fa880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9fa880e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9fa880e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9fa880e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9fa880e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76a756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76a756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76a756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76a756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9fa880e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9fa880e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9fa88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9fa88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9fa880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9fa880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9fa880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9fa880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9fa880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9fa880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abr.com/ru/post/237889/" TargetMode="External"/><Relationship Id="rId4" Type="http://schemas.openxmlformats.org/officeDocument/2006/relationships/hyperlink" Target="https://ru.stackoverflow.com/questions/718991/%D0%9F%D1%80%D0%B0%D0%BA%D1%82%D0%B8%D1%87%D0%B5%D1%81%D0%BA%D0%B0%D1%8F-%D1%80%D0%B0%D0%B7%D0%BD%D0%B8%D1%86%D0%B0-%D0%BC%D0%B5%D0%B6%D0%B4%D1%83-%D0%BF%D0%BE%D0%B4%D1%85%D0%BE%D0%B4%D0%B0%D0%BC%D0%B8-%D0%BA-%D0%BD%D0%B0%D1%81%D0%BB%D0%B5%D0%B4%D0%BE%D0%B2%D0%B0%D0%BD%D0%B8%D1%8E-%D0%B2-entity-framework-%D0%BF%D1%80%D0%B8-%D1%80%D0%B0%D0%B7%D1%80%D0%B0" TargetMode="External"/><Relationship Id="rId5" Type="http://schemas.openxmlformats.org/officeDocument/2006/relationships/hyperlink" Target="https://docs.microsoft.com/ru-ru/ef/core/modeling" TargetMode="External"/><Relationship Id="rId6" Type="http://schemas.openxmlformats.org/officeDocument/2006/relationships/hyperlink" Target="https://docs.microsoft.com/en-gb/ef/core/miscellaneous/cli/dbcontext-creation" TargetMode="External"/><Relationship Id="rId7" Type="http://schemas.openxmlformats.org/officeDocument/2006/relationships/hyperlink" Target="https://www.entityframeworktutorial.net/code-first/column-dataannotations-attribute-in-code-first.asp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" sz="2400"/>
            </a:br>
            <a:r>
              <a:rPr lang="ru" sz="2400"/>
              <a:t>(Entity Framework Core: Migrations)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Миграции можно применять двумя способами - через PS-команду и просто запуском сгенерированного SQL-запроса.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Для среды разработки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рекомендуется накатывать миграции используя PS-команду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update-database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Для production-среды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рекомендуется использовать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SQL-скрипт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Обратите внимание, что в первый раз базы данных не существует. Когда миграция накатывается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через PS-команду update-database, БД будет создана автоматически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Если же мы накатываем SQL-скрипт вручную, необходимо</a:t>
            </a:r>
            <a:br>
              <a:rPr lang="ru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предварительно создать пустую базу данных!</a:t>
            </a:r>
            <a:endParaRPr>
              <a:solidFill>
                <a:srgbClr val="DD7E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 для миграций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напишем приложение на базе EF Core на тему недавнего примера небольшого интернет-магазина.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Вспоминаем схему БД </a:t>
            </a:r>
            <a:r>
              <a:rPr lang="ru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OnlineStore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У нас было 4 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 Light"/>
              <a:buChar char="●"/>
            </a:pPr>
            <a:r>
              <a:rPr lang="ru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Customer: 	Id, Name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 Light"/>
              <a:buChar char="●"/>
            </a:pPr>
            <a:r>
              <a:rPr lang="ru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Product: 		Id, Name, Price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 Light"/>
              <a:buChar char="●"/>
            </a:pPr>
            <a:r>
              <a:rPr lang="ru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Order: 		Id, CustomerId, OrderDate, Discount</a:t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 Light"/>
              <a:buChar char="●"/>
            </a:pPr>
            <a:r>
              <a:rPr lang="ru">
                <a:solidFill>
                  <a:srgbClr val="FFFFF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OrderItem:	OrderId, ProductId, NumberOfItems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Спроектировать классы для сущностей нашей БД корреспонденции (на которой мы тренировались в приведении БД к 3-ей нормальной форме)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Создать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первую миграцию с именем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InitialCreate</a:t>
            </a:r>
            <a:endParaRPr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Инициализировать схему БД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СorrespondenceEF</a:t>
            </a:r>
            <a:endParaRPr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</a:t>
            </a:r>
            <a:r>
              <a:rPr lang="ru"/>
              <a:t>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5"/>
          <p:cNvGraphicFramePr/>
          <p:nvPr/>
        </p:nvGraphicFramePr>
        <p:xfrm>
          <a:off x="779050" y="32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PostalItem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NumberOfPages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6734850" y="184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Position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6734850" y="33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Contractor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PositionId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5"/>
          <p:cNvGraphicFramePr/>
          <p:nvPr/>
        </p:nvGraphicFramePr>
        <p:xfrm>
          <a:off x="779050" y="37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City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779050" y="20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Address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CityId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6734850" y="32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Status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5"/>
          <p:cNvGraphicFramePr/>
          <p:nvPr/>
        </p:nvGraphicFramePr>
        <p:xfrm>
          <a:off x="3353900" y="105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{08BFA476-4971-4D8F-A89C-051FE3FA3280}</a:tableStyleId>
              </a:tblPr>
              <a:tblGrid>
                <a:gridCol w="2373350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SendingStatus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PostalItemItemId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UpdateStatusDateTime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StatusId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SendingContractorId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SendingAddressId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ReceivingContractorId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ReceivingAddressId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4" name="Google Shape;154;p25"/>
          <p:cNvCxnSpPr/>
          <p:nvPr/>
        </p:nvCxnSpPr>
        <p:spPr>
          <a:xfrm>
            <a:off x="5736650" y="3403775"/>
            <a:ext cx="986400" cy="59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5736650" y="2675575"/>
            <a:ext cx="983100" cy="117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5"/>
          <p:cNvCxnSpPr/>
          <p:nvPr/>
        </p:nvCxnSpPr>
        <p:spPr>
          <a:xfrm rot="10800000">
            <a:off x="2353575" y="2518675"/>
            <a:ext cx="995700" cy="5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2353775" y="2684600"/>
            <a:ext cx="1004700" cy="109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 rot="10800000">
            <a:off x="2353575" y="877875"/>
            <a:ext cx="995700" cy="70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/>
          <p:nvPr/>
        </p:nvCxnSpPr>
        <p:spPr>
          <a:xfrm flipH="1" rot="10800000">
            <a:off x="5745875" y="856275"/>
            <a:ext cx="986400" cy="145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5"/>
          <p:cNvSpPr/>
          <p:nvPr/>
        </p:nvSpPr>
        <p:spPr>
          <a:xfrm>
            <a:off x="8317625" y="2399050"/>
            <a:ext cx="423150" cy="2230675"/>
          </a:xfrm>
          <a:custGeom>
            <a:rect b="b" l="l" r="r" t="t"/>
            <a:pathLst>
              <a:path extrusionOk="0" h="89227" w="16926">
                <a:moveTo>
                  <a:pt x="0" y="89227"/>
                </a:moveTo>
                <a:cubicBezTo>
                  <a:pt x="2397" y="84926"/>
                  <a:pt x="11799" y="75647"/>
                  <a:pt x="14380" y="63418"/>
                </a:cubicBezTo>
                <a:cubicBezTo>
                  <a:pt x="16961" y="51189"/>
                  <a:pt x="17883" y="26424"/>
                  <a:pt x="15486" y="15854"/>
                </a:cubicBezTo>
                <a:cubicBezTo>
                  <a:pt x="13089" y="5284"/>
                  <a:pt x="2581" y="2642"/>
                  <a:pt x="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1" name="Google Shape;161;p25"/>
          <p:cNvSpPr/>
          <p:nvPr/>
        </p:nvSpPr>
        <p:spPr>
          <a:xfrm>
            <a:off x="403233" y="2933675"/>
            <a:ext cx="365075" cy="1355000"/>
          </a:xfrm>
          <a:custGeom>
            <a:rect b="b" l="l" r="r" t="t"/>
            <a:pathLst>
              <a:path extrusionOk="0" h="54200" w="14603">
                <a:moveTo>
                  <a:pt x="14603" y="0"/>
                </a:moveTo>
                <a:cubicBezTo>
                  <a:pt x="12514" y="2397"/>
                  <a:pt x="4279" y="7682"/>
                  <a:pt x="2067" y="14380"/>
                </a:cubicBezTo>
                <a:cubicBezTo>
                  <a:pt x="-145" y="21078"/>
                  <a:pt x="-760" y="33552"/>
                  <a:pt x="1329" y="40189"/>
                </a:cubicBezTo>
                <a:cubicBezTo>
                  <a:pt x="3418" y="46826"/>
                  <a:pt x="12391" y="51865"/>
                  <a:pt x="14603" y="5420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Демонстрация управления создаваемой схемой с помощью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Annotation атрибутов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Fleunt API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 помощью Data Annotation атрибутов и/или Fluent API добиться максимального соответствия схемы CorrespondenceEF, создаваемой EF Core, оригинальной схеме БД Correspondence, разработанной на уроке (скрипты прилагаются).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</a:t>
            </a:r>
            <a:r>
              <a:rPr lang="ru"/>
              <a:t>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87900" y="1291500"/>
            <a:ext cx="84837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https://habr.com/ru/post/237889/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https://ru.stackoverflow.com/questions/718991/Практическая-разница-между-подходами-к-наследованию-в-entity-framework-при-разра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https://docs.microsoft.com/ru-ru/ef/core/modeling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https://docs.microsoft.com/en-gb/ef/core/miscellaneous/cli/dbcontext-creation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https://www.entityframeworktutorial.net/code-first/column-dataannotations-attribute-in-code-first.aspx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помощью Data Annotation атрибутов и/или Fluent API добиться максимального соответствия схемы CorrespondenceEF, создаваемой EF Core, оригинальной схеме БД Correspondence, разработанной на уроке (скрипты прилагаются).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Платформа Entity Framework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собой набор технологий ADO.NET, обеспечивающих разработку приложений, связанных с обработкой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Entity Framework (EF) Core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это кроссплатформенная и расширяемая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открытым исходным кодом.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ORM (Object-Relational Mapping)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объектно-реляционное отображение, или преобразование) — технология, позволяющая связывать базы данных с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концепциями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объектно-ориентированных языков программирования.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ORM помогает работать с данными, как с объектами, т.е. на более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высоком уровне, нежели подключения и SQL-запросы.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EF Core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Особенность работы с Entity Framework заключается в использовании запросов LINQ для выборки данных из 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помощью LINQ строятся похожие на SQL-запросы обращения к БД для извлечения данных в виде объектов.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LINQ</a:t>
            </a:r>
            <a:r>
              <a:rPr lang="ru"/>
              <a:t>: Language Integrated Query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Основой всему в Entity Framework является понятие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сущности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(entity).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Сущность представляет набор данных, ассоциированных с определенным объектом. Поэтому данная технология предполагает работу не с таблицами, а с объектами и их наборами.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Сущности обладают свойствами. Свойства, однозначно определяющие конкретную сущность называются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ключами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этом сущности могут быть связаны ассоциативной связью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один-ко-многим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один-к-одному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многие-ко-многим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подобно тому, как в реальной базе данных происходит связь через внешние ключи.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Entities (сущности)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Сущности входят в состав более крупной абстракции - контекста БД (собственно, самой БД).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коде это выглядит так Пример: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SomeDbContext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DbContext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readonly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_connectionString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DbSet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SomeEntity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DbSet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AnotherEntity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_connectionString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100">
                <a:solidFill>
                  <a:srgbClr val="D69D85"/>
                </a:solidFill>
                <a:latin typeface="Roboto Mono"/>
                <a:ea typeface="Roboto Mono"/>
                <a:cs typeface="Roboto Mono"/>
                <a:sym typeface="Roboto Mono"/>
              </a:rPr>
              <a:t>"...</a:t>
            </a:r>
            <a:r>
              <a:rPr lang="ru" sz="11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OnConfiguring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DbContextOptionsBuilder</a:t>
            </a: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optionsBuilder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optionsBuilder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UseSqlServer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_connectionString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DB Context (контекст базы данных)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Code first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— наиболее популярный подход для разработчиков, у которых хранилище — не в фокусе внимания на данной стадии разработки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Высокая скорость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с которой разработчик создает хранилище. При этом нет необходимости думать о том, как там всё устроено на нижнем уровне? БД это просто хранилище, за работу которой отвечает EF.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Изменения в БД управляются из кода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т.е. нет необходимости отдельно следить за версией БД (это не совсем истина, но разработчик может так себе это представлять).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Ручные изменения в схеме БД недопустимы.</a:t>
            </a:r>
            <a:r>
              <a:rPr lang="ru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взаимодействия с БД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Database first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очень популярный выбор, если БД разрабатывается параллельно профессиональными DBA, или если уже имеется существующая БД, с которой необходимо работать.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Классы доступа к данным будут сгенерированы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исходя из схемы 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Вы можете продолжать вносить изменения в БД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обновляя ваши классы и внося в код необходимые изменения.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взаимодействия с БД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Модель данных в процессе разработки может измениться и перестанет соответствовать базе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 всегда можете удалить базу данных, и EF создаст для вас новую версию, в точности соответствующую модели, однако такая процедура приводит к потере текущих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миграции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EF Core позволяет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последовательно применять изменения схемы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базе данных, чтобы синхронизировать ее с моделью данных в приложении 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без потери существующих данных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EF Core </a:t>
            </a:r>
            <a:r>
              <a:rPr lang="ru">
                <a:solidFill>
                  <a:srgbClr val="FF9900"/>
                </a:solidFill>
              </a:rPr>
              <a:t>Migrations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 миграциями работаем в окне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Package Management Console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&gt; Other Windows &gt; Package Management Console.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</a:t>
            </a:r>
            <a:r>
              <a:rPr lang="ru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Add-Migration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создаёт миграцию — код, который сгенерирует SQL-скрипт на изменение схемы данных БД согласно модели данных (нашему контексту БД).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</a:t>
            </a:r>
            <a:r>
              <a:rPr lang="ru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Script-Migration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генерирует и показывает SQL-скрипт.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</a:t>
            </a:r>
            <a:r>
              <a:rPr lang="ru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Update-Database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применяет указанную миграцию (запускает подготовленный SQL-скрипт).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Полный список команд можно посмотреть с помощью команды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Get-Help EntityFrameworkCore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и применение</a:t>
            </a:r>
            <a:r>
              <a:rPr lang="ru"/>
              <a:t> </a:t>
            </a:r>
            <a:r>
              <a:rPr lang="ru">
                <a:solidFill>
                  <a:srgbClr val="FF9900"/>
                </a:solidFill>
              </a:rPr>
              <a:t>Миграций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