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1" r:id="rId3"/>
    <p:sldId id="262" r:id="rId4"/>
    <p:sldId id="272" r:id="rId5"/>
    <p:sldId id="263" r:id="rId6"/>
    <p:sldId id="273" r:id="rId7"/>
    <p:sldId id="265" r:id="rId8"/>
    <p:sldId id="274" r:id="rId9"/>
    <p:sldId id="278" r:id="rId10"/>
    <p:sldId id="280" r:id="rId11"/>
    <p:sldId id="281" r:id="rId12"/>
    <p:sldId id="275" r:id="rId13"/>
    <p:sldId id="276" r:id="rId14"/>
    <p:sldId id="279" r:id="rId15"/>
    <p:sldId id="270" r:id="rId16"/>
    <p:sldId id="271" r:id="rId17"/>
  </p:sldIdLst>
  <p:sldSz cx="9144000" cy="5143500" type="screen16x9"/>
  <p:notesSz cx="6858000" cy="9144000"/>
  <p:embeddedFontLst>
    <p:embeddedFont>
      <p:font typeface="Roboto Mono" panose="020B060402020202020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Roboto Slab" panose="020B0604020202020204" charset="0"/>
      <p:regular r:id="rId27"/>
      <p:bold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f1108a36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f1108a36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3c61bdd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3c61bdd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03c61bdd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03c61bdd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3c61bdd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3c61bdd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5d863a5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5d863a5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942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3c61bdd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03c61bdde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268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5cedae8a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5cedae8a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541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ae6e2fbe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ae6e2fbe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2A284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rgbClr val="2A284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api/system.idisposable?view=netcore-2.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microsoft.com/ru-ru/dotnet/csharp/language-reference/keywords/override" TargetMode="External"/><Relationship Id="rId4" Type="http://schemas.openxmlformats.org/officeDocument/2006/relationships/hyperlink" Target="https://docs.microsoft.com/ru-ru/dotnet/csharp/language-reference/keywords/virtua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84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3600" dirty="0"/>
              <a:t>ООП в C#</a:t>
            </a:r>
            <a:endParaRPr sz="3600" dirty="0"/>
          </a:p>
          <a:p>
            <a:pPr lvl="0"/>
            <a:r>
              <a:rPr lang="ru" sz="2400" dirty="0"/>
              <a:t>(наследование, </a:t>
            </a:r>
            <a:r>
              <a:rPr lang="ru" sz="2400" dirty="0" smtClean="0"/>
              <a:t>полиморфизм</a:t>
            </a:r>
            <a:r>
              <a:rPr lang="en-US" sz="2400" dirty="0" smtClean="0"/>
              <a:t>, </a:t>
            </a:r>
            <a:r>
              <a:rPr lang="ru" sz="2400" dirty="0" smtClean="0"/>
              <a:t>интерфейсы)</a:t>
            </a:r>
            <a:endParaRPr sz="24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4294967295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 smtClean="0">
                <a:latin typeface="Arial"/>
                <a:ea typeface="Arial"/>
                <a:cs typeface="Arial"/>
                <a:sym typeface="Arial"/>
              </a:rPr>
              <a:t>Вислобоков Денис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Полиморфизм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7900" y="1574071"/>
            <a:ext cx="35479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Shape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 few example members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Virtual method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Draw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"Base Shape"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187139" y="1574071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Circle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Shape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Draw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Code to draw a circle...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"Drawing a circle"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base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Draw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Rectangle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Shape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Draw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Code to draw a rectangle...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"Drawing a rectangle"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base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Draw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627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Использование полиморфизма в программе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7900" y="1391756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shapes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C586C0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shapes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shape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Draw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"Press key to exit."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ReadKey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62962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</a:t>
            </a:r>
            <a:endParaRPr lang="ru-RU" dirty="0"/>
          </a:p>
        </p:txBody>
      </p:sp>
      <p:sp>
        <p:nvSpPr>
          <p:cNvPr id="8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Интерфейс (</a:t>
            </a: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представляет собой не более чем просто именованный набор абстрактных членов.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Абстрактные методы являются чистым протоколом, поскольку не имеют никакой стандартной реализации. Конкретные члены, определяемые интерфейсом, зависят от того, какое поведение моделируется с его помощью.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Интерфейс описывает поведение, которое данный класс или структура поддерживает.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Каждый класс (или структура) может поддерживать столько</a:t>
            </a:r>
            <a:b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интерфейсов, сколько необходимо, и, следовательно, тем самым поддерживать множество поведений.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336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	</a:t>
            </a:r>
            <a:endParaRPr lang="ru-RU" dirty="0"/>
          </a:p>
        </p:txBody>
      </p:sp>
      <p:sp>
        <p:nvSpPr>
          <p:cNvPr id="5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Пример описания интерфейса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IDemoExample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ExampleProperty 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ExampleMethod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 dirty="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Пример имплементации интерфейса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Demo: IDemoExample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 string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ExampleProperty 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 void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ExampleMethod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 { </a:t>
            </a:r>
            <a:r>
              <a:rPr lang="ru" sz="14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"Demo"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 }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 dirty="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93430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Интерфейс </a:t>
            </a:r>
            <a:r>
              <a:rPr lang="ru" u="sng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IDisposable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предоставляет механизм для освобождения неуправляемых ресурсов. Например, при работе с файловой системой.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DisposableSample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IDisposable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 dirty="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... some logic here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Dispose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 dirty="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TODO: free unmanaged resources (unmanaged objects)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 dirty="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TODO: set large fields to null.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 dirty="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Интерфейс </a:t>
            </a:r>
            <a:r>
              <a:rPr lang="ru">
                <a:solidFill>
                  <a:srgbClr val="FF9900"/>
                </a:solidFill>
              </a:rPr>
              <a:t>IDisposable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254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body" idx="1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Написать </a:t>
            </a:r>
            <a:r>
              <a:rPr lang="ru-RU" sz="12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интерфейс</a:t>
            </a:r>
            <a:r>
              <a:rPr lang="ru" sz="12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одной записи будильника </a:t>
            </a:r>
            <a:r>
              <a:rPr lang="en-US" sz="1200" dirty="0" smtClean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" sz="1200" dirty="0" smtClean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ReminderItem</a:t>
            </a:r>
            <a:r>
              <a:rPr lang="ru" sz="12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(как будильник в телефоне), который будет иметь</a:t>
            </a:r>
            <a:endParaRPr sz="1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Свойства:</a:t>
            </a:r>
            <a:endParaRPr sz="1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 sz="12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AlarmDate </a:t>
            </a:r>
            <a:r>
              <a:rPr lang="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типа DateTimeOffset (дата/время будильника)</a:t>
            </a:r>
            <a:endParaRPr sz="1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 sz="12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AlarmMessage </a:t>
            </a:r>
            <a:r>
              <a:rPr lang="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типа string (сообщение, соответствующее будильнику)</a:t>
            </a:r>
            <a:endParaRPr sz="1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 sz="12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TimeToAlarm</a:t>
            </a:r>
            <a:r>
              <a:rPr lang="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типа TimeSpan (время до срабатывания будильника), должно быть read-only, рассчитываться как текущее время минус AlarmDate</a:t>
            </a:r>
            <a:endParaRPr sz="1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 sz="12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IsOutdated </a:t>
            </a:r>
            <a:r>
              <a:rPr lang="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типа bool (просрочено ли событие), должно быть read-only, рассчитываться как</a:t>
            </a:r>
            <a:endParaRPr sz="1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true, </a:t>
            </a:r>
            <a:r>
              <a:rPr lang="ru" sz="1200" dirty="0">
                <a:latin typeface="Arial"/>
                <a:ea typeface="Arial"/>
                <a:cs typeface="Arial"/>
                <a:sym typeface="Arial"/>
              </a:rPr>
              <a:t>если TimeToAlarm больше либо равно  0</a:t>
            </a:r>
            <a:endParaRPr sz="1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false, </a:t>
            </a:r>
            <a:r>
              <a:rPr lang="ru" sz="1200" dirty="0">
                <a:latin typeface="Arial"/>
                <a:ea typeface="Arial"/>
                <a:cs typeface="Arial"/>
                <a:sym typeface="Arial"/>
              </a:rPr>
              <a:t>если TimeToAlarm меньше 0</a:t>
            </a:r>
            <a:endParaRPr sz="1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200" dirty="0">
                <a:latin typeface="Arial"/>
                <a:ea typeface="Arial"/>
                <a:cs typeface="Arial"/>
                <a:sym typeface="Arial"/>
              </a:rPr>
              <a:t>Методы:</a:t>
            </a:r>
            <a:endParaRPr sz="1200" dirty="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 sz="12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Конструктор</a:t>
            </a:r>
            <a:r>
              <a:rPr lang="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который будет инициализировать значения AlarmDate и AlarmMessage.</a:t>
            </a:r>
            <a:endParaRPr sz="1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 sz="12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WriteProperties()</a:t>
            </a:r>
            <a:r>
              <a:rPr lang="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который будет выводить на экран все свойства экземпляра класса в формате “Имя поля : значение”.</a:t>
            </a:r>
            <a:endParaRPr sz="1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основном потоке программы создать два экземпляра класса </a:t>
            </a:r>
            <a:r>
              <a:rPr lang="ru" sz="12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ReminderItem</a:t>
            </a:r>
            <a:r>
              <a:rPr lang="ru-RU" sz="12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который наследуется от </a:t>
            </a:r>
            <a:r>
              <a:rPr lang="en-US" sz="1200" dirty="0" err="1" smtClean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IReminderItem</a:t>
            </a:r>
            <a:r>
              <a:rPr lang="ru" sz="12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вывести их параметры на экран.</a:t>
            </a:r>
            <a:endParaRPr sz="1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</a:rPr>
              <a:t>Домашнее задание</a:t>
            </a:r>
            <a:endParaRPr dirty="0"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8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" dirty="0" smtClean="0">
                <a:solidFill>
                  <a:srgbClr val="FFFFFF"/>
                </a:solidFill>
              </a:rPr>
              <a:t>Наследование</a:t>
            </a:r>
            <a:endParaRPr dirty="0">
              <a:solidFill>
                <a:srgbClr val="FF9900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71;p14"/>
          <p:cNvSpPr txBox="1">
            <a:spLocks noGrp="1"/>
          </p:cNvSpPr>
          <p:nvPr/>
        </p:nvSpPr>
        <p:spPr>
          <a:xfrm>
            <a:off x="387900" y="1291500"/>
            <a:ext cx="8368200" cy="3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Наследование является одним из фундаментальных атрибутов объектно-ориентированного программирования.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Оно позволяет определить дочерний класс, который использует (наследует), расширяет или изменяет возможности родительского класса.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Класс, члены которого наследуются, называется </a:t>
            </a: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базовым классом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Класс, который наследует члены базового класса, называется </a:t>
            </a: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производным (дочерним) классом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C# и .NET поддерживают только </a:t>
            </a: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одиночное наследование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Это означает, что каждый класс может наследовать члены только одного класса.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</a:rPr>
              <a:t>Наследование</a:t>
            </a:r>
            <a:endParaRPr dirty="0">
              <a:solidFill>
                <a:srgbClr val="FF9900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87900" y="1291499"/>
            <a:ext cx="2567335" cy="3525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Person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_name;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{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_name; }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{ _name =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; }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Display()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2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Console.WriteLine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(Name);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lang="ru-RU" sz="12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ru-RU" sz="1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Employee : Person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97966" y="1291499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static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void</a:t>
            </a:r>
            <a:r>
              <a:rPr lang="en-US" dirty="0">
                <a:solidFill>
                  <a:schemeClr val="tx1"/>
                </a:solidFill>
              </a:rPr>
              <a:t> Main(string[]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 p =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new</a:t>
            </a:r>
            <a:r>
              <a:rPr lang="en-US" dirty="0">
                <a:solidFill>
                  <a:schemeClr val="tx1"/>
                </a:solidFill>
              </a:rPr>
              <a:t> Person { Name = </a:t>
            </a:r>
            <a:r>
              <a:rPr lang="en-US" dirty="0">
                <a:solidFill>
                  <a:srgbClr val="FFC000"/>
                </a:solidFill>
              </a:rPr>
              <a:t>"Tom"</a:t>
            </a:r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r>
              <a:rPr lang="en-US" dirty="0">
                <a:solidFill>
                  <a:schemeClr val="tx1"/>
                </a:solidFill>
              </a:rPr>
              <a:t>    p.Display();</a:t>
            </a:r>
          </a:p>
          <a:p>
            <a:r>
              <a:rPr lang="en-US" dirty="0">
                <a:solidFill>
                  <a:schemeClr val="tx1"/>
                </a:solidFill>
              </a:rPr>
              <a:t>    p =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new</a:t>
            </a:r>
            <a:r>
              <a:rPr lang="en-US" dirty="0">
                <a:solidFill>
                  <a:schemeClr val="tx1"/>
                </a:solidFill>
              </a:rPr>
              <a:t> Employee { Name = </a:t>
            </a:r>
            <a:r>
              <a:rPr lang="en-US" dirty="0">
                <a:solidFill>
                  <a:srgbClr val="FFC000"/>
                </a:solidFill>
              </a:rPr>
              <a:t>"Sam" </a:t>
            </a:r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r>
              <a:rPr lang="en-US" dirty="0">
                <a:solidFill>
                  <a:schemeClr val="tx1"/>
                </a:solidFill>
              </a:rPr>
              <a:t>    p.Display();</a:t>
            </a:r>
          </a:p>
          <a:p>
            <a:r>
              <a:rPr lang="en-US" dirty="0">
                <a:solidFill>
                  <a:schemeClr val="tx1"/>
                </a:solidFill>
              </a:rPr>
              <a:t>    Console.Read();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>
                <a:solidFill>
                  <a:srgbClr val="FFFFFF"/>
                </a:solidFill>
              </a:rPr>
              <a:t>Наследование</a:t>
            </a:r>
            <a:endParaRPr lang="ru-RU" dirty="0"/>
          </a:p>
        </p:txBody>
      </p:sp>
      <p:sp>
        <p:nvSpPr>
          <p:cNvPr id="4" name="Google Shape;94;p16"/>
          <p:cNvSpPr txBox="1">
            <a:spLocks noGrp="1"/>
          </p:cNvSpPr>
          <p:nvPr/>
        </p:nvSpPr>
        <p:spPr>
          <a:xfrm>
            <a:off x="387900" y="1208968"/>
            <a:ext cx="8368200" cy="3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Пример простого наследования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Базовый класс</a:t>
            </a:r>
            <a:endParaRPr sz="900">
              <a:solidFill>
                <a:srgbClr val="64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Дочерний класс</a:t>
            </a:r>
            <a:endParaRPr sz="9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Employee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endParaRPr sz="9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"Andrei"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  };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Employee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e1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Employee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"Sergei"</a:t>
            </a:r>
            <a:b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  };</a:t>
            </a:r>
            <a:b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p1.Name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(e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1.Name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96;p16"/>
          <p:cNvSpPr/>
          <p:nvPr/>
        </p:nvSpPr>
        <p:spPr>
          <a:xfrm>
            <a:off x="6102170" y="1746151"/>
            <a:ext cx="1445400" cy="510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Employee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" name="Google Shape;97;p16"/>
          <p:cNvSpPr/>
          <p:nvPr/>
        </p:nvSpPr>
        <p:spPr>
          <a:xfrm>
            <a:off x="6102170" y="2780576"/>
            <a:ext cx="1445400" cy="510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Person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" name="Google Shape;98;p16"/>
          <p:cNvSpPr/>
          <p:nvPr/>
        </p:nvSpPr>
        <p:spPr>
          <a:xfrm>
            <a:off x="6102170" y="3815001"/>
            <a:ext cx="1445400" cy="510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Object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" name="Google Shape;99;p16"/>
          <p:cNvCxnSpPr>
            <a:stCxn id="11" idx="0"/>
            <a:endCxn id="10" idx="2"/>
          </p:cNvCxnSpPr>
          <p:nvPr/>
        </p:nvCxnSpPr>
        <p:spPr>
          <a:xfrm rot="10800000">
            <a:off x="6824870" y="2256176"/>
            <a:ext cx="0" cy="524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00;p16"/>
          <p:cNvCxnSpPr>
            <a:stCxn id="12" idx="0"/>
            <a:endCxn id="11" idx="2"/>
          </p:cNvCxnSpPr>
          <p:nvPr/>
        </p:nvCxnSpPr>
        <p:spPr>
          <a:xfrm rot="10800000">
            <a:off x="6824870" y="3290601"/>
            <a:ext cx="0" cy="524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132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</a:rPr>
              <a:t>Конструктор и ключевое слово </a:t>
            </a:r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base</a:t>
            </a:r>
            <a:endParaRPr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sz="1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Конструкторы</a:t>
            </a:r>
            <a:r>
              <a:rPr lang="ru-RU" sz="1400" dirty="0"/>
              <a:t> вызываются при создании нового объекта данного класса. Конструкторы выполняют инициализацию объекта</a:t>
            </a:r>
            <a:r>
              <a:rPr lang="ru-RU" sz="1400" dirty="0" smtClean="0"/>
              <a:t>.</a:t>
            </a:r>
          </a:p>
          <a:p>
            <a:pPr marL="0" lvl="0" indent="0">
              <a:lnSpc>
                <a:spcPct val="100000"/>
              </a:lnSpc>
              <a:buNone/>
            </a:pPr>
            <a:endParaRPr lang="ru-RU"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 Person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name;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age;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() { name = "</a:t>
            </a:r>
            <a:r>
              <a:rPr lang="ru-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Неизвестно"; 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 = 18; }      // 1 </a:t>
            </a:r>
            <a:r>
              <a:rPr lang="ru-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конструктор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ru-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ru-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lang="en-US" sz="12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n) { name = n; age = 18; }         // 2 </a:t>
            </a:r>
            <a:r>
              <a:rPr lang="ru-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конструктор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ru-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ru-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lang="en-US" sz="12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n, int a) { name = n; age = a; }   // 3 </a:t>
            </a:r>
            <a:r>
              <a:rPr lang="ru-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конструктор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ru-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ru-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GetInfo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200" dirty="0" err="1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Console.WriteLine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($"</a:t>
            </a:r>
            <a:r>
              <a:rPr lang="ru-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Имя: {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name}  </a:t>
            </a:r>
            <a:r>
              <a:rPr lang="ru-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Возраст: {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age}");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Напишите собственный базовый класс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BaseDocument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который бы описывал произвольный </a:t>
            </a:r>
            <a:r>
              <a:rPr lang="ru" sz="14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документ 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имел бы: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Свойства: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DocName 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типа string: наименование документа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DocNumber 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типа string: номер документа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IssueDate 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типа DateTimeOffset: дата выдачи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PropertiesString 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типа string: read-only свойство, формирующее строку для вывода на экран свойств этого класса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WriteToConsole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Затем напишите производный класс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Passport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унаследованный от BaseDocument, который бы имел дополнительно свойства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Country 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(string) для хранения страны и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PersonName 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(string) для хранения имени владельца.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Напишите новую реализацию свойств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PropertiesString 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метод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WriteToConsole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() чтобы произвести сокрытие членов базового класса.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Создайте по одному экземпляру каждого класса в основном потоке программы, инициализируйте их свойства и выведите их на экран используя метод WriteToConsole() соответствующих классов.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932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FFFFFF"/>
                </a:solidFill>
              </a:rPr>
              <a:t>Полиморфизм</a:t>
            </a:r>
            <a:endParaRPr dirty="0">
              <a:solidFill>
                <a:srgbClr val="FF9900"/>
              </a:solidFill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sz="1400" dirty="0"/>
              <a:t>Полиморфизм — слово греческого происхождения, означающее "многообразие форм" и имеющее несколько аспектов</a:t>
            </a:r>
            <a:r>
              <a:rPr lang="ru-RU" sz="1400" dirty="0" smtClean="0"/>
              <a:t>.</a:t>
            </a:r>
          </a:p>
          <a:p>
            <a:pPr marL="0" lvl="0" indent="0">
              <a:lnSpc>
                <a:spcPct val="100000"/>
              </a:lnSpc>
              <a:buNone/>
            </a:pPr>
            <a:endParaRPr lang="ru-RU" sz="1400" dirty="0">
              <a:solidFill>
                <a:srgbClr val="64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ru-RU" sz="1400" dirty="0"/>
              <a:t>Во время выполнения объекты производного класса могут обрабатываться как объекты базового класса в таких местах, как параметры метода и коллекции или массивы. Когда это происходит, объявленный тип объекта перестает соответствовать своему типу во время выполнения.</a:t>
            </a:r>
          </a:p>
          <a:p>
            <a:r>
              <a:rPr lang="ru-RU" sz="1400" dirty="0"/>
              <a:t>Базовые классы могут определять и реализовывать </a:t>
            </a:r>
            <a:r>
              <a:rPr lang="ru-RU" sz="1400" u="sng" dirty="0">
                <a:hlinkClick r:id="rId4"/>
              </a:rPr>
              <a:t>виртуальные</a:t>
            </a:r>
            <a:r>
              <a:rPr lang="ru-RU" sz="1400" dirty="0"/>
              <a:t> </a:t>
            </a:r>
            <a:r>
              <a:rPr lang="ru-RU" sz="1400" i="1" dirty="0"/>
              <a:t>методы</a:t>
            </a:r>
            <a:r>
              <a:rPr lang="ru-RU" sz="1400" dirty="0"/>
              <a:t>, а производные классы — </a:t>
            </a:r>
            <a:r>
              <a:rPr lang="ru-RU" sz="1400" u="sng" dirty="0">
                <a:hlinkClick r:id="rId5"/>
              </a:rPr>
              <a:t>переопределять</a:t>
            </a:r>
            <a:r>
              <a:rPr lang="ru-RU" sz="1400" dirty="0"/>
              <a:t> их, т. е. предоставлять свое собственное определение и реализацию. Во время выполнения, когда клиент вызывает метод, CLR выполняет поиск типа объекта во время выполнения и вызывает перезапись виртуального метода. Таким образом, в исходном коде можно вызвать метод на базовом классе и привести версию производного класса метода, который необходимо выполнить.</a:t>
            </a:r>
          </a:p>
          <a:p>
            <a:pPr marL="0" lvl="0" indent="0">
              <a:lnSpc>
                <a:spcPct val="100000"/>
              </a:lnSpc>
              <a:buNone/>
            </a:pPr>
            <a:endParaRPr sz="1400" dirty="0">
              <a:solidFill>
                <a:srgbClr val="64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Полиморфизм	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7900" y="1328738"/>
            <a:ext cx="8368200" cy="1385888"/>
          </a:xfrm>
        </p:spPr>
        <p:txBody>
          <a:bodyPr/>
          <a:lstStyle/>
          <a:p>
            <a:pPr marL="114300" indent="0">
              <a:buNone/>
            </a:pPr>
            <a:r>
              <a:rPr lang="ru-RU" dirty="0" smtClean="0"/>
              <a:t>Полиморфизм позволяет без лишнего вмешательства в код внести дополнительный функционал. Полиморфизм и наследование очень сильно связаны. Обычно они идут вместе друг с другом.</a:t>
            </a:r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9245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8600" y="1965543"/>
            <a:ext cx="396478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public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Say() {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FFC000"/>
                </a:solidFill>
                <a:latin typeface="Consolas" panose="020B0609020204030204" pitchFamily="49" charset="0"/>
              </a:rPr>
              <a:t>Я зверь"</a:t>
            </a:r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    </a:t>
            </a:r>
            <a:r>
              <a:rPr lang="ru-RU" dirty="0" smtClean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00539" y="1103769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public class Dog :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Animal{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public new void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Say()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FFC000"/>
                </a:solidFill>
                <a:latin typeface="Consolas" panose="020B0609020204030204" pitchFamily="49" charset="0"/>
              </a:rPr>
              <a:t>Гав"</a:t>
            </a:r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public class Cat :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Animal</a:t>
            </a:r>
          </a:p>
          <a:p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public new void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Say()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"Meow"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529013" y="1714500"/>
            <a:ext cx="1050131" cy="428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500439" y="2855685"/>
            <a:ext cx="1164430" cy="473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989968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816</Words>
  <Application>Microsoft Office PowerPoint</Application>
  <PresentationFormat>Экран (16:9)</PresentationFormat>
  <Paragraphs>200</Paragraphs>
  <Slides>16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Roboto Mono</vt:lpstr>
      <vt:lpstr>Consolas</vt:lpstr>
      <vt:lpstr>Roboto Slab</vt:lpstr>
      <vt:lpstr>Roboto</vt:lpstr>
      <vt:lpstr>Arial</vt:lpstr>
      <vt:lpstr>Marina</vt:lpstr>
      <vt:lpstr>ООП в C# (наследование, полиморфизм, интерфейсы)</vt:lpstr>
      <vt:lpstr>Наследование</vt:lpstr>
      <vt:lpstr>Наследование</vt:lpstr>
      <vt:lpstr>Наследование</vt:lpstr>
      <vt:lpstr>Конструктор и ключевое слово base</vt:lpstr>
      <vt:lpstr>Самостоятельная работа</vt:lpstr>
      <vt:lpstr>Полиморфизм</vt:lpstr>
      <vt:lpstr>Полиморфизм </vt:lpstr>
      <vt:lpstr>Презентация PowerPoint</vt:lpstr>
      <vt:lpstr>Полиморфизм</vt:lpstr>
      <vt:lpstr>Использование полиморфизма в программе</vt:lpstr>
      <vt:lpstr>Интерфейсы</vt:lpstr>
      <vt:lpstr>Интерфейсы </vt:lpstr>
      <vt:lpstr>Интерфейс IDisposable</vt:lpstr>
      <vt:lpstr>Домашнее задание</vt:lpstr>
      <vt:lpstr>Спасибо за внимание.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 в C# (полиморфизм, наследование, интерфейсы)</dc:title>
  <dc:creator>A03</dc:creator>
  <cp:lastModifiedBy>Владимирович Денис</cp:lastModifiedBy>
  <cp:revision>15</cp:revision>
  <dcterms:modified xsi:type="dcterms:W3CDTF">2019-11-27T05:56:07Z</dcterms:modified>
</cp:coreProperties>
</file>