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263242-37E0-4244-BD6B-EDAACFA95186}">
  <a:tblStyle styleId="{71263242-37E0-4244-BD6B-EDAACFA951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4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font" Target="fonts/RobotoSlab-bold.fntdata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9077df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9077df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19077df3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19077df3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0764ce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0764ce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9077df3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9077df3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a6cf2f49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a6cf2f49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a6cf2f49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a6cf2f49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a6cf2f49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a6cf2f49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6cf2f49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6cf2f49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a6cf2f49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a6cf2f49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a6cf2f49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a6cf2f49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17c62ff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17c62f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a6cf2f49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a6cf2f49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a6cf2f49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a6cf2f49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a6cf2f49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a6cf2f49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a6cf2f49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a6cf2f49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674d89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674d89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a4f0f754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a4f0f754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9077df3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9077df3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9077df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9077df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9077df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9077df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9077df3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9077df3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9077df3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9077df3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9077df3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9077df3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19077df3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19077df3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microsoft.com/ru-ru/sql-server/sql-server-editions-express" TargetMode="External"/><Relationship Id="rId4" Type="http://schemas.openxmlformats.org/officeDocument/2006/relationships/hyperlink" Target="https://docs.microsoft.com/en-us/sql/ssms/download-sql-server-management-studio-ssms?view=sql-server-2017" TargetMode="External"/><Relationship Id="rId5" Type="http://schemas.openxmlformats.org/officeDocument/2006/relationships/hyperlink" Target="https://go.microsoft.com/fwlink/?linkid=2088649&amp;clcid=0x409" TargetMode="External"/><Relationship Id="rId6" Type="http://schemas.openxmlformats.org/officeDocument/2006/relationships/hyperlink" Target="https://go.microsoft.com/fwlink/?linkid=2088649" TargetMode="External"/><Relationship Id="rId7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microsoft.com/ru-ru/sql/t-sql/data-types/data-types-transact-sql?view=sql-server-2017" TargetMode="External"/><Relationship Id="rId4" Type="http://schemas.openxmlformats.org/officeDocument/2006/relationships/hyperlink" Target="https://docs.microsoft.com/ru-ru/dotnet/framework/data/adonet/sql-server-data-type-mappings" TargetMode="External"/><Relationship Id="rId5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Базы Данных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(БД, СУБД, MS SQL Server Express	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Преимущества: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Содержит необходимый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для среды разработки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набор программных средств для создания полноценной базы данных, ограниченной лишь по размерам и используемым ресурсам компьютера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“Из коробки” обеспечивает разработчика необходимым набором компонентов для интеграции с программами, использующими базы данных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Официально разрешена для использования в производственной среде без необходимости дополнительного лицензирования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СУБД</a:t>
            </a:r>
            <a:r>
              <a:rPr lang="ru"/>
              <a:t> SQL Server 2017 Express Edition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Установка MS SQL Server Express и SQL Management Studio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URL для скачивания дистрибутива SQL Server 2017 Express Edition: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https://www.microsoft.com/ru-ru/sql-server/sql-server-editions-express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URL для скачивания дистрибутива SQL Server Management Studio: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https://docs.microsoft.com/en-us/sql/ssms/download-sql-server-management-studio-ssms?view=sql-server-2017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или прямая ссылка на английскую версию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https://go.microsoft.com/fwlink/?linkid=2088649&amp;clcid=0x409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на русскую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https://go.microsoft.com/fwlink/?linkid=2088649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SQL Server 2017 Express Edition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525" y="1144125"/>
            <a:ext cx="5598958" cy="36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SQL Server Management Studio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75" y="1321375"/>
            <a:ext cx="7707648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 дереве объектов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Правый щелчок на Databases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Выбираем пункт New Database…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 диалоговом окне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Вводим имя БД “Lesson26”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Смотрим на настройки, но ничего не меняем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Нажимаем OK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 дереве объектов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Правый щелчок на Databases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Выбираем пункт Refresh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Наблюдаем нашу новую БД Lesson26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базы данных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0000" rtl="0" algn="l">
              <a:lnSpc>
                <a:spcPct val="114000"/>
              </a:lnSpc>
              <a:spcBef>
                <a:spcPts val="5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Таблица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Table - таблица БД :)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10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Поле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Field - столбец таблицы БД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10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Запись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Record - строка таблицы БД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100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Ячейка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Cell - Пересечение столбца и таблицы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Термины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В дереве объектов</a:t>
            </a:r>
            <a:endParaRPr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Правый щелчок на Databases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Выбираем пункт New Database…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В диалоговом окне</a:t>
            </a:r>
            <a:endParaRPr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Вводим имя БД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Banking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Смотрим на настройки, но ничего не меняем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Нажимаем OK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В дереве объектов</a:t>
            </a:r>
            <a:endParaRPr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Правый щелчок на Databases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Выбираем пункт Refresh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Наблюдаем нашу новую БД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Banking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новой базы данных Banking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87900" y="1218275"/>
            <a:ext cx="8368200" cy="3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В дереве объектов</a:t>
            </a:r>
            <a:endParaRPr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Раскрываем объекты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базы данных Banking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контекстном меню узла Tables выбираем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В диалоговом окне</a:t>
            </a:r>
            <a:endParaRPr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Вводим следующие значения: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Column Name			Data Type			Allow Nulls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CardNumber				char(20)				☐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HolderName				varchar(50)			☑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ExpirationMonth			tinyint				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☐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latin typeface="Arial"/>
                <a:ea typeface="Arial"/>
                <a:cs typeface="Arial"/>
                <a:sym typeface="Arial"/>
              </a:rPr>
              <a:t>ExpirationYear			tinyint				☐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latin typeface="Arial"/>
                <a:ea typeface="Arial"/>
                <a:cs typeface="Arial"/>
                <a:sym typeface="Arial"/>
              </a:rPr>
              <a:t>SecurityCode			smallint				☐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Сохранить &gt;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CreditCard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&gt; OK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новой таблицы CreditCard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87900" y="1218275"/>
            <a:ext cx="8368200" cy="3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Иногда для скорости удобно ввести или исправить данные в таблице вручную “как в Excel’е”: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Контекстное меню таблицы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Edit Top 200 Rows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Ручной ввод данных в таблицы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87900" y="1218275"/>
            <a:ext cx="8368200" cy="1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Почти все операции, для которых нам предоставлен интерфейс SQL Server Management Studio, можно сделать через SQL-запрос.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Например, можно получить данные для построения дерева объектов слева.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конечно же, можно получить запрос создания нашей таблицы: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кода создания таблицы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87900" y="2862875"/>
            <a:ext cx="3688200" cy="22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Контекстное меню таблицы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Script Table as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Create to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&gt;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New Query Editor Window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097700" y="2862875"/>
            <a:ext cx="4658400" cy="22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[dbo]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[CreditCard]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[CardNumber] [char]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NULL,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[HolderName] [char]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NULL,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[ExpirationMonth] [tinyint]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NULL,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[ExpirationYear] [tinyint]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NULL,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[SecurityCode] [smallint]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[PRIMARY]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GO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База Данных (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БД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/ Database (DB)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— это структурно хранящаяся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информация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структурно хранящиеся данные.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Система Управления Базами Данных (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СУБД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/ Database Management System (DBMS) —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программный комплекс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обеспечивающий управление созданием и использованием баз данных.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Т.е. данные хранятся в БД, а вот доступ к ним (для чтения или обновления) обеспечивается с помощью СУБД.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Термины “БД” и “СУБД”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87900" y="1218275"/>
            <a:ext cx="8368200" cy="3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-- Вставка записи в таблицу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INTO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[dbo]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[CreditCard]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[CardNumber]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[HolderName]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[ExpirationMonth]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[ExpirationYear]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[SecurityCode]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VALUES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'01234567890123456789'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'ANDREY GOLYAKOV'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23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532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81818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-- Выборка всех полей (*) всех записей из таблицы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[dbo]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[CreditCard]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-- Удаление таблицы 						-- Удаление базы данных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DROP TABLE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[dbo]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[CreditCard]			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DROP DATABASE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Banking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Запросы на вставку, выборку и удаление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87900" y="1218275"/>
            <a:ext cx="8368200" cy="3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и в C# у переменных, в SQL Server у каждого столбца (на самом деле, также и у локальной переменной, выражения и параметра) есть определенный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тип данных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 данных — атрибут, определяющий,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какого рода данные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могут храниться в объекте: целые числа, символы, данные денежного типа, метки времени и даты, двоичные строки и так далее.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SQL Server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значительно больше базовых типов данных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чем, например, в C#.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рассмотрим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наиболее интересные для нас с точки зрения их соответствия тем или иным типам данных C#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 SQL Server 2017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87900" y="1218275"/>
            <a:ext cx="8368200" cy="3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Типы данных в SQL Server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объединены в следующие категории: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Точные числа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Приблизительные числа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Дата и время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Символьные строки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Символьные строки в Юникоде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Двоичные данные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Прочие типы данных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1000"/>
              </a:spcAft>
              <a:buNone/>
            </a:pP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Сопоставления типов данных SQL Server типам данных .NET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 SQL Server 2017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Некоторые соответствия (между типами SQL и C#)</a:t>
            </a:r>
            <a:endParaRPr sz="2400">
              <a:solidFill>
                <a:srgbClr val="FFFFFF"/>
              </a:solidFill>
            </a:endParaRPr>
          </a:p>
        </p:txBody>
      </p:sp>
      <p:graphicFrame>
        <p:nvGraphicFramePr>
          <p:cNvPr id="218" name="Google Shape;218;p35"/>
          <p:cNvGraphicFramePr/>
          <p:nvPr/>
        </p:nvGraphicFramePr>
        <p:xfrm>
          <a:off x="387888" y="101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{71263242-37E0-4244-BD6B-EDAACFA95186}</a:tableStyleId>
              </a:tblPr>
              <a:tblGrid>
                <a:gridCol w="2443125"/>
                <a:gridCol w="2756025"/>
                <a:gridCol w="3615950"/>
              </a:tblGrid>
              <a:tr h="387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9900"/>
                          </a:solidFill>
                        </a:rPr>
                        <a:t>Точные числа 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bigint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Int64</a:t>
                      </a:r>
                      <a:endParaRPr sz="1200">
                        <a:solidFill>
                          <a:srgbClr val="999999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bit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Boolean</a:t>
                      </a:r>
                      <a:endParaRPr sz="1200">
                        <a:solidFill>
                          <a:srgbClr val="999999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decimal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int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Int32</a:t>
                      </a:r>
                      <a:endParaRPr sz="1200">
                        <a:solidFill>
                          <a:srgbClr val="999999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money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numeric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smallint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Int16</a:t>
                      </a:r>
                      <a:endParaRPr sz="1200">
                        <a:solidFill>
                          <a:srgbClr val="999999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smallmoney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tinyint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Byte</a:t>
                      </a:r>
                      <a:endParaRPr sz="12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9900"/>
                          </a:solidFill>
                        </a:rPr>
                        <a:t>Приблизительные числа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float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Single</a:t>
                      </a:r>
                      <a:endParaRPr sz="1200">
                        <a:solidFill>
                          <a:srgbClr val="999999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real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Double</a:t>
                      </a:r>
                      <a:endParaRPr sz="12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9900"/>
                          </a:solidFill>
                        </a:rPr>
                        <a:t>Дата и время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date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DateTime</a:t>
                      </a:r>
                      <a:endParaRPr sz="1200">
                        <a:solidFill>
                          <a:srgbClr val="999999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datetime2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DateTime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datetime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DateTime</a:t>
                      </a:r>
                      <a:endParaRPr sz="1200">
                        <a:solidFill>
                          <a:srgbClr val="999999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datetimeoffset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DateTimeOffset</a:t>
                      </a:r>
                      <a:endParaRPr sz="1200">
                        <a:solidFill>
                          <a:srgbClr val="999999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smalldatetime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DateTime</a:t>
                      </a:r>
                      <a:endParaRPr sz="1200">
                        <a:solidFill>
                          <a:srgbClr val="999999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time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TimeSpan</a:t>
                      </a:r>
                      <a:endParaRPr sz="12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9900"/>
                          </a:solidFill>
                        </a:rPr>
                        <a:t>Символьные строки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char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String</a:t>
                      </a:r>
                      <a:endParaRPr sz="1200">
                        <a:solidFill>
                          <a:srgbClr val="999999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text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String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varchar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String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9900"/>
                          </a:solidFill>
                        </a:rPr>
                        <a:t>Символьные строки в Юникоде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nchar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String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ntext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String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nvarchar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String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9900"/>
                          </a:solidFill>
                        </a:rPr>
                        <a:t>Двоичные данные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binary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 Byte[]</a:t>
                      </a:r>
                      <a:endParaRPr sz="1200">
                        <a:solidFill>
                          <a:srgbClr val="999999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image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 Byte[]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varbinary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 Byte[]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9900"/>
                          </a:solidFill>
                        </a:rPr>
                        <a:t>Прочие типы данных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cursor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hierarchyid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sql_variant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table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rowversion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uniqueidentifier </a:t>
                      </a:r>
                      <a:r>
                        <a:rPr lang="ru" sz="1200">
                          <a:solidFill>
                            <a:srgbClr val="999999"/>
                          </a:solidFill>
                        </a:rPr>
                        <a:t>Guid</a:t>
                      </a:r>
                      <a:endParaRPr sz="1200">
                        <a:solidFill>
                          <a:srgbClr val="999999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xml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Типы пространственной геометрии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Типы пространственной географии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Самостоятельная работа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87900" y="1218275"/>
            <a:ext cx="8368200" cy="3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Спроектировать и написать SQL-скрипты для создания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БД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PostOffice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из одной таблицы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PostalSending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содержащую следующую информацию: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ФИО отправителя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SenderName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ФИО получателя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		ReceiverName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Название документа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		DocumentTitle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Количество страниц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		NumberOfPages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Дата отправки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SendingDate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Ожидаемая дата доставки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ExpectedReceivingDate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SQL-скрипты для вставки двух записей.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SQL-скрипты для выборки всех полей всех записей таблицы.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Написать SQL-скрипты для удаления таблицы и БД.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Предоставить SQL-скрипты, которые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1. Создадут базу данных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AirportInfo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В ней создадут </a:t>
            </a:r>
            <a:r>
              <a:rPr lang="ru" sz="1400" u="sng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одну</a:t>
            </a:r>
            <a:r>
              <a:rPr lang="ru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таблицу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DepartureBoard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(табло вылетов) чтобы в каждом поле хранилась следующая информация (</a:t>
            </a:r>
            <a:r>
              <a:rPr i="1" lang="ru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имена полей и типы данных подбираем самостоятельно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номере рейса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город и страна вылета и прилёта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дата и время вылета и прилёта (везде местное)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время в полёте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авиакомпания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модель самолёта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Вставят 2 записи в таблицу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Вернут все поля всех строк таблицы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 Удалят базу данных AirportInfo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8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Оперативная память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так называемые in-memory хранилища,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Вторичная память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здесь средой постоянного хранения является периферийная энергонезависимая память (вторичная память) — как правило жёсткий диск.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Третичная память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здесь мы говорим об оптических носителях и магнитных лентах.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Типы БД (по месту хранения данных)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Иерархическая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данные представляют собой объекты связаны между собой иерархическими связями с единственным предком у потомка.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Сетевая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является расширением иерархической, с той разницей, что в иерархических структурах потомок должен иметь в точности одного предка, а в сетевой — у потомка может иметься любое число предков.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Объектная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информация представлена в виде объектов, как в объектно-ориентированных языках программирования.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Реляционная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данные в базе данных представляют собой набор отношений. Эти отношения отвечают определённым условиям целостности. Данные могут быть нормализованы.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Типы БД (по модели данных)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Классификация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по месту постоянного хранения данных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Централизованная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или сосредоточенная,— полностью поддерживаемая на одном компьютере.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Распределённая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составные части которой размещаются в различных узлах компьютерной сети в соответствии с каким-либо критерием.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Типы БД (по степени распределённости)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MS SQL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Transact-SQL или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T-SQL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процедурное расширение языка SQL, созданное компанией Microsoft (для Microsoft SQL Server) и Sybase (для Sybase ASE)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  <a:endParaRPr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ru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PL/SQL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Procedural Language / Structured Query Language — язык программирования, процедурное расширение языка SQL, разработанное корпорацией Oracle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ru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SQL/PSM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Structured Query Language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Persistent Stored Modules  — стандарт, разработанный Американским национальным институтом стандартов (ANSI) в качестве расширения SQL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  <a:endParaRPr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ru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PL/pgSQL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Procedural Language/PostGres Structured Query Language — процедурное расширение языка SQL, используемое в СУБД PostgreSQL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  <a:endParaRPr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SQL As Understood By SQLite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собственный синтаксис, поддерживает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большинство стандартных команд SQL, что-то отсутствует, что-то добавлено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Наиболее популярные СУБД и их SQL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SQL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Structured Query Language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структурированный язык запросов, как правило, использующийся для общения с СУБД.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 SQL-запроса для создания таблицы из двух полей: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Customers (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 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nvarchar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(60),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 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ru">
                <a:solidFill>
                  <a:srgbClr val="7CD341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endParaRPr>
              <a:solidFill>
                <a:srgbClr val="7CD3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Структурированный язык запросов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ORM — Object-Relational Mapping, объектно-реляционное преобразование. Это технология, которая связывает базы данных с концепциями объектно-ориентированных языков программирования, создавая «виртуальную объектную базу данных».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ORM значительно упрощает и ускоряет разработку простых задач, однако для сложных сценариев может строить неоптимальные запросы, что может приводить потерям производительности при обращениях к БД.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Умение анализировать сгенерированные запросы, оптимизировать ихи предлагать собственные более производительные альтернативы — вот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чем интересно изучение возможностей языка SQL.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изучать SQL если есть ORM?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Реляционная база данных опирается на два ключевых понятия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Отношения между данными, описывающими некие сущности, хранящиеся в базе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Нормализация хранящихся данных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рассмотрим эти понятия сегодня на практике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Реляционная база данных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